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6" r:id="rId6"/>
    <p:sldId id="265" r:id="rId7"/>
    <p:sldId id="262" r:id="rId8"/>
    <p:sldId id="260" r:id="rId9"/>
    <p:sldId id="261" r:id="rId10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83" autoAdjust="0"/>
    <p:restoredTop sz="95414" autoAdjust="0"/>
  </p:normalViewPr>
  <p:slideViewPr>
    <p:cSldViewPr>
      <p:cViewPr varScale="1">
        <p:scale>
          <a:sx n="125" d="100"/>
          <a:sy n="125" d="100"/>
        </p:scale>
        <p:origin x="638" y="10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633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Октогласс это </a:t>
            </a:r>
            <a:r>
              <a:rPr lang="en-US"/>
              <a:t>R&amp;D </a:t>
            </a:r>
            <a:r>
              <a:rPr lang="ru-RU"/>
              <a:t>компания работающая в области электрохромных технологий. Была организована в 2017 годы. Ключевые фигуры компании работают в сфере умного стекла с 2010 года.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Свой </a:t>
            </a:r>
            <a:r>
              <a:rPr lang="en-US"/>
              <a:t>R&amp;D </a:t>
            </a:r>
            <a:r>
              <a:rPr lang="ru-RU"/>
              <a:t>центр в Москве и своя технологическая площадка в Подмосковье. Сами разрабатываем, сами изготавливаем.</a:t>
            </a: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err="1"/>
              <a:t>Электрохромные</a:t>
            </a:r>
            <a:r>
              <a:rPr lang="ru-RU" dirty="0"/>
              <a:t> устройства, это такие устройства, которые под действием небольшого, порядка 1 вольта, напряжения электрического тока окрашиваются или осветляются. Иными словами тонируются. У нас в портфеле 3 </a:t>
            </a:r>
            <a:r>
              <a:rPr lang="ru-RU" dirty="0" err="1"/>
              <a:t>электрохромные</a:t>
            </a:r>
            <a:r>
              <a:rPr lang="ru-RU" dirty="0"/>
              <a:t> технологии: полимерная органическая, неорганическая гибридная и неорганическая твердотельная.</a:t>
            </a:r>
            <a:endParaRPr dirty="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/>
              <a:t>Особенности наших вариантов: цвет тонирования максимально нейтрально черный, полное отсутствие мутности, высокий динамический контраст по светопропусканию.</a:t>
            </a:r>
            <a:endParaRPr dirty="0"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Электрохромное стекло применяется везде, где требуется защита от солнечных бликов, дополнительная приватность или для специального оборудования. Мы уже работаем в этом направлении с несколькими крупными компаниями.</a:t>
            </a: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Вся проблематика завязана на технологический процесс изготовления конечного электрохромного стекла. Используется метод заливного триплекса. Он очень трудоемкий, предъявляет высокие требования к исходным материалам, к стеклообработке, требует очень тщательной обработки и неукоснительного следования всем технологическим процедурам. И как следствие мы имеем очень низкую масштабируемость производства, длительные сроки изготовления, невозможность изготовления изделий большого формата и как следствие высокую себестоимость. Мы хотим это поменять.</a:t>
            </a: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2:notes"/>
          <p:cNvSpPr txBox="1">
            <a:spLocks noGrp="1"/>
          </p:cNvSpPr>
          <p:nvPr>
            <p:ph type="body" idx="1"/>
          </p:nvPr>
        </p:nvSpPr>
        <p:spPr bwMode="auto"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Следующий этап развития нашей технологии в упаковке ее в формат пленки для ламинации. Данный формат не только позволит существенно упростить и ускорить процесс изготовления электрохромного стекла, но и позволит использовать технологию электрохромного стекла Октогласс любому стеклообработчику. Рынок сбыта – весь мир. 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Под этот проект мы привлекаем инвестиции. Требуется сумма до 300 млн. ₽ Срок реализации проекта 2 года. Срок окупаемости до 1.5 лет после запуска выпуска пленки.</a:t>
            </a:r>
            <a:endParaRPr lang="en-US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В компании мы очень щепетильно относимся к нашей интеллектуальной собственности. Все наши технологии запатентованы российскими и зарубежными патентами.</a:t>
            </a:r>
            <a:endParaRPr/>
          </a:p>
        </p:txBody>
      </p:sp>
      <p:sp>
        <p:nvSpPr>
          <p:cNvPr id="338" name="Google Shape;338;p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le and Content" type="obj" userDrawn="1">
  <p:cSld name="OBJEC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Google Shape;13;p22"/>
          <p:cNvSpPr/>
          <p:nvPr/>
        </p:nvSpPr>
        <p:spPr bwMode="auto">
          <a:xfrm>
            <a:off x="0" y="0"/>
            <a:ext cx="12191999" cy="6857998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14;p22"/>
          <p:cNvSpPr/>
          <p:nvPr/>
        </p:nvSpPr>
        <p:spPr bwMode="auto">
          <a:xfrm>
            <a:off x="102107" y="83819"/>
            <a:ext cx="2231136" cy="941831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5" name="Google Shape;15;p22"/>
          <p:cNvSpPr/>
          <p:nvPr/>
        </p:nvSpPr>
        <p:spPr bwMode="auto">
          <a:xfrm>
            <a:off x="2090926" y="131063"/>
            <a:ext cx="2229612" cy="941831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 bwMode="auto">
          <a:xfrm>
            <a:off x="1781683" y="2212975"/>
            <a:ext cx="8628633" cy="57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FFD533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body" idx="1"/>
          </p:nvPr>
        </p:nvSpPr>
        <p:spPr bwMode="auto">
          <a:xfrm>
            <a:off x="332613" y="2598547"/>
            <a:ext cx="11492865" cy="349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Slid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2" name="Google Shape;312;p25"/>
          <p:cNvSpPr txBox="1">
            <a:spLocks noGrp="1"/>
          </p:cNvSpPr>
          <p:nvPr>
            <p:ph type="ctrTitle"/>
          </p:nvPr>
        </p:nvSpPr>
        <p:spPr bwMode="auto"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3" name="Google Shape;313;p25"/>
          <p:cNvSpPr txBox="1">
            <a:spLocks noGrp="1"/>
          </p:cNvSpPr>
          <p:nvPr>
            <p:ph type="subTitle" idx="1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4" name="Google Shape;314;p25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5" name="Google Shape;315;p25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6" name="Google Shape;316;p25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wo Content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8" name="Google Shape;318;p26"/>
          <p:cNvSpPr txBox="1">
            <a:spLocks noGrp="1"/>
          </p:cNvSpPr>
          <p:nvPr>
            <p:ph type="title"/>
          </p:nvPr>
        </p:nvSpPr>
        <p:spPr bwMode="auto">
          <a:xfrm>
            <a:off x="1781683" y="2212975"/>
            <a:ext cx="8628633" cy="57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FFD533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body" idx="1"/>
          </p:nvPr>
        </p:nvSpPr>
        <p:spPr bwMode="auto"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0" name="Google Shape;320;p26"/>
          <p:cNvSpPr txBox="1">
            <a:spLocks noGrp="1"/>
          </p:cNvSpPr>
          <p:nvPr>
            <p:ph type="body" idx="2"/>
          </p:nvPr>
        </p:nvSpPr>
        <p:spPr bwMode="auto"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1" name="Google Shape;321;p26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2" name="Google Shape;322;p26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3" name="Google Shape;323;p26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5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Google Shape;7;p21"/>
          <p:cNvSpPr txBox="1">
            <a:spLocks noGrp="1"/>
          </p:cNvSpPr>
          <p:nvPr>
            <p:ph type="title"/>
          </p:nvPr>
        </p:nvSpPr>
        <p:spPr bwMode="auto">
          <a:xfrm>
            <a:off x="1781683" y="2212975"/>
            <a:ext cx="8628633" cy="57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FD533"/>
                </a:solidFill>
                <a:latin typeface="Arial"/>
                <a:ea typeface="Arial"/>
                <a:cs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body" idx="1"/>
          </p:nvPr>
        </p:nvSpPr>
        <p:spPr bwMode="auto">
          <a:xfrm>
            <a:off x="332613" y="2598547"/>
            <a:ext cx="11492865" cy="349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dt" idx="10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ldNum" idx="12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pn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jpg"/><Relationship Id="rId4" Type="http://schemas.openxmlformats.org/officeDocument/2006/relationships/image" Target="../media/image4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9" name="Google Shape;329;p1"/>
          <p:cNvSpPr/>
          <p:nvPr/>
        </p:nvSpPr>
        <p:spPr bwMode="auto">
          <a:xfrm>
            <a:off x="-47475" y="0"/>
            <a:ext cx="12239475" cy="6857998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33" name="Google Shape;333;p1"/>
          <p:cNvSpPr txBox="1">
            <a:spLocks noGrp="1"/>
          </p:cNvSpPr>
          <p:nvPr>
            <p:ph type="title"/>
          </p:nvPr>
        </p:nvSpPr>
        <p:spPr bwMode="auto">
          <a:xfrm>
            <a:off x="2086716" y="1543093"/>
            <a:ext cx="8185747" cy="204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400" dirty="0">
                <a:solidFill>
                  <a:schemeClr val="bg1"/>
                </a:solidFill>
              </a:rPr>
              <a:t>Электрохромное стекло и Электрохромная пленка для ламинации в стекло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34" name="Google Shape;334;p1"/>
          <p:cNvSpPr txBox="1"/>
          <p:nvPr/>
        </p:nvSpPr>
        <p:spPr bwMode="auto">
          <a:xfrm>
            <a:off x="3720290" y="3877767"/>
            <a:ext cx="4967998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800" dirty="0">
                <a:solidFill>
                  <a:srgbClr val="FFFFFF"/>
                </a:solidFill>
              </a:rPr>
              <a:t>А</a:t>
            </a:r>
            <a:r>
              <a:rPr lang="en-US" sz="4800" dirty="0">
                <a:solidFill>
                  <a:srgbClr val="FFFFFF"/>
                </a:solidFill>
              </a:rPr>
              <a:t>О </a:t>
            </a:r>
            <a:r>
              <a:rPr lang="ru-RU" sz="4800" dirty="0">
                <a:solidFill>
                  <a:srgbClr val="FFFFFF"/>
                </a:solidFill>
              </a:rPr>
              <a:t>«Октогласс»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96146" y="5938907"/>
            <a:ext cx="856116" cy="856116"/>
          </a:xfrm>
          <a:prstGeom prst="rect">
            <a:avLst/>
          </a:prstGeom>
        </p:spPr>
      </p:pic>
      <p:sp>
        <p:nvSpPr>
          <p:cNvPr id="2" name="AutoShape 2" descr="https://i.moscow/build/img/new/logo_wh_all.svg">
            <a:extLst>
              <a:ext uri="{FF2B5EF4-FFF2-40B4-BE49-F238E27FC236}">
                <a16:creationId xmlns:a16="http://schemas.microsoft.com/office/drawing/2014/main" id="{0CDF98F7-7143-4109-8A23-D219C7A268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.moscow/build/img/new/logo_wh_all.svg">
            <a:extLst>
              <a:ext uri="{FF2B5EF4-FFF2-40B4-BE49-F238E27FC236}">
                <a16:creationId xmlns:a16="http://schemas.microsoft.com/office/drawing/2014/main" id="{862BA00C-89AC-4461-8C07-586E14904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329;p1">
            <a:extLst>
              <a:ext uri="{FF2B5EF4-FFF2-40B4-BE49-F238E27FC236}">
                <a16:creationId xmlns:a16="http://schemas.microsoft.com/office/drawing/2014/main" id="{4F52299D-73DF-4822-9D1F-1F95B5E0990A}"/>
              </a:ext>
            </a:extLst>
          </p:cNvPr>
          <p:cNvSpPr/>
          <p:nvPr/>
        </p:nvSpPr>
        <p:spPr bwMode="auto">
          <a:xfrm>
            <a:off x="-47475" y="0"/>
            <a:ext cx="12191999" cy="6857998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 bwMode="auto">
          <a:xfrm>
            <a:off x="335360" y="316762"/>
            <a:ext cx="8518098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«ОКТОГЛАСС» кто мы такие?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1" name="Google Shape;341;p2"/>
          <p:cNvSpPr/>
          <p:nvPr/>
        </p:nvSpPr>
        <p:spPr bwMode="auto">
          <a:xfrm>
            <a:off x="10000421" y="0"/>
            <a:ext cx="2191578" cy="1916832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884088" y="5881417"/>
            <a:ext cx="856116" cy="856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67055" y="2638649"/>
            <a:ext cx="1162690" cy="1162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5130817" y="1696130"/>
            <a:ext cx="226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АО «ОКТОГЛАСС»</a:t>
            </a:r>
            <a:endParaRPr dirty="0"/>
          </a:p>
          <a:p>
            <a:pPr algn="ctr">
              <a:defRPr/>
            </a:pPr>
            <a:r>
              <a:rPr lang="ru-RU" sz="1800" b="1" dirty="0">
                <a:solidFill>
                  <a:schemeClr val="bg1"/>
                </a:solidFill>
              </a:rPr>
              <a:t>Основано</a:t>
            </a:r>
            <a:r>
              <a:rPr lang="en-US" sz="1800" b="1" dirty="0">
                <a:solidFill>
                  <a:schemeClr val="bg1"/>
                </a:solidFill>
              </a:rPr>
              <a:t> 2017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Factory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09793" y="3843062"/>
            <a:ext cx="1683327" cy="1683327"/>
          </a:xfrm>
          <a:prstGeom prst="rect">
            <a:avLst/>
          </a:prstGeom>
        </p:spPr>
      </p:pic>
      <p:pic>
        <p:nvPicPr>
          <p:cNvPr id="9" name="Graphic 8" descr="Test tubes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169388" y="3985068"/>
            <a:ext cx="1482437" cy="14824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2572103" y="5395845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Свое производство</a:t>
            </a:r>
            <a:endParaRPr/>
          </a:p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Московская область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7874907" y="5437407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Свой </a:t>
            </a:r>
            <a:r>
              <a:rPr lang="en-US" sz="1800" b="1">
                <a:solidFill>
                  <a:schemeClr val="bg1"/>
                </a:solidFill>
              </a:rPr>
              <a:t>R&amp;D </a:t>
            </a:r>
            <a:r>
              <a:rPr lang="ru-RU" sz="1800" b="1">
                <a:solidFill>
                  <a:schemeClr val="bg1"/>
                </a:solidFill>
              </a:rPr>
              <a:t>центр</a:t>
            </a:r>
            <a:endParaRPr/>
          </a:p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Москва</a:t>
            </a:r>
            <a:endParaRPr/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 bwMode="auto">
          <a:xfrm flipH="1">
            <a:off x="4461165" y="3501008"/>
            <a:ext cx="1158415" cy="863174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 bwMode="auto">
          <a:xfrm>
            <a:off x="6877220" y="3428999"/>
            <a:ext cx="1244693" cy="1008113"/>
          </a:xfrm>
          <a:prstGeom prst="straightConnector1">
            <a:avLst/>
          </a:prstGeom>
          <a:ln w="762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AutoShape 2" descr="https://i.moscow/build/img/new/logo.svg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Google Shape;329;p1">
            <a:extLst>
              <a:ext uri="{FF2B5EF4-FFF2-40B4-BE49-F238E27FC236}">
                <a16:creationId xmlns:a16="http://schemas.microsoft.com/office/drawing/2014/main" id="{AA59A13F-A36A-4B6A-9F4F-5861316B7B1D}"/>
              </a:ext>
            </a:extLst>
          </p:cNvPr>
          <p:cNvSpPr/>
          <p:nvPr/>
        </p:nvSpPr>
        <p:spPr bwMode="auto">
          <a:xfrm>
            <a:off x="-101828" y="82122"/>
            <a:ext cx="12191999" cy="6857998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 bwMode="auto">
          <a:xfrm>
            <a:off x="883062" y="242374"/>
            <a:ext cx="6749353" cy="38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bg1"/>
                </a:solidFill>
              </a:rPr>
              <a:t>Что такое ЭЛЕКТРОХРОМ?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341" name="Google Shape;341;p2"/>
          <p:cNvSpPr/>
          <p:nvPr/>
        </p:nvSpPr>
        <p:spPr bwMode="auto">
          <a:xfrm>
            <a:off x="8347518" y="-684621"/>
            <a:ext cx="3920490" cy="3429000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329134" y="6043949"/>
            <a:ext cx="761037" cy="7610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4622112">
            <a:off x="3879997" y="2551752"/>
            <a:ext cx="2926773" cy="23414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6169358" y="351112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bg1"/>
                </a:solidFill>
              </a:rPr>
              <a:t>1V DC</a:t>
            </a:r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 bwMode="auto">
          <a:xfrm rot="18832422">
            <a:off x="4553304" y="2427862"/>
            <a:ext cx="4192137" cy="1073728"/>
          </a:xfrm>
          <a:prstGeom prst="arc">
            <a:avLst>
              <a:gd name="adj1" fmla="val 14796021"/>
              <a:gd name="adj2" fmla="val 21234538"/>
            </a:avLst>
          </a:prstGeom>
          <a:ln w="76200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Arc 14"/>
          <p:cNvSpPr/>
          <p:nvPr/>
        </p:nvSpPr>
        <p:spPr bwMode="auto">
          <a:xfrm rot="11430598">
            <a:off x="5959096" y="3938815"/>
            <a:ext cx="3499533" cy="1073728"/>
          </a:xfrm>
          <a:prstGeom prst="arc">
            <a:avLst>
              <a:gd name="adj1" fmla="val 14796021"/>
              <a:gd name="adj2" fmla="val 21234538"/>
            </a:avLst>
          </a:prstGeom>
          <a:ln w="76200">
            <a:solidFill>
              <a:schemeClr val="bg1">
                <a:lumMod val="9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Freeform 6"/>
          <p:cNvSpPr/>
          <p:nvPr/>
        </p:nvSpPr>
        <p:spPr bwMode="auto">
          <a:xfrm>
            <a:off x="1206238" y="1859212"/>
            <a:ext cx="552203" cy="2825129"/>
          </a:xfrm>
          <a:custGeom>
            <a:avLst/>
            <a:gdLst>
              <a:gd name="connsiteX0" fmla="*/ 47502 w 552203"/>
              <a:gd name="connsiteY0" fmla="*/ 0 h 1947554"/>
              <a:gd name="connsiteX1" fmla="*/ 552203 w 552203"/>
              <a:gd name="connsiteY1" fmla="*/ 0 h 1947554"/>
              <a:gd name="connsiteX2" fmla="*/ 552203 w 552203"/>
              <a:gd name="connsiteY2" fmla="*/ 1888177 h 1947554"/>
              <a:gd name="connsiteX3" fmla="*/ 439387 w 552203"/>
              <a:gd name="connsiteY3" fmla="*/ 1941616 h 1947554"/>
              <a:gd name="connsiteX4" fmla="*/ 320634 w 552203"/>
              <a:gd name="connsiteY4" fmla="*/ 1894115 h 1947554"/>
              <a:gd name="connsiteX5" fmla="*/ 243444 w 552203"/>
              <a:gd name="connsiteY5" fmla="*/ 1947554 h 1947554"/>
              <a:gd name="connsiteX6" fmla="*/ 65314 w 552203"/>
              <a:gd name="connsiteY6" fmla="*/ 1828800 h 1947554"/>
              <a:gd name="connsiteX7" fmla="*/ 130629 w 552203"/>
              <a:gd name="connsiteY7" fmla="*/ 1704109 h 1947554"/>
              <a:gd name="connsiteX8" fmla="*/ 23751 w 552203"/>
              <a:gd name="connsiteY8" fmla="*/ 1466603 h 1947554"/>
              <a:gd name="connsiteX9" fmla="*/ 112816 w 552203"/>
              <a:gd name="connsiteY9" fmla="*/ 1246909 h 1947554"/>
              <a:gd name="connsiteX10" fmla="*/ 23751 w 552203"/>
              <a:gd name="connsiteY10" fmla="*/ 1033154 h 1947554"/>
              <a:gd name="connsiteX11" fmla="*/ 142504 w 552203"/>
              <a:gd name="connsiteY11" fmla="*/ 855024 h 1947554"/>
              <a:gd name="connsiteX12" fmla="*/ 41564 w 552203"/>
              <a:gd name="connsiteY12" fmla="*/ 546265 h 1947554"/>
              <a:gd name="connsiteX13" fmla="*/ 154379 w 552203"/>
              <a:gd name="connsiteY13" fmla="*/ 380011 h 1947554"/>
              <a:gd name="connsiteX14" fmla="*/ 0 w 552203"/>
              <a:gd name="connsiteY14" fmla="*/ 160317 h 1947554"/>
              <a:gd name="connsiteX15" fmla="*/ 77190 w 552203"/>
              <a:gd name="connsiteY15" fmla="*/ 77190 h 1947554"/>
              <a:gd name="connsiteX16" fmla="*/ 47502 w 552203"/>
              <a:gd name="connsiteY16" fmla="*/ 0 h 194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2203" h="1947554" extrusionOk="0">
                <a:moveTo>
                  <a:pt x="47502" y="0"/>
                </a:moveTo>
                <a:lnTo>
                  <a:pt x="552203" y="0"/>
                </a:lnTo>
                <a:lnTo>
                  <a:pt x="552203" y="1888177"/>
                </a:lnTo>
                <a:lnTo>
                  <a:pt x="439387" y="1941616"/>
                </a:lnTo>
                <a:lnTo>
                  <a:pt x="320634" y="1894115"/>
                </a:lnTo>
                <a:lnTo>
                  <a:pt x="243444" y="1947554"/>
                </a:lnTo>
                <a:lnTo>
                  <a:pt x="65314" y="1828800"/>
                </a:lnTo>
                <a:lnTo>
                  <a:pt x="130629" y="1704109"/>
                </a:lnTo>
                <a:lnTo>
                  <a:pt x="23751" y="1466603"/>
                </a:lnTo>
                <a:lnTo>
                  <a:pt x="112816" y="1246909"/>
                </a:lnTo>
                <a:lnTo>
                  <a:pt x="23751" y="1033154"/>
                </a:lnTo>
                <a:lnTo>
                  <a:pt x="142504" y="855024"/>
                </a:lnTo>
                <a:lnTo>
                  <a:pt x="41564" y="546265"/>
                </a:lnTo>
                <a:lnTo>
                  <a:pt x="154379" y="380011"/>
                </a:lnTo>
                <a:lnTo>
                  <a:pt x="0" y="160317"/>
                </a:lnTo>
                <a:lnTo>
                  <a:pt x="77190" y="77190"/>
                </a:lnTo>
                <a:lnTo>
                  <a:pt x="47502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Freeform 7"/>
          <p:cNvSpPr/>
          <p:nvPr/>
        </p:nvSpPr>
        <p:spPr bwMode="auto">
          <a:xfrm flipH="1">
            <a:off x="2185951" y="1859212"/>
            <a:ext cx="552203" cy="2825129"/>
          </a:xfrm>
          <a:custGeom>
            <a:avLst/>
            <a:gdLst>
              <a:gd name="connsiteX0" fmla="*/ 47502 w 552203"/>
              <a:gd name="connsiteY0" fmla="*/ 0 h 1947554"/>
              <a:gd name="connsiteX1" fmla="*/ 552203 w 552203"/>
              <a:gd name="connsiteY1" fmla="*/ 0 h 1947554"/>
              <a:gd name="connsiteX2" fmla="*/ 552203 w 552203"/>
              <a:gd name="connsiteY2" fmla="*/ 1888177 h 1947554"/>
              <a:gd name="connsiteX3" fmla="*/ 439387 w 552203"/>
              <a:gd name="connsiteY3" fmla="*/ 1941616 h 1947554"/>
              <a:gd name="connsiteX4" fmla="*/ 320634 w 552203"/>
              <a:gd name="connsiteY4" fmla="*/ 1894115 h 1947554"/>
              <a:gd name="connsiteX5" fmla="*/ 243444 w 552203"/>
              <a:gd name="connsiteY5" fmla="*/ 1947554 h 1947554"/>
              <a:gd name="connsiteX6" fmla="*/ 65314 w 552203"/>
              <a:gd name="connsiteY6" fmla="*/ 1828800 h 1947554"/>
              <a:gd name="connsiteX7" fmla="*/ 130629 w 552203"/>
              <a:gd name="connsiteY7" fmla="*/ 1704109 h 1947554"/>
              <a:gd name="connsiteX8" fmla="*/ 23751 w 552203"/>
              <a:gd name="connsiteY8" fmla="*/ 1466603 h 1947554"/>
              <a:gd name="connsiteX9" fmla="*/ 112816 w 552203"/>
              <a:gd name="connsiteY9" fmla="*/ 1246909 h 1947554"/>
              <a:gd name="connsiteX10" fmla="*/ 23751 w 552203"/>
              <a:gd name="connsiteY10" fmla="*/ 1033154 h 1947554"/>
              <a:gd name="connsiteX11" fmla="*/ 142504 w 552203"/>
              <a:gd name="connsiteY11" fmla="*/ 855024 h 1947554"/>
              <a:gd name="connsiteX12" fmla="*/ 41564 w 552203"/>
              <a:gd name="connsiteY12" fmla="*/ 546265 h 1947554"/>
              <a:gd name="connsiteX13" fmla="*/ 154379 w 552203"/>
              <a:gd name="connsiteY13" fmla="*/ 380011 h 1947554"/>
              <a:gd name="connsiteX14" fmla="*/ 0 w 552203"/>
              <a:gd name="connsiteY14" fmla="*/ 160317 h 1947554"/>
              <a:gd name="connsiteX15" fmla="*/ 77190 w 552203"/>
              <a:gd name="connsiteY15" fmla="*/ 77190 h 1947554"/>
              <a:gd name="connsiteX16" fmla="*/ 47502 w 552203"/>
              <a:gd name="connsiteY16" fmla="*/ 0 h 194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2203" h="1947554" extrusionOk="0">
                <a:moveTo>
                  <a:pt x="47502" y="0"/>
                </a:moveTo>
                <a:lnTo>
                  <a:pt x="552203" y="0"/>
                </a:lnTo>
                <a:lnTo>
                  <a:pt x="552203" y="1888177"/>
                </a:lnTo>
                <a:lnTo>
                  <a:pt x="439387" y="1941616"/>
                </a:lnTo>
                <a:lnTo>
                  <a:pt x="320634" y="1894115"/>
                </a:lnTo>
                <a:lnTo>
                  <a:pt x="243444" y="1947554"/>
                </a:lnTo>
                <a:lnTo>
                  <a:pt x="65314" y="1828800"/>
                </a:lnTo>
                <a:lnTo>
                  <a:pt x="130629" y="1704109"/>
                </a:lnTo>
                <a:lnTo>
                  <a:pt x="23751" y="1466603"/>
                </a:lnTo>
                <a:lnTo>
                  <a:pt x="112816" y="1246909"/>
                </a:lnTo>
                <a:lnTo>
                  <a:pt x="23751" y="1033154"/>
                </a:lnTo>
                <a:lnTo>
                  <a:pt x="142504" y="855024"/>
                </a:lnTo>
                <a:lnTo>
                  <a:pt x="41564" y="546265"/>
                </a:lnTo>
                <a:lnTo>
                  <a:pt x="154379" y="380011"/>
                </a:lnTo>
                <a:lnTo>
                  <a:pt x="0" y="160317"/>
                </a:lnTo>
                <a:lnTo>
                  <a:pt x="77190" y="77190"/>
                </a:lnTo>
                <a:lnTo>
                  <a:pt x="47502" y="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Rectangle 17"/>
          <p:cNvSpPr/>
          <p:nvPr/>
        </p:nvSpPr>
        <p:spPr bwMode="auto">
          <a:xfrm>
            <a:off x="1758440" y="1859212"/>
            <a:ext cx="427509" cy="4571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Rectangle 18"/>
          <p:cNvSpPr/>
          <p:nvPr/>
        </p:nvSpPr>
        <p:spPr bwMode="auto">
          <a:xfrm>
            <a:off x="2140232" y="1917904"/>
            <a:ext cx="45719" cy="26803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Rectangle 19"/>
          <p:cNvSpPr/>
          <p:nvPr/>
        </p:nvSpPr>
        <p:spPr bwMode="auto">
          <a:xfrm>
            <a:off x="1762300" y="1917904"/>
            <a:ext cx="45719" cy="26803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20"/>
          <p:cNvSpPr/>
          <p:nvPr/>
        </p:nvSpPr>
        <p:spPr bwMode="auto">
          <a:xfrm>
            <a:off x="1808019" y="1917904"/>
            <a:ext cx="332213" cy="2680398"/>
          </a:xfrm>
          <a:prstGeom prst="rect">
            <a:avLst/>
          </a:prstGeom>
          <a:pattFill prst="divot">
            <a:fgClr>
              <a:schemeClr val="accent3"/>
            </a:fgClr>
            <a:bgClr>
              <a:schemeClr val="bg1">
                <a:lumMod val="50000"/>
              </a:schemeClr>
            </a:bgClr>
          </a:patt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Freeform 15"/>
          <p:cNvSpPr/>
          <p:nvPr/>
        </p:nvSpPr>
        <p:spPr bwMode="auto">
          <a:xfrm>
            <a:off x="2124364" y="4575693"/>
            <a:ext cx="575753" cy="833144"/>
          </a:xfrm>
          <a:custGeom>
            <a:avLst/>
            <a:gdLst>
              <a:gd name="connsiteX0" fmla="*/ 10533 w 575753"/>
              <a:gd name="connsiteY0" fmla="*/ 0 h 833144"/>
              <a:gd name="connsiteX1" fmla="*/ 75848 w 575753"/>
              <a:gd name="connsiteY1" fmla="*/ 741066 h 833144"/>
              <a:gd name="connsiteX2" fmla="*/ 575753 w 575753"/>
              <a:gd name="connsiteY2" fmla="*/ 796332 h 8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753" h="833144" extrusionOk="0">
                <a:moveTo>
                  <a:pt x="10533" y="0"/>
                </a:moveTo>
                <a:cubicBezTo>
                  <a:pt x="-3911" y="304172"/>
                  <a:pt x="-18355" y="608344"/>
                  <a:pt x="75848" y="741066"/>
                </a:cubicBezTo>
                <a:cubicBezTo>
                  <a:pt x="170051" y="873788"/>
                  <a:pt x="372902" y="835060"/>
                  <a:pt x="575753" y="79633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Freeform 16"/>
          <p:cNvSpPr/>
          <p:nvPr/>
        </p:nvSpPr>
        <p:spPr bwMode="auto">
          <a:xfrm flipH="1">
            <a:off x="1244275" y="4575693"/>
            <a:ext cx="575753" cy="833144"/>
          </a:xfrm>
          <a:custGeom>
            <a:avLst/>
            <a:gdLst>
              <a:gd name="connsiteX0" fmla="*/ 10533 w 575753"/>
              <a:gd name="connsiteY0" fmla="*/ 0 h 833144"/>
              <a:gd name="connsiteX1" fmla="*/ 75848 w 575753"/>
              <a:gd name="connsiteY1" fmla="*/ 741066 h 833144"/>
              <a:gd name="connsiteX2" fmla="*/ 575753 w 575753"/>
              <a:gd name="connsiteY2" fmla="*/ 796332 h 83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753" h="833144" extrusionOk="0">
                <a:moveTo>
                  <a:pt x="10533" y="0"/>
                </a:moveTo>
                <a:cubicBezTo>
                  <a:pt x="-3911" y="304172"/>
                  <a:pt x="-18355" y="608344"/>
                  <a:pt x="75848" y="741066"/>
                </a:cubicBezTo>
                <a:cubicBezTo>
                  <a:pt x="170051" y="873788"/>
                  <a:pt x="372902" y="835060"/>
                  <a:pt x="575753" y="79633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Heptagon 23"/>
          <p:cNvSpPr/>
          <p:nvPr/>
        </p:nvSpPr>
        <p:spPr bwMode="auto">
          <a:xfrm>
            <a:off x="1315017" y="1959911"/>
            <a:ext cx="165637" cy="160379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/>
              <a:t>1</a:t>
            </a:r>
            <a:endParaRPr lang="ru-RU" sz="1100"/>
          </a:p>
        </p:txBody>
      </p:sp>
      <p:sp>
        <p:nvSpPr>
          <p:cNvPr id="25" name="Heptagon 24"/>
          <p:cNvSpPr/>
          <p:nvPr/>
        </p:nvSpPr>
        <p:spPr bwMode="auto">
          <a:xfrm>
            <a:off x="1532151" y="4806021"/>
            <a:ext cx="165637" cy="160379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/>
              <a:t>2</a:t>
            </a:r>
            <a:endParaRPr lang="ru-RU" sz="1100"/>
          </a:p>
        </p:txBody>
      </p:sp>
      <p:sp>
        <p:nvSpPr>
          <p:cNvPr id="26" name="Heptagon 25"/>
          <p:cNvSpPr/>
          <p:nvPr/>
        </p:nvSpPr>
        <p:spPr bwMode="auto">
          <a:xfrm>
            <a:off x="1906702" y="4258793"/>
            <a:ext cx="165637" cy="160379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/>
              <a:t>3</a:t>
            </a:r>
            <a:endParaRPr lang="ru-RU" sz="1100"/>
          </a:p>
        </p:txBody>
      </p:sp>
      <p:sp>
        <p:nvSpPr>
          <p:cNvPr id="27" name="Heptagon 26"/>
          <p:cNvSpPr/>
          <p:nvPr/>
        </p:nvSpPr>
        <p:spPr bwMode="auto">
          <a:xfrm>
            <a:off x="2412240" y="5119311"/>
            <a:ext cx="165637" cy="160379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/>
              <a:t>4</a:t>
            </a:r>
            <a:endParaRPr lang="ru-RU" sz="1100"/>
          </a:p>
        </p:txBody>
      </p:sp>
      <p:sp>
        <p:nvSpPr>
          <p:cNvPr id="28" name="Heptagon 27"/>
          <p:cNvSpPr/>
          <p:nvPr/>
        </p:nvSpPr>
        <p:spPr bwMode="auto">
          <a:xfrm>
            <a:off x="2192633" y="1573914"/>
            <a:ext cx="165637" cy="160379"/>
          </a:xfrm>
          <a:prstGeom prst="heptagon">
            <a:avLst>
              <a:gd name="hf" fmla="val 102572"/>
              <a:gd name="vf" fmla="val 10521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100"/>
              <a:t>5</a:t>
            </a:r>
            <a:endParaRPr lang="ru-RU" sz="1100"/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 bwMode="auto">
          <a:xfrm flipH="1">
            <a:off x="2072338" y="1721319"/>
            <a:ext cx="120294" cy="10852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 bwMode="auto">
          <a:xfrm flipH="1">
            <a:off x="2269079" y="5260442"/>
            <a:ext cx="143160" cy="5047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 bwMode="auto">
          <a:xfrm flipH="1">
            <a:off x="1664082" y="4633065"/>
            <a:ext cx="103384" cy="15197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auto">
          <a:xfrm>
            <a:off x="684298" y="5526389"/>
            <a:ext cx="291186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</a:rPr>
              <a:t>Типовое ЭХ-устройство (разрез):</a:t>
            </a: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</a:rPr>
              <a:t>Стекло</a:t>
            </a: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</a:rPr>
              <a:t>TCO</a:t>
            </a: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</a:rPr>
              <a:t>-покрытие</a:t>
            </a: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</a:rPr>
              <a:t>Полимер с ЭХ</a:t>
            </a: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</a:rPr>
              <a:t>Контакты</a:t>
            </a: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</a:rPr>
              <a:t>Герметизация</a:t>
            </a:r>
            <a:endParaRPr lang="en-US" sz="1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5" name="Picture 8">
            <a:extLst>
              <a:ext uri="{FF2B5EF4-FFF2-40B4-BE49-F238E27FC236}">
                <a16:creationId xmlns:a16="http://schemas.microsoft.com/office/drawing/2014/main" id="{6A97B3B3-F714-47FA-9CEB-5186F3F494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7" r="3129"/>
          <a:stretch/>
        </p:blipFill>
        <p:spPr>
          <a:xfrm>
            <a:off x="7870783" y="619695"/>
            <a:ext cx="3553968" cy="2625422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BEBC6182-AC75-43EA-85C5-2C8F89132D1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t="7689" r="-1" b="3231"/>
          <a:stretch/>
        </p:blipFill>
        <p:spPr>
          <a:xfrm>
            <a:off x="7869353" y="3763093"/>
            <a:ext cx="3555398" cy="24046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29;p1">
            <a:extLst>
              <a:ext uri="{FF2B5EF4-FFF2-40B4-BE49-F238E27FC236}">
                <a16:creationId xmlns:a16="http://schemas.microsoft.com/office/drawing/2014/main" id="{7D586F30-3425-46EB-80FB-3BFD4EB4152F}"/>
              </a:ext>
            </a:extLst>
          </p:cNvPr>
          <p:cNvSpPr/>
          <p:nvPr/>
        </p:nvSpPr>
        <p:spPr bwMode="auto">
          <a:xfrm>
            <a:off x="-47475" y="0"/>
            <a:ext cx="12191999" cy="6857998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 bwMode="auto">
          <a:xfrm>
            <a:off x="218418" y="217253"/>
            <a:ext cx="7928537" cy="11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Сферы применения (везде где используется стекло)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64807" y="6045931"/>
            <a:ext cx="752447" cy="752447"/>
          </a:xfrm>
          <a:prstGeom prst="rect">
            <a:avLst/>
          </a:prstGeom>
        </p:spPr>
      </p:pic>
      <p:grpSp>
        <p:nvGrpSpPr>
          <p:cNvPr id="5" name="Diagram 4"/>
          <p:cNvGrpSpPr/>
          <p:nvPr/>
        </p:nvGrpSpPr>
        <p:grpSpPr bwMode="auto">
          <a:xfrm>
            <a:off x="3656737" y="1797150"/>
            <a:ext cx="4396903" cy="4843597"/>
            <a:chOff x="0" y="0"/>
            <a:chExt cx="4396903" cy="4843597"/>
          </a:xfrm>
        </p:grpSpPr>
        <p:sp>
          <p:nvSpPr>
            <p:cNvPr id="2" name="Freeform: Shape 1"/>
            <p:cNvSpPr/>
            <p:nvPr/>
          </p:nvSpPr>
          <p:spPr bwMode="auto">
            <a:xfrm>
              <a:off x="3013794" y="1447099"/>
              <a:ext cx="179392" cy="3097510"/>
            </a:xfrm>
            <a:custGeom>
              <a:avLst/>
              <a:gdLst/>
              <a:ahLst/>
              <a:cxnLst/>
              <a:rect l="0" t="0" r="0" b="0"/>
              <a:pathLst>
                <a:path w="179392" h="3097510" extrusionOk="0">
                  <a:moveTo>
                    <a:pt x="0" y="0"/>
                  </a:moveTo>
                  <a:lnTo>
                    <a:pt x="0" y="3097510"/>
                  </a:lnTo>
                  <a:lnTo>
                    <a:pt x="179392" y="3097510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3" name="Freeform: Shape 2"/>
            <p:cNvSpPr/>
            <p:nvPr/>
          </p:nvSpPr>
          <p:spPr bwMode="auto">
            <a:xfrm>
              <a:off x="3013794" y="1447099"/>
              <a:ext cx="179392" cy="2248386"/>
            </a:xfrm>
            <a:custGeom>
              <a:avLst/>
              <a:gdLst/>
              <a:ahLst/>
              <a:cxnLst/>
              <a:rect l="0" t="0" r="0" b="0"/>
              <a:pathLst>
                <a:path w="179392" h="2248386" extrusionOk="0">
                  <a:moveTo>
                    <a:pt x="0" y="0"/>
                  </a:moveTo>
                  <a:lnTo>
                    <a:pt x="0" y="2248386"/>
                  </a:lnTo>
                  <a:lnTo>
                    <a:pt x="179392" y="2248386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4" name="Freeform: Shape 3"/>
            <p:cNvSpPr/>
            <p:nvPr/>
          </p:nvSpPr>
          <p:spPr bwMode="auto">
            <a:xfrm>
              <a:off x="3013794" y="1447099"/>
              <a:ext cx="179392" cy="1399261"/>
            </a:xfrm>
            <a:custGeom>
              <a:avLst/>
              <a:gdLst/>
              <a:ahLst/>
              <a:cxnLst/>
              <a:rect l="0" t="0" r="0" b="0"/>
              <a:pathLst>
                <a:path w="179392" h="1399261" extrusionOk="0">
                  <a:moveTo>
                    <a:pt x="0" y="0"/>
                  </a:moveTo>
                  <a:lnTo>
                    <a:pt x="0" y="1399261"/>
                  </a:lnTo>
                  <a:lnTo>
                    <a:pt x="179392" y="1399261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0" name="Freeform: Shape 9"/>
            <p:cNvSpPr/>
            <p:nvPr/>
          </p:nvSpPr>
          <p:spPr bwMode="auto">
            <a:xfrm>
              <a:off x="3013794" y="1447099"/>
              <a:ext cx="179392" cy="550137"/>
            </a:xfrm>
            <a:custGeom>
              <a:avLst/>
              <a:gdLst/>
              <a:ahLst/>
              <a:cxnLst/>
              <a:rect l="0" t="0" r="0" b="0"/>
              <a:pathLst>
                <a:path w="179392" h="550137" extrusionOk="0">
                  <a:moveTo>
                    <a:pt x="0" y="0"/>
                  </a:moveTo>
                  <a:lnTo>
                    <a:pt x="0" y="550137"/>
                  </a:lnTo>
                  <a:lnTo>
                    <a:pt x="179392" y="550137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Freeform: Shape 10"/>
            <p:cNvSpPr/>
            <p:nvPr/>
          </p:nvSpPr>
          <p:spPr bwMode="auto">
            <a:xfrm>
              <a:off x="2045074" y="597974"/>
              <a:ext cx="1447099" cy="251149"/>
            </a:xfrm>
            <a:custGeom>
              <a:avLst/>
              <a:gdLst/>
              <a:ahLst/>
              <a:cxnLst/>
              <a:rect l="0" t="0" r="0" b="0"/>
              <a:pathLst>
                <a:path w="1447099" h="251149" extrusionOk="0">
                  <a:moveTo>
                    <a:pt x="0" y="0"/>
                  </a:moveTo>
                  <a:lnTo>
                    <a:pt x="0" y="125574"/>
                  </a:lnTo>
                  <a:lnTo>
                    <a:pt x="1447099" y="125574"/>
                  </a:lnTo>
                  <a:lnTo>
                    <a:pt x="1447099" y="251149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Freeform: Shape 11"/>
            <p:cNvSpPr/>
            <p:nvPr/>
          </p:nvSpPr>
          <p:spPr bwMode="auto">
            <a:xfrm>
              <a:off x="1566694" y="1447099"/>
              <a:ext cx="179392" cy="3097510"/>
            </a:xfrm>
            <a:custGeom>
              <a:avLst/>
              <a:gdLst/>
              <a:ahLst/>
              <a:cxnLst/>
              <a:rect l="0" t="0" r="0" b="0"/>
              <a:pathLst>
                <a:path w="179392" h="3097510" extrusionOk="0">
                  <a:moveTo>
                    <a:pt x="0" y="0"/>
                  </a:moveTo>
                  <a:lnTo>
                    <a:pt x="0" y="3097510"/>
                  </a:lnTo>
                  <a:lnTo>
                    <a:pt x="179392" y="3097510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Freeform: Shape 14"/>
            <p:cNvSpPr/>
            <p:nvPr/>
          </p:nvSpPr>
          <p:spPr bwMode="auto">
            <a:xfrm>
              <a:off x="1566694" y="1447099"/>
              <a:ext cx="179392" cy="2248386"/>
            </a:xfrm>
            <a:custGeom>
              <a:avLst/>
              <a:gdLst/>
              <a:ahLst/>
              <a:cxnLst/>
              <a:rect l="0" t="0" r="0" b="0"/>
              <a:pathLst>
                <a:path w="179392" h="2248386" extrusionOk="0">
                  <a:moveTo>
                    <a:pt x="0" y="0"/>
                  </a:moveTo>
                  <a:lnTo>
                    <a:pt x="0" y="2248386"/>
                  </a:lnTo>
                  <a:lnTo>
                    <a:pt x="179392" y="2248386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6" name="Freeform: Shape 15"/>
            <p:cNvSpPr/>
            <p:nvPr/>
          </p:nvSpPr>
          <p:spPr bwMode="auto">
            <a:xfrm>
              <a:off x="1566694" y="1447099"/>
              <a:ext cx="179392" cy="1399261"/>
            </a:xfrm>
            <a:custGeom>
              <a:avLst/>
              <a:gdLst/>
              <a:ahLst/>
              <a:cxnLst/>
              <a:rect l="0" t="0" r="0" b="0"/>
              <a:pathLst>
                <a:path w="179392" h="1399261" extrusionOk="0">
                  <a:moveTo>
                    <a:pt x="0" y="0"/>
                  </a:moveTo>
                  <a:lnTo>
                    <a:pt x="0" y="1399261"/>
                  </a:lnTo>
                  <a:lnTo>
                    <a:pt x="179392" y="1399261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Freeform: Shape 16"/>
            <p:cNvSpPr/>
            <p:nvPr/>
          </p:nvSpPr>
          <p:spPr bwMode="auto">
            <a:xfrm>
              <a:off x="1566694" y="1447099"/>
              <a:ext cx="179392" cy="550137"/>
            </a:xfrm>
            <a:custGeom>
              <a:avLst/>
              <a:gdLst/>
              <a:ahLst/>
              <a:cxnLst/>
              <a:rect l="0" t="0" r="0" b="0"/>
              <a:pathLst>
                <a:path w="179392" h="550137" extrusionOk="0">
                  <a:moveTo>
                    <a:pt x="0" y="0"/>
                  </a:moveTo>
                  <a:lnTo>
                    <a:pt x="0" y="550137"/>
                  </a:lnTo>
                  <a:lnTo>
                    <a:pt x="179392" y="550137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8" name="Freeform: Shape 17"/>
            <p:cNvSpPr/>
            <p:nvPr/>
          </p:nvSpPr>
          <p:spPr bwMode="auto">
            <a:xfrm>
              <a:off x="1999354" y="597974"/>
              <a:ext cx="91440" cy="251149"/>
            </a:xfrm>
            <a:custGeom>
              <a:avLst/>
              <a:gdLst/>
              <a:ahLst/>
              <a:cxnLst/>
              <a:rect l="0" t="0" r="0" b="0"/>
              <a:pathLst>
                <a:path w="91440" h="251149" extrusionOk="0">
                  <a:moveTo>
                    <a:pt x="45720" y="0"/>
                  </a:moveTo>
                  <a:lnTo>
                    <a:pt x="45720" y="251149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9" name="Freeform: Shape 18"/>
            <p:cNvSpPr/>
            <p:nvPr/>
          </p:nvSpPr>
          <p:spPr bwMode="auto">
            <a:xfrm>
              <a:off x="119594" y="1447099"/>
              <a:ext cx="179392" cy="1399261"/>
            </a:xfrm>
            <a:custGeom>
              <a:avLst/>
              <a:gdLst/>
              <a:ahLst/>
              <a:cxnLst/>
              <a:rect l="0" t="0" r="0" b="0"/>
              <a:pathLst>
                <a:path w="179392" h="1399261" extrusionOk="0">
                  <a:moveTo>
                    <a:pt x="0" y="0"/>
                  </a:moveTo>
                  <a:lnTo>
                    <a:pt x="0" y="1399261"/>
                  </a:lnTo>
                  <a:lnTo>
                    <a:pt x="179392" y="1399261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0" name="Freeform: Shape 19"/>
            <p:cNvSpPr/>
            <p:nvPr/>
          </p:nvSpPr>
          <p:spPr bwMode="auto">
            <a:xfrm>
              <a:off x="119594" y="1447099"/>
              <a:ext cx="179392" cy="550137"/>
            </a:xfrm>
            <a:custGeom>
              <a:avLst/>
              <a:gdLst/>
              <a:ahLst/>
              <a:cxnLst/>
              <a:rect l="0" t="0" r="0" b="0"/>
              <a:pathLst>
                <a:path w="179392" h="550137" extrusionOk="0">
                  <a:moveTo>
                    <a:pt x="0" y="0"/>
                  </a:moveTo>
                  <a:lnTo>
                    <a:pt x="0" y="550137"/>
                  </a:lnTo>
                  <a:lnTo>
                    <a:pt x="179392" y="550137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1" name="Freeform: Shape 20"/>
            <p:cNvSpPr/>
            <p:nvPr/>
          </p:nvSpPr>
          <p:spPr bwMode="auto">
            <a:xfrm>
              <a:off x="597974" y="597974"/>
              <a:ext cx="1447099" cy="251149"/>
            </a:xfrm>
            <a:custGeom>
              <a:avLst/>
              <a:gdLst/>
              <a:ahLst/>
              <a:cxnLst/>
              <a:rect l="0" t="0" r="0" b="0"/>
              <a:pathLst>
                <a:path w="1447099" h="251149" extrusionOk="0">
                  <a:moveTo>
                    <a:pt x="1447099" y="0"/>
                  </a:moveTo>
                  <a:lnTo>
                    <a:pt x="1447099" y="125574"/>
                  </a:lnTo>
                  <a:lnTo>
                    <a:pt x="0" y="125574"/>
                  </a:lnTo>
                  <a:lnTo>
                    <a:pt x="0" y="251149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2" name="Rectangle 21"/>
            <p:cNvSpPr/>
            <p:nvPr/>
          </p:nvSpPr>
          <p:spPr bwMode="auto">
            <a:xfrm>
              <a:off x="15403" y="0"/>
              <a:ext cx="4381499" cy="59797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89" tIns="8889" rIns="8889" bIns="8889" numCol="1" spcCol="1269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 dirty="0"/>
                <a:t>Электрохромное стекло </a:t>
              </a:r>
            </a:p>
            <a:p>
              <a:pPr marL="0" lvl="0" indent="0" algn="ctr" defTabSz="6222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 dirty="0"/>
                <a:t>Octoglass</a:t>
              </a:r>
              <a:endParaRPr dirty="0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0" y="849124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1"/>
                <a:t>Архитектура</a:t>
              </a:r>
              <a:endParaRPr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98987" y="1698248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/>
                <a:t>Интерьер</a:t>
              </a:r>
              <a:endParaRPr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98987" y="2547373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/>
                <a:t>Фасад</a:t>
              </a:r>
              <a:endParaRPr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447099" y="849124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1"/>
                <a:t>Транспорт</a:t>
              </a:r>
              <a:endParaRPr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746086" y="1698248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/>
                <a:t>Авто</a:t>
              </a:r>
              <a:endParaRPr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746086" y="2547373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1"/>
                <a:t>Рельсовый</a:t>
              </a:r>
              <a:endParaRPr b="1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746086" y="3396497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/>
                <a:t>Водный</a:t>
              </a:r>
              <a:endParaRPr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746086" y="4245622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/>
                <a:t>Воздушный</a:t>
              </a:r>
              <a:endParaRPr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67468" y="849124"/>
              <a:ext cx="1348839" cy="59797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89" tIns="8889" rIns="8889" bIns="8889" numCol="1" spcCol="1269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1"/>
                <a:t>Специальное применение</a:t>
              </a:r>
              <a:endParaRPr/>
            </a:p>
          </p:txBody>
        </p:sp>
        <p:sp>
          <p:nvSpPr>
            <p:cNvPr id="2100626784" name="Rectangle 2100626783"/>
            <p:cNvSpPr/>
            <p:nvPr/>
          </p:nvSpPr>
          <p:spPr bwMode="auto">
            <a:xfrm>
              <a:off x="3193186" y="1698248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/>
                <a:t>Прицелы</a:t>
              </a:r>
              <a:endParaRPr/>
            </a:p>
          </p:txBody>
        </p:sp>
        <p:sp>
          <p:nvSpPr>
            <p:cNvPr id="2100626785" name="Rectangle 2100626784"/>
            <p:cNvSpPr/>
            <p:nvPr/>
          </p:nvSpPr>
          <p:spPr bwMode="auto">
            <a:xfrm>
              <a:off x="3193186" y="2547373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0"/>
                <a:t>Системы наведения</a:t>
              </a:r>
              <a:endParaRPr/>
            </a:p>
          </p:txBody>
        </p:sp>
        <p:sp>
          <p:nvSpPr>
            <p:cNvPr id="2100626786" name="Rectangle 2100626785"/>
            <p:cNvSpPr/>
            <p:nvPr/>
          </p:nvSpPr>
          <p:spPr bwMode="auto">
            <a:xfrm>
              <a:off x="3193186" y="3396497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b="1" dirty="0"/>
                <a:t>Оптические фильтры</a:t>
              </a:r>
              <a:endParaRPr b="1" dirty="0"/>
            </a:p>
          </p:txBody>
        </p:sp>
        <p:sp>
          <p:nvSpPr>
            <p:cNvPr id="2100626787" name="Rectangle 2100626786"/>
            <p:cNvSpPr/>
            <p:nvPr/>
          </p:nvSpPr>
          <p:spPr bwMode="auto">
            <a:xfrm>
              <a:off x="3193186" y="4245622"/>
              <a:ext cx="1195950" cy="59797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alpha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400" dirty="0"/>
                <a:t>Системы маскировки</a:t>
              </a:r>
              <a:endParaRPr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701327" y="2515477"/>
            <a:ext cx="3083305" cy="12965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714527" y="4296937"/>
            <a:ext cx="3070105" cy="17432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8320314" y="2023487"/>
            <a:ext cx="3748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ЭХ-стекло для пассажирского вагона РЖД</a:t>
            </a:r>
            <a:endParaRPr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9072667" y="3777873"/>
            <a:ext cx="2351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ЭХ-стекло на автомобиле</a:t>
            </a:r>
            <a:endParaRPr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9111392" y="6052099"/>
            <a:ext cx="216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Пулестойкое ЭХ-стекло</a:t>
            </a:r>
            <a:endParaRPr dirty="0"/>
          </a:p>
        </p:txBody>
      </p:sp>
      <p:sp>
        <p:nvSpPr>
          <p:cNvPr id="2100626810" name=" 2100626809"/>
          <p:cNvSpPr/>
          <p:nvPr/>
        </p:nvSpPr>
        <p:spPr bwMode="auto">
          <a:xfrm>
            <a:off x="14503825" y="-2067973"/>
            <a:ext cx="45791" cy="304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649695695" name="Picture 64969569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714528" y="87922"/>
            <a:ext cx="3070104" cy="19507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79EA07B-65D8-4861-8707-DE2931C06045}"/>
              </a:ext>
            </a:extLst>
          </p:cNvPr>
          <p:cNvSpPr txBox="1"/>
          <p:nvPr/>
        </p:nvSpPr>
        <p:spPr>
          <a:xfrm>
            <a:off x="106385" y="1772816"/>
            <a:ext cx="33449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</a:rPr>
              <a:t>Управляемая защита от яркого солнца или ярких источников света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ru-RU" sz="1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</a:rPr>
              <a:t>Обеспечение приватности когда это необходимо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ru-RU" sz="1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</a:rPr>
              <a:t>Полная защита от УФ-излучения</a:t>
            </a: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ru-RU" sz="1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ru-RU" sz="1800" dirty="0">
                <a:solidFill>
                  <a:schemeClr val="bg1"/>
                </a:solidFill>
              </a:rPr>
              <a:t>Уменьшение нагрева интерьера за счет блокирования ИК-излучения и охлаждения зимой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9;p1">
            <a:extLst>
              <a:ext uri="{FF2B5EF4-FFF2-40B4-BE49-F238E27FC236}">
                <a16:creationId xmlns:a16="http://schemas.microsoft.com/office/drawing/2014/main" id="{2DE3E8D6-20A6-455E-8471-E7D36519327E}"/>
              </a:ext>
            </a:extLst>
          </p:cNvPr>
          <p:cNvSpPr/>
          <p:nvPr/>
        </p:nvSpPr>
        <p:spPr bwMode="auto">
          <a:xfrm>
            <a:off x="-47475" y="0"/>
            <a:ext cx="12239475" cy="6857998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Google Shape;340;p2">
            <a:extLst>
              <a:ext uri="{FF2B5EF4-FFF2-40B4-BE49-F238E27FC236}">
                <a16:creationId xmlns:a16="http://schemas.microsoft.com/office/drawing/2014/main" id="{BA299053-92F0-46D8-A62D-5FFB69317E9E}"/>
              </a:ext>
            </a:extLst>
          </p:cNvPr>
          <p:cNvSpPr txBox="1">
            <a:spLocks/>
          </p:cNvSpPr>
          <p:nvPr/>
        </p:nvSpPr>
        <p:spPr bwMode="auto">
          <a:xfrm>
            <a:off x="479376" y="260648"/>
            <a:ext cx="1116124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D533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2700" marR="5080">
              <a:defRPr/>
            </a:pPr>
            <a:r>
              <a:rPr lang="ru-RU" dirty="0">
                <a:solidFill>
                  <a:schemeClr val="bg1"/>
                </a:solidFill>
              </a:rPr>
              <a:t>Преимущества ЭЛЕКТРОХРОМНОГО решения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BAC379-0409-4E56-A3A8-2E53815AA7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5</a:t>
            </a:fld>
            <a:endParaRPr lang="en-US" sz="1800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82CA62-196E-458A-9929-E3E368950EA3}"/>
              </a:ext>
            </a:extLst>
          </p:cNvPr>
          <p:cNvSpPr txBox="1"/>
          <p:nvPr/>
        </p:nvSpPr>
        <p:spPr>
          <a:xfrm>
            <a:off x="7680176" y="104642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u="sng" dirty="0">
                <a:solidFill>
                  <a:schemeClr val="bg1"/>
                </a:solidFill>
              </a:rPr>
              <a:t>Типовое ЭХ-устройство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en-US" sz="2400" b="1" u="sng" dirty="0">
                <a:solidFill>
                  <a:schemeClr val="bg1"/>
                </a:solidFill>
              </a:rPr>
              <a:t>Octoglass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EEF61-A380-4376-8B8C-50C9CD8EEABF}"/>
              </a:ext>
            </a:extLst>
          </p:cNvPr>
          <p:cNvSpPr txBox="1"/>
          <p:nvPr/>
        </p:nvSpPr>
        <p:spPr>
          <a:xfrm>
            <a:off x="7359770" y="2290216"/>
            <a:ext cx="47104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Мутность</a:t>
            </a:r>
            <a:r>
              <a:rPr lang="ru-RU" sz="1800" dirty="0">
                <a:solidFill>
                  <a:schemeClr val="bg1"/>
                </a:solidFill>
              </a:rPr>
              <a:t>: 0%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Контраст по светопропусканию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&gt;65%</a:t>
            </a:r>
            <a:endParaRPr lang="ru-RU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Питание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~1V DC</a:t>
            </a:r>
            <a:endParaRPr lang="ru-RU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Потребление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en-US" sz="1800" dirty="0">
                <a:solidFill>
                  <a:schemeClr val="bg1"/>
                </a:solidFill>
              </a:rPr>
              <a:t>&lt;1 W/m</a:t>
            </a:r>
            <a:r>
              <a:rPr lang="en-US" sz="1800" baseline="30000" dirty="0">
                <a:solidFill>
                  <a:schemeClr val="bg1"/>
                </a:solidFill>
              </a:rPr>
              <a:t>2</a:t>
            </a:r>
            <a:endParaRPr lang="ru-RU" sz="1800" baseline="30000" dirty="0">
              <a:solidFill>
                <a:schemeClr val="bg1"/>
              </a:solidFill>
            </a:endParaRPr>
          </a:p>
          <a:p>
            <a:endParaRPr lang="ru-RU" sz="1800" baseline="300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Цвет тонирования</a:t>
            </a:r>
            <a:r>
              <a:rPr lang="ru-RU" sz="1800" dirty="0">
                <a:solidFill>
                  <a:schemeClr val="bg1"/>
                </a:solidFill>
              </a:rPr>
              <a:t>: черный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b="1" dirty="0">
                <a:solidFill>
                  <a:schemeClr val="bg1"/>
                </a:solidFill>
              </a:rPr>
              <a:t>Управление</a:t>
            </a:r>
            <a:r>
              <a:rPr lang="ru-RU" sz="1800" dirty="0">
                <a:solidFill>
                  <a:schemeClr val="bg1"/>
                </a:solidFill>
              </a:rPr>
              <a:t>: кнопки, переключатели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ru-RU" sz="1800" dirty="0">
                <a:solidFill>
                  <a:schemeClr val="bg1"/>
                </a:solidFill>
              </a:rPr>
              <a:t>и </a:t>
            </a:r>
            <a:r>
              <a:rPr lang="en-US" sz="1800" dirty="0">
                <a:solidFill>
                  <a:schemeClr val="bg1"/>
                </a:solidFill>
              </a:rPr>
              <a:t>CAN</a:t>
            </a:r>
            <a:r>
              <a:rPr lang="ru-RU" sz="1800" dirty="0">
                <a:solidFill>
                  <a:schemeClr val="bg1"/>
                </a:solidFill>
              </a:rPr>
              <a:t>-</a:t>
            </a:r>
            <a:r>
              <a:rPr lang="en-US" sz="1800" dirty="0">
                <a:solidFill>
                  <a:schemeClr val="bg1"/>
                </a:solidFill>
              </a:rPr>
              <a:t>bus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Доступны другие цвета и вариант 0%</a:t>
            </a:r>
            <a:endParaRPr lang="en-US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E21BF-1EEC-4968-9921-2A20B8274CB2}"/>
              </a:ext>
            </a:extLst>
          </p:cNvPr>
          <p:cNvSpPr txBox="1"/>
          <p:nvPr/>
        </p:nvSpPr>
        <p:spPr>
          <a:xfrm>
            <a:off x="479376" y="2606953"/>
            <a:ext cx="885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PDLC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EF63F-1529-4C36-A904-8C2BE7E08E73}"/>
              </a:ext>
            </a:extLst>
          </p:cNvPr>
          <p:cNvSpPr txBox="1"/>
          <p:nvPr/>
        </p:nvSpPr>
        <p:spPr>
          <a:xfrm>
            <a:off x="479376" y="372488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SPD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6F6AB-896A-4A13-A144-5AF989EC7135}"/>
              </a:ext>
            </a:extLst>
          </p:cNvPr>
          <p:cNvSpPr txBox="1"/>
          <p:nvPr/>
        </p:nvSpPr>
        <p:spPr>
          <a:xfrm>
            <a:off x="496067" y="4842807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LC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3AFC1-72CE-4AD1-BAE8-A8A4F17758D4}"/>
              </a:ext>
            </a:extLst>
          </p:cNvPr>
          <p:cNvSpPr txBox="1"/>
          <p:nvPr/>
        </p:nvSpPr>
        <p:spPr>
          <a:xfrm>
            <a:off x="3071664" y="2905888"/>
            <a:ext cx="19639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Высокая мутность</a:t>
            </a:r>
          </a:p>
          <a:p>
            <a:r>
              <a:rPr lang="ru-RU" dirty="0">
                <a:solidFill>
                  <a:schemeClr val="bg1"/>
                </a:solidFill>
              </a:rPr>
              <a:t>Переменный ток</a:t>
            </a:r>
          </a:p>
          <a:p>
            <a:r>
              <a:rPr lang="ru-RU" dirty="0">
                <a:solidFill>
                  <a:schemeClr val="bg1"/>
                </a:solidFill>
              </a:rPr>
              <a:t>Высокое напряжение</a:t>
            </a:r>
          </a:p>
          <a:p>
            <a:r>
              <a:rPr lang="ru-RU" dirty="0">
                <a:solidFill>
                  <a:schemeClr val="bg1"/>
                </a:solidFill>
              </a:rPr>
              <a:t>Цвет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FD26E4-171F-47C4-8137-07102DE6A9A8}"/>
              </a:ext>
            </a:extLst>
          </p:cNvPr>
          <p:cNvCxnSpPr/>
          <p:nvPr/>
        </p:nvCxnSpPr>
        <p:spPr>
          <a:xfrm>
            <a:off x="1415480" y="2823979"/>
            <a:ext cx="1512168" cy="558963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BB2B6D-3DE5-4232-8DC9-9DAB2723DF5D}"/>
              </a:ext>
            </a:extLst>
          </p:cNvPr>
          <p:cNvCxnSpPr>
            <a:cxnSpLocks/>
          </p:cNvCxnSpPr>
          <p:nvPr/>
        </p:nvCxnSpPr>
        <p:spPr>
          <a:xfrm flipV="1">
            <a:off x="1360163" y="3424685"/>
            <a:ext cx="1567485" cy="50025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55E22A6-1394-4AFD-B722-17B275C4D6C3}"/>
              </a:ext>
            </a:extLst>
          </p:cNvPr>
          <p:cNvSpPr txBox="1"/>
          <p:nvPr/>
        </p:nvSpPr>
        <p:spPr>
          <a:xfrm>
            <a:off x="3035595" y="2096014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Видна развертка</a:t>
            </a:r>
          </a:p>
          <a:p>
            <a:r>
              <a:rPr lang="ru-RU" dirty="0">
                <a:solidFill>
                  <a:schemeClr val="bg1"/>
                </a:solidFill>
              </a:rPr>
              <a:t>(эффект стробоскопа)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34412A-0F54-48B9-8275-CA2B9FF91C43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415480" y="2357624"/>
            <a:ext cx="1620115" cy="46635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5118379-4C62-450B-AA1E-07BA8526563F}"/>
              </a:ext>
            </a:extLst>
          </p:cNvPr>
          <p:cNvSpPr txBox="1"/>
          <p:nvPr/>
        </p:nvSpPr>
        <p:spPr>
          <a:xfrm>
            <a:off x="3035594" y="4082924"/>
            <a:ext cx="271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Недостаток светопропускания</a:t>
            </a:r>
          </a:p>
          <a:p>
            <a:r>
              <a:rPr lang="ru-RU" dirty="0">
                <a:solidFill>
                  <a:schemeClr val="bg1"/>
                </a:solidFill>
              </a:rPr>
              <a:t>и контраста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F3C3AA-84D9-43AE-8904-2004A7150CDA}"/>
              </a:ext>
            </a:extLst>
          </p:cNvPr>
          <p:cNvCxnSpPr>
            <a:cxnSpLocks/>
          </p:cNvCxnSpPr>
          <p:nvPr/>
        </p:nvCxnSpPr>
        <p:spPr>
          <a:xfrm flipV="1">
            <a:off x="1474462" y="4391762"/>
            <a:ext cx="1567485" cy="50025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ADE53F8-683B-49E1-9BF5-5F1AE23F7BA8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375504" y="3964802"/>
            <a:ext cx="1660090" cy="379732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4EAA45E-74F2-48B1-9671-8AED493A69C8}"/>
              </a:ext>
            </a:extLst>
          </p:cNvPr>
          <p:cNvSpPr txBox="1"/>
          <p:nvPr/>
        </p:nvSpPr>
        <p:spPr>
          <a:xfrm>
            <a:off x="3035594" y="4739208"/>
            <a:ext cx="260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Высокая стоимость изделий </a:t>
            </a:r>
          </a:p>
          <a:p>
            <a:r>
              <a:rPr lang="ru-RU" dirty="0">
                <a:solidFill>
                  <a:schemeClr val="bg1"/>
                </a:solidFill>
              </a:rPr>
              <a:t>большого формата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9F94A0F-00FA-4EB1-B65A-FCA5367B36AF}"/>
              </a:ext>
            </a:extLst>
          </p:cNvPr>
          <p:cNvCxnSpPr>
            <a:cxnSpLocks/>
          </p:cNvCxnSpPr>
          <p:nvPr/>
        </p:nvCxnSpPr>
        <p:spPr>
          <a:xfrm>
            <a:off x="1474462" y="5025076"/>
            <a:ext cx="1545791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ED8519F-4C46-4380-A358-045C4418F2AE}"/>
              </a:ext>
            </a:extLst>
          </p:cNvPr>
          <p:cNvSpPr txBox="1"/>
          <p:nvPr/>
        </p:nvSpPr>
        <p:spPr>
          <a:xfrm>
            <a:off x="202304" y="1085276"/>
            <a:ext cx="231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u="sng" dirty="0">
                <a:solidFill>
                  <a:schemeClr val="bg1"/>
                </a:solidFill>
              </a:rPr>
              <a:t>Технология доступная на рынке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EE99D6-A14B-4467-8F74-8D06D57E3CCD}"/>
              </a:ext>
            </a:extLst>
          </p:cNvPr>
          <p:cNvSpPr txBox="1"/>
          <p:nvPr/>
        </p:nvSpPr>
        <p:spPr>
          <a:xfrm>
            <a:off x="3189566" y="11670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u="sng" dirty="0">
                <a:solidFill>
                  <a:schemeClr val="bg1"/>
                </a:solidFill>
              </a:rPr>
              <a:t>Недостатки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E88C3-78C0-4213-9BFB-623918A1B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29134" y="6043949"/>
            <a:ext cx="761037" cy="76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29;p1">
            <a:extLst>
              <a:ext uri="{FF2B5EF4-FFF2-40B4-BE49-F238E27FC236}">
                <a16:creationId xmlns:a16="http://schemas.microsoft.com/office/drawing/2014/main" id="{9F20362F-CD0E-4477-B7B6-D113F183355D}"/>
              </a:ext>
            </a:extLst>
          </p:cNvPr>
          <p:cNvSpPr/>
          <p:nvPr/>
        </p:nvSpPr>
        <p:spPr bwMode="auto">
          <a:xfrm>
            <a:off x="-55374" y="-64597"/>
            <a:ext cx="12239475" cy="6857998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Google Shape;340;p2">
            <a:extLst>
              <a:ext uri="{FF2B5EF4-FFF2-40B4-BE49-F238E27FC236}">
                <a16:creationId xmlns:a16="http://schemas.microsoft.com/office/drawing/2014/main" id="{33BE4B01-9BEF-458E-B7A4-3EEA1BBD09F4}"/>
              </a:ext>
            </a:extLst>
          </p:cNvPr>
          <p:cNvSpPr txBox="1">
            <a:spLocks/>
          </p:cNvSpPr>
          <p:nvPr/>
        </p:nvSpPr>
        <p:spPr bwMode="auto">
          <a:xfrm>
            <a:off x="335360" y="125874"/>
            <a:ext cx="11161240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FFD533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2700" marR="5080">
              <a:defRPr/>
            </a:pPr>
            <a:r>
              <a:rPr lang="ru-RU" dirty="0">
                <a:solidFill>
                  <a:schemeClr val="bg1"/>
                </a:solidFill>
              </a:rPr>
              <a:t>Метод заливного триплекса: заказы и лицензия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48A6A0-80BC-46ED-A20A-410FE8B61B2E}"/>
              </a:ext>
            </a:extLst>
          </p:cNvPr>
          <p:cNvSpPr txBox="1"/>
          <p:nvPr/>
        </p:nvSpPr>
        <p:spPr>
          <a:xfrm>
            <a:off x="191344" y="985181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1.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Принимаем заказы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на      изготовление малых партий ЭХ-стекла и разработку решений для заказчиков.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E4E71-B9FE-420F-BB09-36F0A7E5BE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US" smtClean="0"/>
              <a:t>6</a:t>
            </a:fld>
            <a:endParaRPr lang="en-US" sz="180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FCC4FB-925A-45F6-95E8-D42D59912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329134" y="6043949"/>
            <a:ext cx="761037" cy="761037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D85E4EE-B564-4976-8052-263F48BB4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277247"/>
              </p:ext>
            </p:extLst>
          </p:nvPr>
        </p:nvGraphicFramePr>
        <p:xfrm>
          <a:off x="3542536" y="1008114"/>
          <a:ext cx="4177761" cy="4305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5" imgW="13002840" imgH="11707920" progId="">
                  <p:embed/>
                </p:oleObj>
              </mc:Choice>
              <mc:Fallback>
                <p:oleObj r:id="rId5" imgW="13002840" imgH="11707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2536" y="1008114"/>
                        <a:ext cx="4177761" cy="4305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04C7A72-730E-4F7D-BF0B-F032843EB4BC}"/>
              </a:ext>
            </a:extLst>
          </p:cNvPr>
          <p:cNvSpPr txBox="1"/>
          <p:nvPr/>
        </p:nvSpPr>
        <p:spPr>
          <a:xfrm>
            <a:off x="190696" y="2483347"/>
            <a:ext cx="34570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2.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Лицензируем</a:t>
            </a:r>
            <a:r>
              <a:rPr lang="ru-RU" sz="1600" dirty="0">
                <a:solidFill>
                  <a:schemeClr val="bg1"/>
                </a:solidFill>
              </a:rPr>
              <a:t> сторонних производителей. Лицензия включает: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  А. Технологический пакет.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  Б. Бесплатное обучение.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  В. ЭХ-полимер для отработки производства.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Средний срок запуска 4-6 месяцев.</a:t>
            </a:r>
          </a:p>
        </p:txBody>
      </p:sp>
      <p:pic>
        <p:nvPicPr>
          <p:cNvPr id="14" name="Picture 2" descr="Электрохромный стеклопакет в окне">
            <a:extLst>
              <a:ext uri="{FF2B5EF4-FFF2-40B4-BE49-F238E27FC236}">
                <a16:creationId xmlns:a16="http://schemas.microsoft.com/office/drawing/2014/main" id="{F00A0D0B-BED4-481C-9ADB-DDE7D020B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032285"/>
            <a:ext cx="4265979" cy="42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76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329;p1">
            <a:extLst>
              <a:ext uri="{FF2B5EF4-FFF2-40B4-BE49-F238E27FC236}">
                <a16:creationId xmlns:a16="http://schemas.microsoft.com/office/drawing/2014/main" id="{4745CE03-265D-4822-8DCE-C55F69589AC9}"/>
              </a:ext>
            </a:extLst>
          </p:cNvPr>
          <p:cNvSpPr/>
          <p:nvPr/>
        </p:nvSpPr>
        <p:spPr bwMode="auto">
          <a:xfrm>
            <a:off x="-47475" y="0"/>
            <a:ext cx="12239475" cy="6858000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" name="Google Shape;329;p1">
            <a:extLst>
              <a:ext uri="{FF2B5EF4-FFF2-40B4-BE49-F238E27FC236}">
                <a16:creationId xmlns:a16="http://schemas.microsoft.com/office/drawing/2014/main" id="{507A3FB1-3F52-4EA8-886E-DFE2FA90CFB5}"/>
              </a:ext>
            </a:extLst>
          </p:cNvPr>
          <p:cNvSpPr/>
          <p:nvPr/>
        </p:nvSpPr>
        <p:spPr bwMode="auto">
          <a:xfrm>
            <a:off x="0" y="0"/>
            <a:ext cx="12144524" cy="6857998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66" name="Google Shape;466;p11"/>
          <p:cNvSpPr txBox="1"/>
          <p:nvPr/>
        </p:nvSpPr>
        <p:spPr bwMode="auto">
          <a:xfrm>
            <a:off x="914319" y="4993095"/>
            <a:ext cx="7167607" cy="122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-US" sz="3600" b="1" dirty="0">
                <a:solidFill>
                  <a:srgbClr val="F0564F"/>
                </a:solidFill>
              </a:rPr>
              <a:t>octoglass.ru</a:t>
            </a:r>
            <a:endParaRPr sz="3600" b="1" dirty="0">
              <a:solidFill>
                <a:srgbClr val="F0564F"/>
              </a:solidFill>
            </a:endParaRPr>
          </a:p>
          <a:p>
            <a:pPr lvl="0">
              <a:buClr>
                <a:schemeClr val="dk1"/>
              </a:buClr>
              <a:buSzPts val="1100"/>
              <a:defRPr/>
            </a:pPr>
            <a:r>
              <a:rPr lang="en-US" sz="3600" b="1" dirty="0">
                <a:solidFill>
                  <a:srgbClr val="F0564F"/>
                </a:solidFill>
              </a:rPr>
              <a:t>a.zychenko@octoglass.ru</a:t>
            </a:r>
          </a:p>
        </p:txBody>
      </p:sp>
      <p:sp>
        <p:nvSpPr>
          <p:cNvPr id="470" name="Google Shape;470;p11"/>
          <p:cNvSpPr/>
          <p:nvPr/>
        </p:nvSpPr>
        <p:spPr bwMode="auto">
          <a:xfrm>
            <a:off x="8928166" y="1844824"/>
            <a:ext cx="3263833" cy="4237451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71" name="Google Shape;471;p11"/>
          <p:cNvSpPr txBox="1">
            <a:spLocks noGrp="1"/>
          </p:cNvSpPr>
          <p:nvPr>
            <p:ph type="title"/>
          </p:nvPr>
        </p:nvSpPr>
        <p:spPr bwMode="auto">
          <a:xfrm>
            <a:off x="914320" y="548680"/>
            <a:ext cx="495871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Спасибо за внимание</a:t>
            </a:r>
          </a:p>
        </p:txBody>
      </p:sp>
      <p:sp>
        <p:nvSpPr>
          <p:cNvPr id="474" name="Google Shape;474;p11"/>
          <p:cNvSpPr txBox="1"/>
          <p:nvPr/>
        </p:nvSpPr>
        <p:spPr bwMode="auto">
          <a:xfrm>
            <a:off x="914320" y="1484784"/>
            <a:ext cx="5242287" cy="159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0" rIns="0" bIns="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-RU" sz="2400" dirty="0">
                <a:solidFill>
                  <a:schemeClr val="lt1"/>
                </a:solidFill>
              </a:rPr>
              <a:t>Зыченко Александр Викторович</a:t>
            </a:r>
            <a:endParaRPr sz="2400" dirty="0">
              <a:solidFill>
                <a:schemeClr val="lt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-RU" sz="2400" dirty="0">
                <a:solidFill>
                  <a:schemeClr val="lt1"/>
                </a:solidFill>
              </a:rPr>
              <a:t>Директор по развитию</a:t>
            </a:r>
            <a:endParaRPr dirty="0"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r>
              <a:rPr lang="ru-RU" sz="2400" dirty="0">
                <a:solidFill>
                  <a:schemeClr val="lt1"/>
                </a:solidFill>
              </a:rPr>
              <a:t>АО «Октогласс»</a:t>
            </a:r>
            <a:endParaRPr sz="2400" dirty="0">
              <a:solidFill>
                <a:schemeClr val="lt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pP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172267" y="5849972"/>
            <a:ext cx="944465" cy="944465"/>
          </a:xfrm>
          <a:prstGeom prst="rect">
            <a:avLst/>
          </a:prstGeom>
        </p:spPr>
      </p:pic>
      <p:pic>
        <p:nvPicPr>
          <p:cNvPr id="620540185" name="Picture 2" descr="patent korea octoglass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041170" y="1927999"/>
            <a:ext cx="1016871" cy="1440000"/>
          </a:xfrm>
          <a:prstGeom prst="rect">
            <a:avLst/>
          </a:prstGeom>
          <a:noFill/>
        </p:spPr>
      </p:pic>
      <p:pic>
        <p:nvPicPr>
          <p:cNvPr id="2007058472" name="Picture 4" descr="patent russia octoglass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8321500" y="1927999"/>
            <a:ext cx="1016871" cy="1440000"/>
          </a:xfrm>
          <a:prstGeom prst="rect">
            <a:avLst/>
          </a:prstGeom>
          <a:noFill/>
        </p:spPr>
      </p:pic>
      <p:pic>
        <p:nvPicPr>
          <p:cNvPr id="2128378328" name="Picture 6" descr="patent protection octoglass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9603093" y="1939987"/>
            <a:ext cx="1024152" cy="1440000"/>
          </a:xfrm>
          <a:prstGeom prst="rect">
            <a:avLst/>
          </a:prstGeom>
          <a:noFill/>
        </p:spPr>
      </p:pic>
      <p:pic>
        <p:nvPicPr>
          <p:cNvPr id="545243633" name="Picture 8" descr="patent controller octoglass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7041170" y="186260"/>
            <a:ext cx="1040757" cy="1440000"/>
          </a:xfrm>
          <a:prstGeom prst="rect">
            <a:avLst/>
          </a:prstGeom>
          <a:noFill/>
        </p:spPr>
      </p:pic>
      <p:pic>
        <p:nvPicPr>
          <p:cNvPr id="1698872260" name="Picture 10" descr="patent hybrid ec device octoglass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8314069" y="186260"/>
            <a:ext cx="1040757" cy="1440000"/>
          </a:xfrm>
          <a:prstGeom prst="rect">
            <a:avLst/>
          </a:prstGeom>
          <a:noFill/>
        </p:spPr>
      </p:pic>
      <p:pic>
        <p:nvPicPr>
          <p:cNvPr id="918674169" name="Picture 12" descr="patent europe ec octoglass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9587380" y="186260"/>
            <a:ext cx="1019286" cy="1440000"/>
          </a:xfrm>
          <a:prstGeom prst="rect">
            <a:avLst/>
          </a:prstGeom>
          <a:noFill/>
        </p:spPr>
      </p:pic>
      <p:pic>
        <p:nvPicPr>
          <p:cNvPr id="212651690" name="Picture 14" descr="patent usa electrochromic device octoglass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10892617" y="186260"/>
            <a:ext cx="1016871" cy="14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Google Shape;329;p1">
            <a:extLst>
              <a:ext uri="{FF2B5EF4-FFF2-40B4-BE49-F238E27FC236}">
                <a16:creationId xmlns:a16="http://schemas.microsoft.com/office/drawing/2014/main" id="{2150F774-713B-4376-966E-5C4C6655A68C}"/>
              </a:ext>
            </a:extLst>
          </p:cNvPr>
          <p:cNvSpPr/>
          <p:nvPr/>
        </p:nvSpPr>
        <p:spPr bwMode="auto">
          <a:xfrm>
            <a:off x="-47475" y="0"/>
            <a:ext cx="12191999" cy="6857998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 bwMode="auto">
          <a:xfrm>
            <a:off x="990636" y="207548"/>
            <a:ext cx="8849780" cy="112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99" rIns="0" bIns="0" anchor="t" anchorCtr="0">
            <a:spAutoFit/>
          </a:bodyPr>
          <a:lstStyle/>
          <a:p>
            <a:pPr marL="12700" marR="508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Проблематика массового производства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1" name="Google Shape;341;p2"/>
          <p:cNvSpPr/>
          <p:nvPr/>
        </p:nvSpPr>
        <p:spPr bwMode="auto">
          <a:xfrm>
            <a:off x="9006891" y="-37114"/>
            <a:ext cx="3185109" cy="2785810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78517" y="5900637"/>
            <a:ext cx="910904" cy="910904"/>
          </a:xfrm>
          <a:prstGeom prst="rect">
            <a:avLst/>
          </a:prstGeom>
        </p:spPr>
      </p:pic>
      <p:grpSp>
        <p:nvGrpSpPr>
          <p:cNvPr id="5" name="Google Shape;1010;p15"/>
          <p:cNvGrpSpPr/>
          <p:nvPr/>
        </p:nvGrpSpPr>
        <p:grpSpPr bwMode="auto">
          <a:xfrm>
            <a:off x="1056268" y="2665416"/>
            <a:ext cx="1532544" cy="1860652"/>
            <a:chOff x="4700014" y="5166359"/>
            <a:chExt cx="539750" cy="655307"/>
          </a:xfrm>
        </p:grpSpPr>
        <p:sp>
          <p:nvSpPr>
            <p:cNvPr id="7" name="Google Shape;1011;p15"/>
            <p:cNvSpPr/>
            <p:nvPr/>
          </p:nvSpPr>
          <p:spPr bwMode="auto">
            <a:xfrm>
              <a:off x="4787645" y="5253989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 extrusionOk="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528"/>
                  </a:lnTo>
                  <a:lnTo>
                    <a:pt x="24976" y="275223"/>
                  </a:lnTo>
                  <a:lnTo>
                    <a:pt x="53578" y="312229"/>
                  </a:lnTo>
                  <a:lnTo>
                    <a:pt x="90593" y="340811"/>
                  </a:lnTo>
                  <a:lnTo>
                    <a:pt x="134276" y="359233"/>
                  </a:lnTo>
                  <a:lnTo>
                    <a:pt x="182879" y="365760"/>
                  </a:lnTo>
                  <a:lnTo>
                    <a:pt x="231528" y="359233"/>
                  </a:lnTo>
                  <a:lnTo>
                    <a:pt x="275223" y="340811"/>
                  </a:lnTo>
                  <a:lnTo>
                    <a:pt x="312229" y="312229"/>
                  </a:lnTo>
                  <a:lnTo>
                    <a:pt x="340811" y="275223"/>
                  </a:lnTo>
                  <a:lnTo>
                    <a:pt x="359233" y="231528"/>
                  </a:lnTo>
                  <a:lnTo>
                    <a:pt x="365759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79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59F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" name="Google Shape;1012;p15"/>
            <p:cNvSpPr/>
            <p:nvPr/>
          </p:nvSpPr>
          <p:spPr bwMode="auto">
            <a:xfrm>
              <a:off x="4700014" y="5166359"/>
              <a:ext cx="539750" cy="629920"/>
            </a:xfrm>
            <a:custGeom>
              <a:avLst/>
              <a:gdLst/>
              <a:ahLst/>
              <a:cxnLst/>
              <a:rect l="l" t="t" r="r" b="b"/>
              <a:pathLst>
                <a:path w="539750" h="629920" extrusionOk="0">
                  <a:moveTo>
                    <a:pt x="269748" y="0"/>
                  </a:moveTo>
                  <a:lnTo>
                    <a:pt x="221329" y="4350"/>
                  </a:lnTo>
                  <a:lnTo>
                    <a:pt x="175729" y="16888"/>
                  </a:lnTo>
                  <a:lnTo>
                    <a:pt x="133716" y="36848"/>
                  </a:lnTo>
                  <a:lnTo>
                    <a:pt x="96060" y="63463"/>
                  </a:lnTo>
                  <a:lnTo>
                    <a:pt x="63527" y="95964"/>
                  </a:lnTo>
                  <a:lnTo>
                    <a:pt x="36886" y="133585"/>
                  </a:lnTo>
                  <a:lnTo>
                    <a:pt x="16906" y="175558"/>
                  </a:lnTo>
                  <a:lnTo>
                    <a:pt x="4354" y="221117"/>
                  </a:lnTo>
                  <a:lnTo>
                    <a:pt x="0" y="269493"/>
                  </a:lnTo>
                  <a:lnTo>
                    <a:pt x="126" y="275335"/>
                  </a:lnTo>
                  <a:lnTo>
                    <a:pt x="4953" y="280034"/>
                  </a:lnTo>
                  <a:lnTo>
                    <a:pt x="16763" y="280034"/>
                  </a:lnTo>
                  <a:lnTo>
                    <a:pt x="21589" y="275335"/>
                  </a:lnTo>
                  <a:lnTo>
                    <a:pt x="21717" y="269493"/>
                  </a:lnTo>
                  <a:lnTo>
                    <a:pt x="26764" y="219613"/>
                  </a:lnTo>
                  <a:lnTo>
                    <a:pt x="41237" y="173128"/>
                  </a:lnTo>
                  <a:lnTo>
                    <a:pt x="64130" y="131043"/>
                  </a:lnTo>
                  <a:lnTo>
                    <a:pt x="94440" y="94361"/>
                  </a:lnTo>
                  <a:lnTo>
                    <a:pt x="131161" y="64083"/>
                  </a:lnTo>
                  <a:lnTo>
                    <a:pt x="173289" y="41215"/>
                  </a:lnTo>
                  <a:lnTo>
                    <a:pt x="219819" y="26758"/>
                  </a:lnTo>
                  <a:lnTo>
                    <a:pt x="269748" y="21716"/>
                  </a:lnTo>
                  <a:lnTo>
                    <a:pt x="319639" y="26758"/>
                  </a:lnTo>
                  <a:lnTo>
                    <a:pt x="366152" y="41215"/>
                  </a:lnTo>
                  <a:lnTo>
                    <a:pt x="408278" y="64083"/>
                  </a:lnTo>
                  <a:lnTo>
                    <a:pt x="445007" y="94360"/>
                  </a:lnTo>
                  <a:lnTo>
                    <a:pt x="475331" y="131043"/>
                  </a:lnTo>
                  <a:lnTo>
                    <a:pt x="498240" y="173128"/>
                  </a:lnTo>
                  <a:lnTo>
                    <a:pt x="512726" y="219613"/>
                  </a:lnTo>
                  <a:lnTo>
                    <a:pt x="517779" y="269493"/>
                  </a:lnTo>
                  <a:lnTo>
                    <a:pt x="512731" y="319333"/>
                  </a:lnTo>
                  <a:lnTo>
                    <a:pt x="498258" y="365787"/>
                  </a:lnTo>
                  <a:lnTo>
                    <a:pt x="475365" y="407852"/>
                  </a:lnTo>
                  <a:lnTo>
                    <a:pt x="445055" y="444522"/>
                  </a:lnTo>
                  <a:lnTo>
                    <a:pt x="408334" y="474792"/>
                  </a:lnTo>
                  <a:lnTo>
                    <a:pt x="366206" y="497658"/>
                  </a:lnTo>
                  <a:lnTo>
                    <a:pt x="319676" y="512114"/>
                  </a:lnTo>
                  <a:lnTo>
                    <a:pt x="269748" y="517156"/>
                  </a:lnTo>
                  <a:lnTo>
                    <a:pt x="263779" y="517156"/>
                  </a:lnTo>
                  <a:lnTo>
                    <a:pt x="258825" y="522020"/>
                  </a:lnTo>
                  <a:lnTo>
                    <a:pt x="258825" y="629399"/>
                  </a:lnTo>
                  <a:lnTo>
                    <a:pt x="280670" y="629208"/>
                  </a:lnTo>
                  <a:lnTo>
                    <a:pt x="280670" y="538657"/>
                  </a:lnTo>
                  <a:lnTo>
                    <a:pt x="327376" y="532689"/>
                  </a:lnTo>
                  <a:lnTo>
                    <a:pt x="371261" y="519076"/>
                  </a:lnTo>
                  <a:lnTo>
                    <a:pt x="411611" y="498530"/>
                  </a:lnTo>
                  <a:lnTo>
                    <a:pt x="447712" y="471762"/>
                  </a:lnTo>
                  <a:lnTo>
                    <a:pt x="478850" y="439484"/>
                  </a:lnTo>
                  <a:lnTo>
                    <a:pt x="504312" y="402407"/>
                  </a:lnTo>
                  <a:lnTo>
                    <a:pt x="523382" y="361242"/>
                  </a:lnTo>
                  <a:lnTo>
                    <a:pt x="535348" y="316700"/>
                  </a:lnTo>
                  <a:lnTo>
                    <a:pt x="539496" y="269493"/>
                  </a:lnTo>
                  <a:lnTo>
                    <a:pt x="535141" y="221117"/>
                  </a:lnTo>
                  <a:lnTo>
                    <a:pt x="522589" y="175558"/>
                  </a:lnTo>
                  <a:lnTo>
                    <a:pt x="502609" y="133585"/>
                  </a:lnTo>
                  <a:lnTo>
                    <a:pt x="475968" y="95964"/>
                  </a:lnTo>
                  <a:lnTo>
                    <a:pt x="443435" y="63463"/>
                  </a:lnTo>
                  <a:lnTo>
                    <a:pt x="405779" y="36848"/>
                  </a:lnTo>
                  <a:lnTo>
                    <a:pt x="363766" y="16888"/>
                  </a:lnTo>
                  <a:lnTo>
                    <a:pt x="318166" y="435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59F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" name="Google Shape;1013;p15"/>
            <p:cNvSpPr/>
            <p:nvPr/>
          </p:nvSpPr>
          <p:spPr bwMode="auto">
            <a:xfrm>
              <a:off x="4896611" y="5736348"/>
              <a:ext cx="147827" cy="85318"/>
            </a:xfrm>
            <a:prstGeom prst="rect">
              <a:avLst/>
            </a:prstGeom>
            <a:blipFill>
              <a:blip r:embed="rId6">
                <a:alphaModFix/>
              </a:blip>
              <a:stretch/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10" name="Google Shape;1010;p15"/>
          <p:cNvGrpSpPr/>
          <p:nvPr/>
        </p:nvGrpSpPr>
        <p:grpSpPr bwMode="auto">
          <a:xfrm>
            <a:off x="3926848" y="2665416"/>
            <a:ext cx="1532544" cy="1860652"/>
            <a:chOff x="4700014" y="5166359"/>
            <a:chExt cx="539750" cy="655307"/>
          </a:xfrm>
        </p:grpSpPr>
        <p:sp>
          <p:nvSpPr>
            <p:cNvPr id="11" name="Google Shape;1011;p15"/>
            <p:cNvSpPr/>
            <p:nvPr/>
          </p:nvSpPr>
          <p:spPr bwMode="auto">
            <a:xfrm>
              <a:off x="4787645" y="5253989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 extrusionOk="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528"/>
                  </a:lnTo>
                  <a:lnTo>
                    <a:pt x="24976" y="275223"/>
                  </a:lnTo>
                  <a:lnTo>
                    <a:pt x="53578" y="312229"/>
                  </a:lnTo>
                  <a:lnTo>
                    <a:pt x="90593" y="340811"/>
                  </a:lnTo>
                  <a:lnTo>
                    <a:pt x="134276" y="359233"/>
                  </a:lnTo>
                  <a:lnTo>
                    <a:pt x="182879" y="365760"/>
                  </a:lnTo>
                  <a:lnTo>
                    <a:pt x="231528" y="359233"/>
                  </a:lnTo>
                  <a:lnTo>
                    <a:pt x="275223" y="340811"/>
                  </a:lnTo>
                  <a:lnTo>
                    <a:pt x="312229" y="312229"/>
                  </a:lnTo>
                  <a:lnTo>
                    <a:pt x="340811" y="275223"/>
                  </a:lnTo>
                  <a:lnTo>
                    <a:pt x="359233" y="231528"/>
                  </a:lnTo>
                  <a:lnTo>
                    <a:pt x="365759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79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59F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Google Shape;1012;p15"/>
            <p:cNvSpPr/>
            <p:nvPr/>
          </p:nvSpPr>
          <p:spPr bwMode="auto">
            <a:xfrm>
              <a:off x="4700014" y="5166359"/>
              <a:ext cx="539750" cy="629920"/>
            </a:xfrm>
            <a:custGeom>
              <a:avLst/>
              <a:gdLst/>
              <a:ahLst/>
              <a:cxnLst/>
              <a:rect l="l" t="t" r="r" b="b"/>
              <a:pathLst>
                <a:path w="539750" h="629920" extrusionOk="0">
                  <a:moveTo>
                    <a:pt x="269748" y="0"/>
                  </a:moveTo>
                  <a:lnTo>
                    <a:pt x="221329" y="4350"/>
                  </a:lnTo>
                  <a:lnTo>
                    <a:pt x="175729" y="16888"/>
                  </a:lnTo>
                  <a:lnTo>
                    <a:pt x="133716" y="36848"/>
                  </a:lnTo>
                  <a:lnTo>
                    <a:pt x="96060" y="63463"/>
                  </a:lnTo>
                  <a:lnTo>
                    <a:pt x="63527" y="95964"/>
                  </a:lnTo>
                  <a:lnTo>
                    <a:pt x="36886" y="133585"/>
                  </a:lnTo>
                  <a:lnTo>
                    <a:pt x="16906" y="175558"/>
                  </a:lnTo>
                  <a:lnTo>
                    <a:pt x="4354" y="221117"/>
                  </a:lnTo>
                  <a:lnTo>
                    <a:pt x="0" y="269493"/>
                  </a:lnTo>
                  <a:lnTo>
                    <a:pt x="126" y="275335"/>
                  </a:lnTo>
                  <a:lnTo>
                    <a:pt x="4953" y="280034"/>
                  </a:lnTo>
                  <a:lnTo>
                    <a:pt x="16763" y="280034"/>
                  </a:lnTo>
                  <a:lnTo>
                    <a:pt x="21589" y="275335"/>
                  </a:lnTo>
                  <a:lnTo>
                    <a:pt x="21717" y="269493"/>
                  </a:lnTo>
                  <a:lnTo>
                    <a:pt x="26764" y="219613"/>
                  </a:lnTo>
                  <a:lnTo>
                    <a:pt x="41237" y="173128"/>
                  </a:lnTo>
                  <a:lnTo>
                    <a:pt x="64130" y="131043"/>
                  </a:lnTo>
                  <a:lnTo>
                    <a:pt x="94440" y="94361"/>
                  </a:lnTo>
                  <a:lnTo>
                    <a:pt x="131161" y="64083"/>
                  </a:lnTo>
                  <a:lnTo>
                    <a:pt x="173289" y="41215"/>
                  </a:lnTo>
                  <a:lnTo>
                    <a:pt x="219819" y="26758"/>
                  </a:lnTo>
                  <a:lnTo>
                    <a:pt x="269748" y="21716"/>
                  </a:lnTo>
                  <a:lnTo>
                    <a:pt x="319639" y="26758"/>
                  </a:lnTo>
                  <a:lnTo>
                    <a:pt x="366152" y="41215"/>
                  </a:lnTo>
                  <a:lnTo>
                    <a:pt x="408278" y="64083"/>
                  </a:lnTo>
                  <a:lnTo>
                    <a:pt x="445007" y="94360"/>
                  </a:lnTo>
                  <a:lnTo>
                    <a:pt x="475331" y="131043"/>
                  </a:lnTo>
                  <a:lnTo>
                    <a:pt x="498240" y="173128"/>
                  </a:lnTo>
                  <a:lnTo>
                    <a:pt x="512726" y="219613"/>
                  </a:lnTo>
                  <a:lnTo>
                    <a:pt x="517779" y="269493"/>
                  </a:lnTo>
                  <a:lnTo>
                    <a:pt x="512731" y="319333"/>
                  </a:lnTo>
                  <a:lnTo>
                    <a:pt x="498258" y="365787"/>
                  </a:lnTo>
                  <a:lnTo>
                    <a:pt x="475365" y="407852"/>
                  </a:lnTo>
                  <a:lnTo>
                    <a:pt x="445055" y="444522"/>
                  </a:lnTo>
                  <a:lnTo>
                    <a:pt x="408334" y="474792"/>
                  </a:lnTo>
                  <a:lnTo>
                    <a:pt x="366206" y="497658"/>
                  </a:lnTo>
                  <a:lnTo>
                    <a:pt x="319676" y="512114"/>
                  </a:lnTo>
                  <a:lnTo>
                    <a:pt x="269748" y="517156"/>
                  </a:lnTo>
                  <a:lnTo>
                    <a:pt x="263779" y="517156"/>
                  </a:lnTo>
                  <a:lnTo>
                    <a:pt x="258825" y="522020"/>
                  </a:lnTo>
                  <a:lnTo>
                    <a:pt x="258825" y="629399"/>
                  </a:lnTo>
                  <a:lnTo>
                    <a:pt x="280670" y="629208"/>
                  </a:lnTo>
                  <a:lnTo>
                    <a:pt x="280670" y="538657"/>
                  </a:lnTo>
                  <a:lnTo>
                    <a:pt x="327376" y="532689"/>
                  </a:lnTo>
                  <a:lnTo>
                    <a:pt x="371261" y="519076"/>
                  </a:lnTo>
                  <a:lnTo>
                    <a:pt x="411611" y="498530"/>
                  </a:lnTo>
                  <a:lnTo>
                    <a:pt x="447712" y="471762"/>
                  </a:lnTo>
                  <a:lnTo>
                    <a:pt x="478850" y="439484"/>
                  </a:lnTo>
                  <a:lnTo>
                    <a:pt x="504312" y="402407"/>
                  </a:lnTo>
                  <a:lnTo>
                    <a:pt x="523382" y="361242"/>
                  </a:lnTo>
                  <a:lnTo>
                    <a:pt x="535348" y="316700"/>
                  </a:lnTo>
                  <a:lnTo>
                    <a:pt x="539496" y="269493"/>
                  </a:lnTo>
                  <a:lnTo>
                    <a:pt x="535141" y="221117"/>
                  </a:lnTo>
                  <a:lnTo>
                    <a:pt x="522589" y="175558"/>
                  </a:lnTo>
                  <a:lnTo>
                    <a:pt x="502609" y="133585"/>
                  </a:lnTo>
                  <a:lnTo>
                    <a:pt x="475968" y="95964"/>
                  </a:lnTo>
                  <a:lnTo>
                    <a:pt x="443435" y="63463"/>
                  </a:lnTo>
                  <a:lnTo>
                    <a:pt x="405779" y="36848"/>
                  </a:lnTo>
                  <a:lnTo>
                    <a:pt x="363766" y="16888"/>
                  </a:lnTo>
                  <a:lnTo>
                    <a:pt x="318166" y="435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59F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Google Shape;1013;p15"/>
            <p:cNvSpPr/>
            <p:nvPr/>
          </p:nvSpPr>
          <p:spPr bwMode="auto">
            <a:xfrm>
              <a:off x="4896611" y="5736348"/>
              <a:ext cx="147827" cy="85318"/>
            </a:xfrm>
            <a:prstGeom prst="rect">
              <a:avLst/>
            </a:prstGeom>
            <a:blipFill>
              <a:blip r:embed="rId6">
                <a:alphaModFix/>
              </a:blip>
              <a:stretch/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14" name="Google Shape;1010;p15"/>
          <p:cNvGrpSpPr/>
          <p:nvPr/>
        </p:nvGrpSpPr>
        <p:grpSpPr bwMode="auto">
          <a:xfrm>
            <a:off x="6628484" y="2665416"/>
            <a:ext cx="1532544" cy="1860652"/>
            <a:chOff x="4700014" y="5166359"/>
            <a:chExt cx="539750" cy="655307"/>
          </a:xfrm>
        </p:grpSpPr>
        <p:sp>
          <p:nvSpPr>
            <p:cNvPr id="15" name="Google Shape;1011;p15"/>
            <p:cNvSpPr/>
            <p:nvPr/>
          </p:nvSpPr>
          <p:spPr bwMode="auto">
            <a:xfrm>
              <a:off x="4787645" y="5253989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 extrusionOk="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528"/>
                  </a:lnTo>
                  <a:lnTo>
                    <a:pt x="24976" y="275223"/>
                  </a:lnTo>
                  <a:lnTo>
                    <a:pt x="53578" y="312229"/>
                  </a:lnTo>
                  <a:lnTo>
                    <a:pt x="90593" y="340811"/>
                  </a:lnTo>
                  <a:lnTo>
                    <a:pt x="134276" y="359233"/>
                  </a:lnTo>
                  <a:lnTo>
                    <a:pt x="182879" y="365760"/>
                  </a:lnTo>
                  <a:lnTo>
                    <a:pt x="231528" y="359233"/>
                  </a:lnTo>
                  <a:lnTo>
                    <a:pt x="275223" y="340811"/>
                  </a:lnTo>
                  <a:lnTo>
                    <a:pt x="312229" y="312229"/>
                  </a:lnTo>
                  <a:lnTo>
                    <a:pt x="340811" y="275223"/>
                  </a:lnTo>
                  <a:lnTo>
                    <a:pt x="359233" y="231528"/>
                  </a:lnTo>
                  <a:lnTo>
                    <a:pt x="365759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79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59F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6" name="Google Shape;1012;p15"/>
            <p:cNvSpPr/>
            <p:nvPr/>
          </p:nvSpPr>
          <p:spPr bwMode="auto">
            <a:xfrm>
              <a:off x="4700014" y="5166359"/>
              <a:ext cx="539750" cy="629920"/>
            </a:xfrm>
            <a:custGeom>
              <a:avLst/>
              <a:gdLst/>
              <a:ahLst/>
              <a:cxnLst/>
              <a:rect l="l" t="t" r="r" b="b"/>
              <a:pathLst>
                <a:path w="539750" h="629920" extrusionOk="0">
                  <a:moveTo>
                    <a:pt x="269748" y="0"/>
                  </a:moveTo>
                  <a:lnTo>
                    <a:pt x="221329" y="4350"/>
                  </a:lnTo>
                  <a:lnTo>
                    <a:pt x="175729" y="16888"/>
                  </a:lnTo>
                  <a:lnTo>
                    <a:pt x="133716" y="36848"/>
                  </a:lnTo>
                  <a:lnTo>
                    <a:pt x="96060" y="63463"/>
                  </a:lnTo>
                  <a:lnTo>
                    <a:pt x="63527" y="95964"/>
                  </a:lnTo>
                  <a:lnTo>
                    <a:pt x="36886" y="133585"/>
                  </a:lnTo>
                  <a:lnTo>
                    <a:pt x="16906" y="175558"/>
                  </a:lnTo>
                  <a:lnTo>
                    <a:pt x="4354" y="221117"/>
                  </a:lnTo>
                  <a:lnTo>
                    <a:pt x="0" y="269493"/>
                  </a:lnTo>
                  <a:lnTo>
                    <a:pt x="126" y="275335"/>
                  </a:lnTo>
                  <a:lnTo>
                    <a:pt x="4953" y="280034"/>
                  </a:lnTo>
                  <a:lnTo>
                    <a:pt x="16763" y="280034"/>
                  </a:lnTo>
                  <a:lnTo>
                    <a:pt x="21589" y="275335"/>
                  </a:lnTo>
                  <a:lnTo>
                    <a:pt x="21717" y="269493"/>
                  </a:lnTo>
                  <a:lnTo>
                    <a:pt x="26764" y="219613"/>
                  </a:lnTo>
                  <a:lnTo>
                    <a:pt x="41237" y="173128"/>
                  </a:lnTo>
                  <a:lnTo>
                    <a:pt x="64130" y="131043"/>
                  </a:lnTo>
                  <a:lnTo>
                    <a:pt x="94440" y="94361"/>
                  </a:lnTo>
                  <a:lnTo>
                    <a:pt x="131161" y="64083"/>
                  </a:lnTo>
                  <a:lnTo>
                    <a:pt x="173289" y="41215"/>
                  </a:lnTo>
                  <a:lnTo>
                    <a:pt x="219819" y="26758"/>
                  </a:lnTo>
                  <a:lnTo>
                    <a:pt x="269748" y="21716"/>
                  </a:lnTo>
                  <a:lnTo>
                    <a:pt x="319639" y="26758"/>
                  </a:lnTo>
                  <a:lnTo>
                    <a:pt x="366152" y="41215"/>
                  </a:lnTo>
                  <a:lnTo>
                    <a:pt x="408278" y="64083"/>
                  </a:lnTo>
                  <a:lnTo>
                    <a:pt x="445007" y="94360"/>
                  </a:lnTo>
                  <a:lnTo>
                    <a:pt x="475331" y="131043"/>
                  </a:lnTo>
                  <a:lnTo>
                    <a:pt x="498240" y="173128"/>
                  </a:lnTo>
                  <a:lnTo>
                    <a:pt x="512726" y="219613"/>
                  </a:lnTo>
                  <a:lnTo>
                    <a:pt x="517779" y="269493"/>
                  </a:lnTo>
                  <a:lnTo>
                    <a:pt x="512731" y="319333"/>
                  </a:lnTo>
                  <a:lnTo>
                    <a:pt x="498258" y="365787"/>
                  </a:lnTo>
                  <a:lnTo>
                    <a:pt x="475365" y="407852"/>
                  </a:lnTo>
                  <a:lnTo>
                    <a:pt x="445055" y="444522"/>
                  </a:lnTo>
                  <a:lnTo>
                    <a:pt x="408334" y="474792"/>
                  </a:lnTo>
                  <a:lnTo>
                    <a:pt x="366206" y="497658"/>
                  </a:lnTo>
                  <a:lnTo>
                    <a:pt x="319676" y="512114"/>
                  </a:lnTo>
                  <a:lnTo>
                    <a:pt x="269748" y="517156"/>
                  </a:lnTo>
                  <a:lnTo>
                    <a:pt x="263779" y="517156"/>
                  </a:lnTo>
                  <a:lnTo>
                    <a:pt x="258825" y="522020"/>
                  </a:lnTo>
                  <a:lnTo>
                    <a:pt x="258825" y="629399"/>
                  </a:lnTo>
                  <a:lnTo>
                    <a:pt x="280670" y="629208"/>
                  </a:lnTo>
                  <a:lnTo>
                    <a:pt x="280670" y="538657"/>
                  </a:lnTo>
                  <a:lnTo>
                    <a:pt x="327376" y="532689"/>
                  </a:lnTo>
                  <a:lnTo>
                    <a:pt x="371261" y="519076"/>
                  </a:lnTo>
                  <a:lnTo>
                    <a:pt x="411611" y="498530"/>
                  </a:lnTo>
                  <a:lnTo>
                    <a:pt x="447712" y="471762"/>
                  </a:lnTo>
                  <a:lnTo>
                    <a:pt x="478850" y="439484"/>
                  </a:lnTo>
                  <a:lnTo>
                    <a:pt x="504312" y="402407"/>
                  </a:lnTo>
                  <a:lnTo>
                    <a:pt x="523382" y="361242"/>
                  </a:lnTo>
                  <a:lnTo>
                    <a:pt x="535348" y="316700"/>
                  </a:lnTo>
                  <a:lnTo>
                    <a:pt x="539496" y="269493"/>
                  </a:lnTo>
                  <a:lnTo>
                    <a:pt x="535141" y="221117"/>
                  </a:lnTo>
                  <a:lnTo>
                    <a:pt x="522589" y="175558"/>
                  </a:lnTo>
                  <a:lnTo>
                    <a:pt x="502609" y="133585"/>
                  </a:lnTo>
                  <a:lnTo>
                    <a:pt x="475968" y="95964"/>
                  </a:lnTo>
                  <a:lnTo>
                    <a:pt x="443435" y="63463"/>
                  </a:lnTo>
                  <a:lnTo>
                    <a:pt x="405779" y="36848"/>
                  </a:lnTo>
                  <a:lnTo>
                    <a:pt x="363766" y="16888"/>
                  </a:lnTo>
                  <a:lnTo>
                    <a:pt x="318166" y="435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59F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7" name="Google Shape;1013;p15"/>
            <p:cNvSpPr/>
            <p:nvPr/>
          </p:nvSpPr>
          <p:spPr bwMode="auto">
            <a:xfrm>
              <a:off x="4896611" y="5736348"/>
              <a:ext cx="147827" cy="85318"/>
            </a:xfrm>
            <a:prstGeom prst="rect">
              <a:avLst/>
            </a:prstGeom>
            <a:blipFill>
              <a:blip r:embed="rId6">
                <a:alphaModFix/>
              </a:blip>
              <a:stretch/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18" name="Google Shape;1010;p15"/>
          <p:cNvGrpSpPr/>
          <p:nvPr/>
        </p:nvGrpSpPr>
        <p:grpSpPr bwMode="auto">
          <a:xfrm>
            <a:off x="9412614" y="2665416"/>
            <a:ext cx="1532544" cy="1860652"/>
            <a:chOff x="4700014" y="5166359"/>
            <a:chExt cx="539750" cy="655307"/>
          </a:xfrm>
        </p:grpSpPr>
        <p:sp>
          <p:nvSpPr>
            <p:cNvPr id="19" name="Google Shape;1011;p15"/>
            <p:cNvSpPr/>
            <p:nvPr/>
          </p:nvSpPr>
          <p:spPr bwMode="auto">
            <a:xfrm>
              <a:off x="4787645" y="5253989"/>
              <a:ext cx="365760" cy="365760"/>
            </a:xfrm>
            <a:custGeom>
              <a:avLst/>
              <a:gdLst/>
              <a:ahLst/>
              <a:cxnLst/>
              <a:rect l="l" t="t" r="r" b="b"/>
              <a:pathLst>
                <a:path w="365760" h="365760" extrusionOk="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528"/>
                  </a:lnTo>
                  <a:lnTo>
                    <a:pt x="24976" y="275223"/>
                  </a:lnTo>
                  <a:lnTo>
                    <a:pt x="53578" y="312229"/>
                  </a:lnTo>
                  <a:lnTo>
                    <a:pt x="90593" y="340811"/>
                  </a:lnTo>
                  <a:lnTo>
                    <a:pt x="134276" y="359233"/>
                  </a:lnTo>
                  <a:lnTo>
                    <a:pt x="182879" y="365760"/>
                  </a:lnTo>
                  <a:lnTo>
                    <a:pt x="231528" y="359233"/>
                  </a:lnTo>
                  <a:lnTo>
                    <a:pt x="275223" y="340811"/>
                  </a:lnTo>
                  <a:lnTo>
                    <a:pt x="312229" y="312229"/>
                  </a:lnTo>
                  <a:lnTo>
                    <a:pt x="340811" y="275223"/>
                  </a:lnTo>
                  <a:lnTo>
                    <a:pt x="359233" y="231528"/>
                  </a:lnTo>
                  <a:lnTo>
                    <a:pt x="365759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79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59F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" name="Google Shape;1012;p15"/>
            <p:cNvSpPr/>
            <p:nvPr/>
          </p:nvSpPr>
          <p:spPr bwMode="auto">
            <a:xfrm>
              <a:off x="4700014" y="5166359"/>
              <a:ext cx="539750" cy="629920"/>
            </a:xfrm>
            <a:custGeom>
              <a:avLst/>
              <a:gdLst/>
              <a:ahLst/>
              <a:cxnLst/>
              <a:rect l="l" t="t" r="r" b="b"/>
              <a:pathLst>
                <a:path w="539750" h="629920" extrusionOk="0">
                  <a:moveTo>
                    <a:pt x="269748" y="0"/>
                  </a:moveTo>
                  <a:lnTo>
                    <a:pt x="221329" y="4350"/>
                  </a:lnTo>
                  <a:lnTo>
                    <a:pt x="175729" y="16888"/>
                  </a:lnTo>
                  <a:lnTo>
                    <a:pt x="133716" y="36848"/>
                  </a:lnTo>
                  <a:lnTo>
                    <a:pt x="96060" y="63463"/>
                  </a:lnTo>
                  <a:lnTo>
                    <a:pt x="63527" y="95964"/>
                  </a:lnTo>
                  <a:lnTo>
                    <a:pt x="36886" y="133585"/>
                  </a:lnTo>
                  <a:lnTo>
                    <a:pt x="16906" y="175558"/>
                  </a:lnTo>
                  <a:lnTo>
                    <a:pt x="4354" y="221117"/>
                  </a:lnTo>
                  <a:lnTo>
                    <a:pt x="0" y="269493"/>
                  </a:lnTo>
                  <a:lnTo>
                    <a:pt x="126" y="275335"/>
                  </a:lnTo>
                  <a:lnTo>
                    <a:pt x="4953" y="280034"/>
                  </a:lnTo>
                  <a:lnTo>
                    <a:pt x="16763" y="280034"/>
                  </a:lnTo>
                  <a:lnTo>
                    <a:pt x="21589" y="275335"/>
                  </a:lnTo>
                  <a:lnTo>
                    <a:pt x="21717" y="269493"/>
                  </a:lnTo>
                  <a:lnTo>
                    <a:pt x="26764" y="219613"/>
                  </a:lnTo>
                  <a:lnTo>
                    <a:pt x="41237" y="173128"/>
                  </a:lnTo>
                  <a:lnTo>
                    <a:pt x="64130" y="131043"/>
                  </a:lnTo>
                  <a:lnTo>
                    <a:pt x="94440" y="94361"/>
                  </a:lnTo>
                  <a:lnTo>
                    <a:pt x="131161" y="64083"/>
                  </a:lnTo>
                  <a:lnTo>
                    <a:pt x="173289" y="41215"/>
                  </a:lnTo>
                  <a:lnTo>
                    <a:pt x="219819" y="26758"/>
                  </a:lnTo>
                  <a:lnTo>
                    <a:pt x="269748" y="21716"/>
                  </a:lnTo>
                  <a:lnTo>
                    <a:pt x="319639" y="26758"/>
                  </a:lnTo>
                  <a:lnTo>
                    <a:pt x="366152" y="41215"/>
                  </a:lnTo>
                  <a:lnTo>
                    <a:pt x="408278" y="64083"/>
                  </a:lnTo>
                  <a:lnTo>
                    <a:pt x="445007" y="94360"/>
                  </a:lnTo>
                  <a:lnTo>
                    <a:pt x="475331" y="131043"/>
                  </a:lnTo>
                  <a:lnTo>
                    <a:pt x="498240" y="173128"/>
                  </a:lnTo>
                  <a:lnTo>
                    <a:pt x="512726" y="219613"/>
                  </a:lnTo>
                  <a:lnTo>
                    <a:pt x="517779" y="269493"/>
                  </a:lnTo>
                  <a:lnTo>
                    <a:pt x="512731" y="319333"/>
                  </a:lnTo>
                  <a:lnTo>
                    <a:pt x="498258" y="365787"/>
                  </a:lnTo>
                  <a:lnTo>
                    <a:pt x="475365" y="407852"/>
                  </a:lnTo>
                  <a:lnTo>
                    <a:pt x="445055" y="444522"/>
                  </a:lnTo>
                  <a:lnTo>
                    <a:pt x="408334" y="474792"/>
                  </a:lnTo>
                  <a:lnTo>
                    <a:pt x="366206" y="497658"/>
                  </a:lnTo>
                  <a:lnTo>
                    <a:pt x="319676" y="512114"/>
                  </a:lnTo>
                  <a:lnTo>
                    <a:pt x="269748" y="517156"/>
                  </a:lnTo>
                  <a:lnTo>
                    <a:pt x="263779" y="517156"/>
                  </a:lnTo>
                  <a:lnTo>
                    <a:pt x="258825" y="522020"/>
                  </a:lnTo>
                  <a:lnTo>
                    <a:pt x="258825" y="629399"/>
                  </a:lnTo>
                  <a:lnTo>
                    <a:pt x="280670" y="629208"/>
                  </a:lnTo>
                  <a:lnTo>
                    <a:pt x="280670" y="538657"/>
                  </a:lnTo>
                  <a:lnTo>
                    <a:pt x="327376" y="532689"/>
                  </a:lnTo>
                  <a:lnTo>
                    <a:pt x="371261" y="519076"/>
                  </a:lnTo>
                  <a:lnTo>
                    <a:pt x="411611" y="498530"/>
                  </a:lnTo>
                  <a:lnTo>
                    <a:pt x="447712" y="471762"/>
                  </a:lnTo>
                  <a:lnTo>
                    <a:pt x="478850" y="439484"/>
                  </a:lnTo>
                  <a:lnTo>
                    <a:pt x="504312" y="402407"/>
                  </a:lnTo>
                  <a:lnTo>
                    <a:pt x="523382" y="361242"/>
                  </a:lnTo>
                  <a:lnTo>
                    <a:pt x="535348" y="316700"/>
                  </a:lnTo>
                  <a:lnTo>
                    <a:pt x="539496" y="269493"/>
                  </a:lnTo>
                  <a:lnTo>
                    <a:pt x="535141" y="221117"/>
                  </a:lnTo>
                  <a:lnTo>
                    <a:pt x="522589" y="175558"/>
                  </a:lnTo>
                  <a:lnTo>
                    <a:pt x="502609" y="133585"/>
                  </a:lnTo>
                  <a:lnTo>
                    <a:pt x="475968" y="95964"/>
                  </a:lnTo>
                  <a:lnTo>
                    <a:pt x="443435" y="63463"/>
                  </a:lnTo>
                  <a:lnTo>
                    <a:pt x="405779" y="36848"/>
                  </a:lnTo>
                  <a:lnTo>
                    <a:pt x="363766" y="16888"/>
                  </a:lnTo>
                  <a:lnTo>
                    <a:pt x="318166" y="435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59F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Google Shape;1013;p15"/>
            <p:cNvSpPr/>
            <p:nvPr/>
          </p:nvSpPr>
          <p:spPr bwMode="auto">
            <a:xfrm>
              <a:off x="4896611" y="5736348"/>
              <a:ext cx="147827" cy="85318"/>
            </a:xfrm>
            <a:prstGeom prst="rect">
              <a:avLst/>
            </a:prstGeom>
            <a:blipFill>
              <a:blip r:embed="rId6">
                <a:alphaModFix/>
              </a:blip>
              <a:stretch/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741154" y="4880058"/>
            <a:ext cx="2162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bg1"/>
                </a:solidFill>
              </a:rPr>
              <a:t>Метод заливного</a:t>
            </a:r>
            <a:endParaRPr/>
          </a:p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триплекса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3916271" y="4914983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Высокая </a:t>
            </a:r>
            <a:endParaRPr/>
          </a:p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трудоемкость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6235738" y="4914983"/>
            <a:ext cx="236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bg1"/>
                </a:solidFill>
              </a:rPr>
              <a:t>Длительные сроки</a:t>
            </a:r>
            <a:endParaRPr/>
          </a:p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изготовления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9179253" y="4890532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Высокая</a:t>
            </a:r>
            <a:endParaRPr/>
          </a:p>
          <a:p>
            <a:pPr algn="ctr">
              <a:defRPr/>
            </a:pPr>
            <a:r>
              <a:rPr lang="ru-RU" sz="1800" b="1">
                <a:solidFill>
                  <a:schemeClr val="bg1"/>
                </a:solidFill>
              </a:rPr>
              <a:t>себестоимость</a:t>
            </a:r>
            <a:endParaRPr/>
          </a:p>
        </p:txBody>
      </p:sp>
      <p:sp>
        <p:nvSpPr>
          <p:cNvPr id="3" name="Arrow: Right 2"/>
          <p:cNvSpPr/>
          <p:nvPr/>
        </p:nvSpPr>
        <p:spPr bwMode="auto">
          <a:xfrm>
            <a:off x="2777836" y="3230044"/>
            <a:ext cx="903805" cy="56682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Arrow: Right 25"/>
          <p:cNvSpPr/>
          <p:nvPr/>
        </p:nvSpPr>
        <p:spPr bwMode="auto">
          <a:xfrm>
            <a:off x="5614198" y="3230044"/>
            <a:ext cx="903805" cy="56682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Arrow: Right 26"/>
          <p:cNvSpPr/>
          <p:nvPr/>
        </p:nvSpPr>
        <p:spPr bwMode="auto">
          <a:xfrm>
            <a:off x="8360082" y="3230044"/>
            <a:ext cx="903805" cy="56682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Google Shape;329;p1">
            <a:extLst>
              <a:ext uri="{FF2B5EF4-FFF2-40B4-BE49-F238E27FC236}">
                <a16:creationId xmlns:a16="http://schemas.microsoft.com/office/drawing/2014/main" id="{DA622E97-D370-446B-848B-8A87D80C5ED0}"/>
              </a:ext>
            </a:extLst>
          </p:cNvPr>
          <p:cNvSpPr/>
          <p:nvPr/>
        </p:nvSpPr>
        <p:spPr bwMode="auto">
          <a:xfrm>
            <a:off x="-47475" y="0"/>
            <a:ext cx="12239475" cy="6858000"/>
          </a:xfrm>
          <a:prstGeom prst="rect">
            <a:avLst/>
          </a:pr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40" name="Google Shape;340;p2"/>
          <p:cNvSpPr txBox="1">
            <a:spLocks noGrp="1"/>
          </p:cNvSpPr>
          <p:nvPr>
            <p:ph type="title"/>
          </p:nvPr>
        </p:nvSpPr>
        <p:spPr bwMode="auto">
          <a:xfrm>
            <a:off x="392196" y="253016"/>
            <a:ext cx="10033264" cy="99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699" rIns="0" bIns="0" anchor="t" anchorCtr="0">
            <a:spAutoFit/>
          </a:bodyPr>
          <a:lstStyle/>
          <a:p>
            <a:pPr marL="12700" marR="508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200" dirty="0">
                <a:solidFill>
                  <a:schemeClr val="bg1"/>
                </a:solidFill>
              </a:rPr>
              <a:t>«Электрохромная пленка для ламинации»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проект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341" name="Google Shape;341;p2"/>
          <p:cNvSpPr/>
          <p:nvPr/>
        </p:nvSpPr>
        <p:spPr bwMode="auto">
          <a:xfrm>
            <a:off x="9476113" y="127108"/>
            <a:ext cx="2715887" cy="2375411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130346" y="5871410"/>
            <a:ext cx="933190" cy="933190"/>
          </a:xfrm>
          <a:prstGeom prst="rect">
            <a:avLst/>
          </a:prstGeom>
        </p:spPr>
      </p:pic>
      <p:grpSp>
        <p:nvGrpSpPr>
          <p:cNvPr id="5" name="Google Shape;832;p14"/>
          <p:cNvGrpSpPr/>
          <p:nvPr/>
        </p:nvGrpSpPr>
        <p:grpSpPr bwMode="auto">
          <a:xfrm>
            <a:off x="8762855" y="3940913"/>
            <a:ext cx="3493004" cy="1776971"/>
            <a:chOff x="984503" y="4639055"/>
            <a:chExt cx="3493004" cy="1776971"/>
          </a:xfrm>
        </p:grpSpPr>
        <p:sp>
          <p:nvSpPr>
            <p:cNvPr id="7" name="Google Shape;833;p14"/>
            <p:cNvSpPr/>
            <p:nvPr/>
          </p:nvSpPr>
          <p:spPr bwMode="auto">
            <a:xfrm>
              <a:off x="4376927" y="5980175"/>
              <a:ext cx="26034" cy="26034"/>
            </a:xfrm>
            <a:custGeom>
              <a:avLst/>
              <a:gdLst/>
              <a:ahLst/>
              <a:cxnLst/>
              <a:rect l="l" t="t" r="r" b="b"/>
              <a:pathLst>
                <a:path w="26035" h="26035" extrusionOk="0">
                  <a:moveTo>
                    <a:pt x="12954" y="0"/>
                  </a:moveTo>
                  <a:lnTo>
                    <a:pt x="5842" y="0"/>
                  </a:lnTo>
                  <a:lnTo>
                    <a:pt x="0" y="5816"/>
                  </a:lnTo>
                  <a:lnTo>
                    <a:pt x="0" y="20713"/>
                  </a:lnTo>
                  <a:lnTo>
                    <a:pt x="6350" y="25908"/>
                  </a:lnTo>
                  <a:lnTo>
                    <a:pt x="16256" y="25908"/>
                  </a:lnTo>
                  <a:lnTo>
                    <a:pt x="19558" y="24714"/>
                  </a:lnTo>
                  <a:lnTo>
                    <a:pt x="22225" y="22072"/>
                  </a:lnTo>
                  <a:lnTo>
                    <a:pt x="25902" y="15173"/>
                  </a:lnTo>
                  <a:lnTo>
                    <a:pt x="25066" y="7969"/>
                  </a:lnTo>
                  <a:lnTo>
                    <a:pt x="20492" y="2298"/>
                  </a:lnTo>
                  <a:lnTo>
                    <a:pt x="12954" y="0"/>
                  </a:lnTo>
                  <a:close/>
                </a:path>
              </a:pathLst>
            </a:custGeom>
            <a:solidFill>
              <a:srgbClr val="7993A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" name="Google Shape;834;p14"/>
            <p:cNvSpPr/>
            <p:nvPr/>
          </p:nvSpPr>
          <p:spPr bwMode="auto">
            <a:xfrm>
              <a:off x="984503" y="4639055"/>
              <a:ext cx="3493004" cy="1776971"/>
            </a:xfrm>
            <a:prstGeom prst="rect">
              <a:avLst/>
            </a:prstGeom>
            <a:blipFill>
              <a:blip r:embed="rId6">
                <a:alphaModFix/>
              </a:blip>
              <a:stretch/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9" name="Google Shape;732;g13b10e57a1a_0_0"/>
          <p:cNvGrpSpPr/>
          <p:nvPr/>
        </p:nvGrpSpPr>
        <p:grpSpPr bwMode="auto">
          <a:xfrm>
            <a:off x="595346" y="4396931"/>
            <a:ext cx="4665152" cy="498971"/>
            <a:chOff x="1229867" y="2255520"/>
            <a:chExt cx="2612262" cy="279400"/>
          </a:xfrm>
        </p:grpSpPr>
        <p:sp>
          <p:nvSpPr>
            <p:cNvPr id="10" name="Google Shape;733;g13b10e57a1a_0_0"/>
            <p:cNvSpPr/>
            <p:nvPr/>
          </p:nvSpPr>
          <p:spPr bwMode="auto">
            <a:xfrm>
              <a:off x="1229867" y="2255520"/>
              <a:ext cx="1915795" cy="279400"/>
            </a:xfrm>
            <a:custGeom>
              <a:avLst/>
              <a:gdLst/>
              <a:ahLst/>
              <a:cxnLst/>
              <a:rect l="l" t="t" r="r" b="b"/>
              <a:pathLst>
                <a:path w="1915795" h="279400" extrusionOk="0">
                  <a:moveTo>
                    <a:pt x="0" y="0"/>
                  </a:moveTo>
                  <a:lnTo>
                    <a:pt x="1776221" y="0"/>
                  </a:lnTo>
                  <a:lnTo>
                    <a:pt x="1915668" y="139445"/>
                  </a:lnTo>
                  <a:lnTo>
                    <a:pt x="1776221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5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Google Shape;734;g13b10e57a1a_0_0"/>
            <p:cNvSpPr/>
            <p:nvPr/>
          </p:nvSpPr>
          <p:spPr bwMode="auto">
            <a:xfrm>
              <a:off x="3023616" y="2255520"/>
              <a:ext cx="818514" cy="279400"/>
            </a:xfrm>
            <a:custGeom>
              <a:avLst/>
              <a:gdLst/>
              <a:ahLst/>
              <a:cxnLst/>
              <a:rect l="l" t="t" r="r" b="b"/>
              <a:pathLst>
                <a:path w="818514" h="279400" extrusionOk="0">
                  <a:moveTo>
                    <a:pt x="0" y="0"/>
                  </a:moveTo>
                  <a:lnTo>
                    <a:pt x="214121" y="0"/>
                  </a:lnTo>
                  <a:lnTo>
                    <a:pt x="353568" y="139445"/>
                  </a:lnTo>
                  <a:lnTo>
                    <a:pt x="214121" y="278891"/>
                  </a:lnTo>
                  <a:lnTo>
                    <a:pt x="0" y="278891"/>
                  </a:lnTo>
                  <a:lnTo>
                    <a:pt x="139445" y="139445"/>
                  </a:lnTo>
                  <a:lnTo>
                    <a:pt x="0" y="0"/>
                  </a:lnTo>
                  <a:close/>
                </a:path>
                <a:path w="818514" h="279400" extrusionOk="0">
                  <a:moveTo>
                    <a:pt x="233171" y="0"/>
                  </a:moveTo>
                  <a:lnTo>
                    <a:pt x="447294" y="0"/>
                  </a:lnTo>
                  <a:lnTo>
                    <a:pt x="586739" y="139445"/>
                  </a:lnTo>
                  <a:lnTo>
                    <a:pt x="447294" y="278891"/>
                  </a:lnTo>
                  <a:lnTo>
                    <a:pt x="233171" y="278891"/>
                  </a:lnTo>
                  <a:lnTo>
                    <a:pt x="372618" y="139445"/>
                  </a:lnTo>
                  <a:lnTo>
                    <a:pt x="233171" y="0"/>
                  </a:lnTo>
                  <a:close/>
                </a:path>
                <a:path w="818514" h="279400" extrusionOk="0">
                  <a:moveTo>
                    <a:pt x="466344" y="0"/>
                  </a:moveTo>
                  <a:lnTo>
                    <a:pt x="678942" y="0"/>
                  </a:lnTo>
                  <a:lnTo>
                    <a:pt x="818387" y="139445"/>
                  </a:lnTo>
                  <a:lnTo>
                    <a:pt x="678942" y="278891"/>
                  </a:lnTo>
                  <a:lnTo>
                    <a:pt x="466344" y="278891"/>
                  </a:lnTo>
                  <a:lnTo>
                    <a:pt x="605789" y="139445"/>
                  </a:lnTo>
                  <a:lnTo>
                    <a:pt x="4663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5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728372" y="446175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bg1"/>
                </a:solidFill>
              </a:rPr>
              <a:t>Инвестиции</a:t>
            </a:r>
            <a:endParaRPr/>
          </a:p>
        </p:txBody>
      </p:sp>
      <p:grpSp>
        <p:nvGrpSpPr>
          <p:cNvPr id="24" name="Google Shape;732;g13b10e57a1a_0_0"/>
          <p:cNvGrpSpPr/>
          <p:nvPr/>
        </p:nvGrpSpPr>
        <p:grpSpPr bwMode="auto">
          <a:xfrm>
            <a:off x="588419" y="5082481"/>
            <a:ext cx="4665152" cy="498971"/>
            <a:chOff x="1229867" y="2255520"/>
            <a:chExt cx="2612262" cy="279400"/>
          </a:xfrm>
        </p:grpSpPr>
        <p:sp>
          <p:nvSpPr>
            <p:cNvPr id="25" name="Google Shape;733;g13b10e57a1a_0_0"/>
            <p:cNvSpPr/>
            <p:nvPr/>
          </p:nvSpPr>
          <p:spPr bwMode="auto">
            <a:xfrm>
              <a:off x="1229867" y="2255520"/>
              <a:ext cx="1915795" cy="279400"/>
            </a:xfrm>
            <a:custGeom>
              <a:avLst/>
              <a:gdLst/>
              <a:ahLst/>
              <a:cxnLst/>
              <a:rect l="l" t="t" r="r" b="b"/>
              <a:pathLst>
                <a:path w="1915795" h="279400" extrusionOk="0">
                  <a:moveTo>
                    <a:pt x="0" y="0"/>
                  </a:moveTo>
                  <a:lnTo>
                    <a:pt x="1776221" y="0"/>
                  </a:lnTo>
                  <a:lnTo>
                    <a:pt x="1915668" y="139445"/>
                  </a:lnTo>
                  <a:lnTo>
                    <a:pt x="1776221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5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6" name="Google Shape;734;g13b10e57a1a_0_0"/>
            <p:cNvSpPr/>
            <p:nvPr/>
          </p:nvSpPr>
          <p:spPr bwMode="auto">
            <a:xfrm>
              <a:off x="3023616" y="2255520"/>
              <a:ext cx="818514" cy="279400"/>
            </a:xfrm>
            <a:custGeom>
              <a:avLst/>
              <a:gdLst/>
              <a:ahLst/>
              <a:cxnLst/>
              <a:rect l="l" t="t" r="r" b="b"/>
              <a:pathLst>
                <a:path w="818514" h="279400" extrusionOk="0">
                  <a:moveTo>
                    <a:pt x="0" y="0"/>
                  </a:moveTo>
                  <a:lnTo>
                    <a:pt x="214121" y="0"/>
                  </a:lnTo>
                  <a:lnTo>
                    <a:pt x="353568" y="139445"/>
                  </a:lnTo>
                  <a:lnTo>
                    <a:pt x="214121" y="278891"/>
                  </a:lnTo>
                  <a:lnTo>
                    <a:pt x="0" y="278891"/>
                  </a:lnTo>
                  <a:lnTo>
                    <a:pt x="139445" y="139445"/>
                  </a:lnTo>
                  <a:lnTo>
                    <a:pt x="0" y="0"/>
                  </a:lnTo>
                  <a:close/>
                </a:path>
                <a:path w="818514" h="279400" extrusionOk="0">
                  <a:moveTo>
                    <a:pt x="233171" y="0"/>
                  </a:moveTo>
                  <a:lnTo>
                    <a:pt x="447294" y="0"/>
                  </a:lnTo>
                  <a:lnTo>
                    <a:pt x="586739" y="139445"/>
                  </a:lnTo>
                  <a:lnTo>
                    <a:pt x="447294" y="278891"/>
                  </a:lnTo>
                  <a:lnTo>
                    <a:pt x="233171" y="278891"/>
                  </a:lnTo>
                  <a:lnTo>
                    <a:pt x="372618" y="139445"/>
                  </a:lnTo>
                  <a:lnTo>
                    <a:pt x="233171" y="0"/>
                  </a:lnTo>
                  <a:close/>
                </a:path>
                <a:path w="818514" h="279400" extrusionOk="0">
                  <a:moveTo>
                    <a:pt x="466344" y="0"/>
                  </a:moveTo>
                  <a:lnTo>
                    <a:pt x="678942" y="0"/>
                  </a:lnTo>
                  <a:lnTo>
                    <a:pt x="818387" y="139445"/>
                  </a:lnTo>
                  <a:lnTo>
                    <a:pt x="678942" y="278891"/>
                  </a:lnTo>
                  <a:lnTo>
                    <a:pt x="466344" y="278891"/>
                  </a:lnTo>
                  <a:lnTo>
                    <a:pt x="605789" y="139445"/>
                  </a:lnTo>
                  <a:lnTo>
                    <a:pt x="4663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5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7" name="TextBox 26"/>
          <p:cNvSpPr txBox="1"/>
          <p:nvPr/>
        </p:nvSpPr>
        <p:spPr bwMode="auto">
          <a:xfrm>
            <a:off x="721445" y="5147300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bg1"/>
                </a:solidFill>
              </a:rPr>
              <a:t>Реализация проекта</a:t>
            </a:r>
            <a:endParaRPr/>
          </a:p>
        </p:txBody>
      </p:sp>
      <p:grpSp>
        <p:nvGrpSpPr>
          <p:cNvPr id="28" name="Google Shape;732;g13b10e57a1a_0_0"/>
          <p:cNvGrpSpPr/>
          <p:nvPr/>
        </p:nvGrpSpPr>
        <p:grpSpPr bwMode="auto">
          <a:xfrm>
            <a:off x="588419" y="5792227"/>
            <a:ext cx="4665152" cy="498971"/>
            <a:chOff x="1229867" y="2255520"/>
            <a:chExt cx="2612262" cy="279400"/>
          </a:xfrm>
        </p:grpSpPr>
        <p:sp>
          <p:nvSpPr>
            <p:cNvPr id="29" name="Google Shape;733;g13b10e57a1a_0_0"/>
            <p:cNvSpPr/>
            <p:nvPr/>
          </p:nvSpPr>
          <p:spPr bwMode="auto">
            <a:xfrm>
              <a:off x="1229867" y="2255520"/>
              <a:ext cx="1915795" cy="279400"/>
            </a:xfrm>
            <a:custGeom>
              <a:avLst/>
              <a:gdLst/>
              <a:ahLst/>
              <a:cxnLst/>
              <a:rect l="l" t="t" r="r" b="b"/>
              <a:pathLst>
                <a:path w="1915795" h="279400" extrusionOk="0">
                  <a:moveTo>
                    <a:pt x="0" y="0"/>
                  </a:moveTo>
                  <a:lnTo>
                    <a:pt x="1776221" y="0"/>
                  </a:lnTo>
                  <a:lnTo>
                    <a:pt x="1915668" y="139445"/>
                  </a:lnTo>
                  <a:lnTo>
                    <a:pt x="1776221" y="278891"/>
                  </a:lnTo>
                  <a:lnTo>
                    <a:pt x="0" y="2788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5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0" name="Google Shape;734;g13b10e57a1a_0_0"/>
            <p:cNvSpPr/>
            <p:nvPr/>
          </p:nvSpPr>
          <p:spPr bwMode="auto">
            <a:xfrm>
              <a:off x="3023616" y="2255520"/>
              <a:ext cx="818514" cy="279400"/>
            </a:xfrm>
            <a:custGeom>
              <a:avLst/>
              <a:gdLst/>
              <a:ahLst/>
              <a:cxnLst/>
              <a:rect l="l" t="t" r="r" b="b"/>
              <a:pathLst>
                <a:path w="818514" h="279400" extrusionOk="0">
                  <a:moveTo>
                    <a:pt x="0" y="0"/>
                  </a:moveTo>
                  <a:lnTo>
                    <a:pt x="214121" y="0"/>
                  </a:lnTo>
                  <a:lnTo>
                    <a:pt x="353568" y="139445"/>
                  </a:lnTo>
                  <a:lnTo>
                    <a:pt x="214121" y="278891"/>
                  </a:lnTo>
                  <a:lnTo>
                    <a:pt x="0" y="278891"/>
                  </a:lnTo>
                  <a:lnTo>
                    <a:pt x="139445" y="139445"/>
                  </a:lnTo>
                  <a:lnTo>
                    <a:pt x="0" y="0"/>
                  </a:lnTo>
                  <a:close/>
                </a:path>
                <a:path w="818514" h="279400" extrusionOk="0">
                  <a:moveTo>
                    <a:pt x="233171" y="0"/>
                  </a:moveTo>
                  <a:lnTo>
                    <a:pt x="447294" y="0"/>
                  </a:lnTo>
                  <a:lnTo>
                    <a:pt x="586739" y="139445"/>
                  </a:lnTo>
                  <a:lnTo>
                    <a:pt x="447294" y="278891"/>
                  </a:lnTo>
                  <a:lnTo>
                    <a:pt x="233171" y="278891"/>
                  </a:lnTo>
                  <a:lnTo>
                    <a:pt x="372618" y="139445"/>
                  </a:lnTo>
                  <a:lnTo>
                    <a:pt x="233171" y="0"/>
                  </a:lnTo>
                  <a:close/>
                </a:path>
                <a:path w="818514" h="279400" extrusionOk="0">
                  <a:moveTo>
                    <a:pt x="466344" y="0"/>
                  </a:moveTo>
                  <a:lnTo>
                    <a:pt x="678942" y="0"/>
                  </a:lnTo>
                  <a:lnTo>
                    <a:pt x="818387" y="139445"/>
                  </a:lnTo>
                  <a:lnTo>
                    <a:pt x="678942" y="278891"/>
                  </a:lnTo>
                  <a:lnTo>
                    <a:pt x="466344" y="278891"/>
                  </a:lnTo>
                  <a:lnTo>
                    <a:pt x="605789" y="139445"/>
                  </a:lnTo>
                  <a:lnTo>
                    <a:pt x="46634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5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31" name="TextBox 30"/>
          <p:cNvSpPr txBox="1"/>
          <p:nvPr/>
        </p:nvSpPr>
        <p:spPr bwMode="auto">
          <a:xfrm>
            <a:off x="728372" y="5857046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800">
                <a:solidFill>
                  <a:schemeClr val="bg1"/>
                </a:solidFill>
              </a:rPr>
              <a:t>Срок окупаемости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5618397" y="4446361"/>
            <a:ext cx="1475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350 млн. ₽</a:t>
            </a:r>
            <a:endParaRPr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5618396" y="5181342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</a:rPr>
              <a:t>2 года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5618396" y="5871841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bg1"/>
                </a:solidFill>
              </a:rPr>
              <a:t>До 1.5 лет</a:t>
            </a:r>
            <a:endParaRPr/>
          </a:p>
        </p:txBody>
      </p:sp>
      <p:grpSp>
        <p:nvGrpSpPr>
          <p:cNvPr id="556430268" name="Google Shape;1010;p15"/>
          <p:cNvGrpSpPr/>
          <p:nvPr/>
        </p:nvGrpSpPr>
        <p:grpSpPr bwMode="auto">
          <a:xfrm>
            <a:off x="800438" y="1986142"/>
            <a:ext cx="1192809" cy="1493869"/>
            <a:chOff x="0" y="0"/>
            <a:chExt cx="755048" cy="945619"/>
          </a:xfrm>
        </p:grpSpPr>
        <p:sp>
          <p:nvSpPr>
            <p:cNvPr id="1386030033" name="Google Shape;1011;p15"/>
            <p:cNvSpPr/>
            <p:nvPr/>
          </p:nvSpPr>
          <p:spPr bwMode="auto">
            <a:xfrm>
              <a:off x="122585" y="109472"/>
              <a:ext cx="511656" cy="456927"/>
            </a:xfrm>
            <a:custGeom>
              <a:avLst/>
              <a:gdLst/>
              <a:ahLst/>
              <a:cxnLst/>
              <a:rect l="l" t="t" r="r" b="b"/>
              <a:pathLst>
                <a:path w="365760" h="365760" extrusionOk="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528"/>
                  </a:lnTo>
                  <a:lnTo>
                    <a:pt x="24976" y="275223"/>
                  </a:lnTo>
                  <a:lnTo>
                    <a:pt x="53578" y="312229"/>
                  </a:lnTo>
                  <a:lnTo>
                    <a:pt x="90593" y="340811"/>
                  </a:lnTo>
                  <a:lnTo>
                    <a:pt x="134276" y="359233"/>
                  </a:lnTo>
                  <a:lnTo>
                    <a:pt x="182879" y="365760"/>
                  </a:lnTo>
                  <a:lnTo>
                    <a:pt x="231528" y="359233"/>
                  </a:lnTo>
                  <a:lnTo>
                    <a:pt x="275223" y="340811"/>
                  </a:lnTo>
                  <a:lnTo>
                    <a:pt x="312229" y="312229"/>
                  </a:lnTo>
                  <a:lnTo>
                    <a:pt x="340811" y="275223"/>
                  </a:lnTo>
                  <a:lnTo>
                    <a:pt x="359233" y="231528"/>
                  </a:lnTo>
                  <a:lnTo>
                    <a:pt x="365759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79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59F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91358205" name="Google Shape;1012;p15"/>
            <p:cNvSpPr/>
            <p:nvPr/>
          </p:nvSpPr>
          <p:spPr bwMode="auto">
            <a:xfrm>
              <a:off x="0" y="0"/>
              <a:ext cx="755048" cy="786929"/>
            </a:xfrm>
            <a:custGeom>
              <a:avLst/>
              <a:gdLst/>
              <a:ahLst/>
              <a:cxnLst/>
              <a:rect l="l" t="t" r="r" b="b"/>
              <a:pathLst>
                <a:path w="539750" h="629920" extrusionOk="0">
                  <a:moveTo>
                    <a:pt x="269748" y="0"/>
                  </a:moveTo>
                  <a:lnTo>
                    <a:pt x="221329" y="4350"/>
                  </a:lnTo>
                  <a:lnTo>
                    <a:pt x="175729" y="16888"/>
                  </a:lnTo>
                  <a:lnTo>
                    <a:pt x="133716" y="36848"/>
                  </a:lnTo>
                  <a:lnTo>
                    <a:pt x="96060" y="63463"/>
                  </a:lnTo>
                  <a:lnTo>
                    <a:pt x="63527" y="95964"/>
                  </a:lnTo>
                  <a:lnTo>
                    <a:pt x="36886" y="133585"/>
                  </a:lnTo>
                  <a:lnTo>
                    <a:pt x="16906" y="175558"/>
                  </a:lnTo>
                  <a:lnTo>
                    <a:pt x="4354" y="221117"/>
                  </a:lnTo>
                  <a:lnTo>
                    <a:pt x="0" y="269493"/>
                  </a:lnTo>
                  <a:lnTo>
                    <a:pt x="126" y="275335"/>
                  </a:lnTo>
                  <a:lnTo>
                    <a:pt x="4953" y="280034"/>
                  </a:lnTo>
                  <a:lnTo>
                    <a:pt x="16763" y="280034"/>
                  </a:lnTo>
                  <a:lnTo>
                    <a:pt x="21589" y="275335"/>
                  </a:lnTo>
                  <a:lnTo>
                    <a:pt x="21717" y="269493"/>
                  </a:lnTo>
                  <a:lnTo>
                    <a:pt x="26764" y="219613"/>
                  </a:lnTo>
                  <a:lnTo>
                    <a:pt x="41237" y="173128"/>
                  </a:lnTo>
                  <a:lnTo>
                    <a:pt x="64130" y="131043"/>
                  </a:lnTo>
                  <a:lnTo>
                    <a:pt x="94440" y="94361"/>
                  </a:lnTo>
                  <a:lnTo>
                    <a:pt x="131161" y="64083"/>
                  </a:lnTo>
                  <a:lnTo>
                    <a:pt x="173289" y="41215"/>
                  </a:lnTo>
                  <a:lnTo>
                    <a:pt x="219819" y="26758"/>
                  </a:lnTo>
                  <a:lnTo>
                    <a:pt x="269748" y="21716"/>
                  </a:lnTo>
                  <a:lnTo>
                    <a:pt x="319639" y="26758"/>
                  </a:lnTo>
                  <a:lnTo>
                    <a:pt x="366152" y="41215"/>
                  </a:lnTo>
                  <a:lnTo>
                    <a:pt x="408278" y="64083"/>
                  </a:lnTo>
                  <a:lnTo>
                    <a:pt x="445007" y="94360"/>
                  </a:lnTo>
                  <a:lnTo>
                    <a:pt x="475331" y="131043"/>
                  </a:lnTo>
                  <a:lnTo>
                    <a:pt x="498240" y="173128"/>
                  </a:lnTo>
                  <a:lnTo>
                    <a:pt x="512726" y="219613"/>
                  </a:lnTo>
                  <a:lnTo>
                    <a:pt x="517779" y="269493"/>
                  </a:lnTo>
                  <a:lnTo>
                    <a:pt x="512731" y="319333"/>
                  </a:lnTo>
                  <a:lnTo>
                    <a:pt x="498258" y="365787"/>
                  </a:lnTo>
                  <a:lnTo>
                    <a:pt x="475365" y="407852"/>
                  </a:lnTo>
                  <a:lnTo>
                    <a:pt x="445055" y="444522"/>
                  </a:lnTo>
                  <a:lnTo>
                    <a:pt x="408334" y="474792"/>
                  </a:lnTo>
                  <a:lnTo>
                    <a:pt x="366206" y="497658"/>
                  </a:lnTo>
                  <a:lnTo>
                    <a:pt x="319676" y="512114"/>
                  </a:lnTo>
                  <a:lnTo>
                    <a:pt x="269748" y="517156"/>
                  </a:lnTo>
                  <a:lnTo>
                    <a:pt x="263779" y="517156"/>
                  </a:lnTo>
                  <a:lnTo>
                    <a:pt x="258825" y="522020"/>
                  </a:lnTo>
                  <a:lnTo>
                    <a:pt x="258825" y="629399"/>
                  </a:lnTo>
                  <a:lnTo>
                    <a:pt x="280670" y="629208"/>
                  </a:lnTo>
                  <a:lnTo>
                    <a:pt x="280670" y="538657"/>
                  </a:lnTo>
                  <a:lnTo>
                    <a:pt x="327376" y="532689"/>
                  </a:lnTo>
                  <a:lnTo>
                    <a:pt x="371261" y="519076"/>
                  </a:lnTo>
                  <a:lnTo>
                    <a:pt x="411611" y="498530"/>
                  </a:lnTo>
                  <a:lnTo>
                    <a:pt x="447712" y="471762"/>
                  </a:lnTo>
                  <a:lnTo>
                    <a:pt x="478850" y="439484"/>
                  </a:lnTo>
                  <a:lnTo>
                    <a:pt x="504312" y="402407"/>
                  </a:lnTo>
                  <a:lnTo>
                    <a:pt x="523382" y="361242"/>
                  </a:lnTo>
                  <a:lnTo>
                    <a:pt x="535348" y="316700"/>
                  </a:lnTo>
                  <a:lnTo>
                    <a:pt x="539496" y="269493"/>
                  </a:lnTo>
                  <a:lnTo>
                    <a:pt x="535141" y="221117"/>
                  </a:lnTo>
                  <a:lnTo>
                    <a:pt x="522589" y="175558"/>
                  </a:lnTo>
                  <a:lnTo>
                    <a:pt x="502609" y="133585"/>
                  </a:lnTo>
                  <a:lnTo>
                    <a:pt x="475968" y="95964"/>
                  </a:lnTo>
                  <a:lnTo>
                    <a:pt x="443435" y="63463"/>
                  </a:lnTo>
                  <a:lnTo>
                    <a:pt x="405779" y="36848"/>
                  </a:lnTo>
                  <a:lnTo>
                    <a:pt x="363766" y="16888"/>
                  </a:lnTo>
                  <a:lnTo>
                    <a:pt x="318166" y="435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59F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45328707" name="Google Shape;1013;p15"/>
            <p:cNvSpPr/>
            <p:nvPr/>
          </p:nvSpPr>
          <p:spPr bwMode="auto">
            <a:xfrm>
              <a:off x="274127" y="839035"/>
              <a:ext cx="206793" cy="106583"/>
            </a:xfrm>
            <a:prstGeom prst="rect">
              <a:avLst/>
            </a:prstGeom>
            <a:blipFill>
              <a:blip r:embed="rId7">
                <a:alphaModFix/>
              </a:blip>
              <a:stretch/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4487351" name="TextBox 1"/>
          <p:cNvSpPr txBox="1"/>
          <p:nvPr/>
        </p:nvSpPr>
        <p:spPr bwMode="auto">
          <a:xfrm>
            <a:off x="711398" y="356232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Снижение</a:t>
            </a:r>
          </a:p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себестоимости</a:t>
            </a:r>
            <a:endParaRPr lang="ru-RU" sz="1800" dirty="0"/>
          </a:p>
        </p:txBody>
      </p:sp>
      <p:grpSp>
        <p:nvGrpSpPr>
          <p:cNvPr id="1289498788" name="Google Shape;1010;p15"/>
          <p:cNvGrpSpPr/>
          <p:nvPr/>
        </p:nvGrpSpPr>
        <p:grpSpPr bwMode="auto">
          <a:xfrm>
            <a:off x="2888104" y="1997122"/>
            <a:ext cx="1192809" cy="1493869"/>
            <a:chOff x="0" y="0"/>
            <a:chExt cx="755048" cy="945619"/>
          </a:xfrm>
        </p:grpSpPr>
        <p:sp>
          <p:nvSpPr>
            <p:cNvPr id="1635250237" name="Google Shape;1011;p15"/>
            <p:cNvSpPr/>
            <p:nvPr/>
          </p:nvSpPr>
          <p:spPr bwMode="auto">
            <a:xfrm>
              <a:off x="122585" y="109472"/>
              <a:ext cx="511656" cy="456927"/>
            </a:xfrm>
            <a:custGeom>
              <a:avLst/>
              <a:gdLst/>
              <a:ahLst/>
              <a:cxnLst/>
              <a:rect l="l" t="t" r="r" b="b"/>
              <a:pathLst>
                <a:path w="365760" h="365760" extrusionOk="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528"/>
                  </a:lnTo>
                  <a:lnTo>
                    <a:pt x="24976" y="275223"/>
                  </a:lnTo>
                  <a:lnTo>
                    <a:pt x="53578" y="312229"/>
                  </a:lnTo>
                  <a:lnTo>
                    <a:pt x="90593" y="340811"/>
                  </a:lnTo>
                  <a:lnTo>
                    <a:pt x="134276" y="359233"/>
                  </a:lnTo>
                  <a:lnTo>
                    <a:pt x="182879" y="365760"/>
                  </a:lnTo>
                  <a:lnTo>
                    <a:pt x="231528" y="359233"/>
                  </a:lnTo>
                  <a:lnTo>
                    <a:pt x="275223" y="340811"/>
                  </a:lnTo>
                  <a:lnTo>
                    <a:pt x="312229" y="312229"/>
                  </a:lnTo>
                  <a:lnTo>
                    <a:pt x="340811" y="275223"/>
                  </a:lnTo>
                  <a:lnTo>
                    <a:pt x="359233" y="231528"/>
                  </a:lnTo>
                  <a:lnTo>
                    <a:pt x="365759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79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59F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86600554" name="Google Shape;1012;p15"/>
            <p:cNvSpPr/>
            <p:nvPr/>
          </p:nvSpPr>
          <p:spPr bwMode="auto">
            <a:xfrm>
              <a:off x="0" y="0"/>
              <a:ext cx="755048" cy="786929"/>
            </a:xfrm>
            <a:custGeom>
              <a:avLst/>
              <a:gdLst/>
              <a:ahLst/>
              <a:cxnLst/>
              <a:rect l="l" t="t" r="r" b="b"/>
              <a:pathLst>
                <a:path w="539750" h="629920" extrusionOk="0">
                  <a:moveTo>
                    <a:pt x="269748" y="0"/>
                  </a:moveTo>
                  <a:lnTo>
                    <a:pt x="221329" y="4350"/>
                  </a:lnTo>
                  <a:lnTo>
                    <a:pt x="175729" y="16888"/>
                  </a:lnTo>
                  <a:lnTo>
                    <a:pt x="133716" y="36848"/>
                  </a:lnTo>
                  <a:lnTo>
                    <a:pt x="96060" y="63463"/>
                  </a:lnTo>
                  <a:lnTo>
                    <a:pt x="63527" y="95964"/>
                  </a:lnTo>
                  <a:lnTo>
                    <a:pt x="36886" y="133585"/>
                  </a:lnTo>
                  <a:lnTo>
                    <a:pt x="16906" y="175558"/>
                  </a:lnTo>
                  <a:lnTo>
                    <a:pt x="4354" y="221117"/>
                  </a:lnTo>
                  <a:lnTo>
                    <a:pt x="0" y="269493"/>
                  </a:lnTo>
                  <a:lnTo>
                    <a:pt x="126" y="275335"/>
                  </a:lnTo>
                  <a:lnTo>
                    <a:pt x="4953" y="280034"/>
                  </a:lnTo>
                  <a:lnTo>
                    <a:pt x="16763" y="280034"/>
                  </a:lnTo>
                  <a:lnTo>
                    <a:pt x="21589" y="275335"/>
                  </a:lnTo>
                  <a:lnTo>
                    <a:pt x="21717" y="269493"/>
                  </a:lnTo>
                  <a:lnTo>
                    <a:pt x="26764" y="219613"/>
                  </a:lnTo>
                  <a:lnTo>
                    <a:pt x="41237" y="173128"/>
                  </a:lnTo>
                  <a:lnTo>
                    <a:pt x="64130" y="131043"/>
                  </a:lnTo>
                  <a:lnTo>
                    <a:pt x="94440" y="94361"/>
                  </a:lnTo>
                  <a:lnTo>
                    <a:pt x="131161" y="64083"/>
                  </a:lnTo>
                  <a:lnTo>
                    <a:pt x="173289" y="41215"/>
                  </a:lnTo>
                  <a:lnTo>
                    <a:pt x="219819" y="26758"/>
                  </a:lnTo>
                  <a:lnTo>
                    <a:pt x="269748" y="21716"/>
                  </a:lnTo>
                  <a:lnTo>
                    <a:pt x="319639" y="26758"/>
                  </a:lnTo>
                  <a:lnTo>
                    <a:pt x="366152" y="41215"/>
                  </a:lnTo>
                  <a:lnTo>
                    <a:pt x="408278" y="64083"/>
                  </a:lnTo>
                  <a:lnTo>
                    <a:pt x="445007" y="94360"/>
                  </a:lnTo>
                  <a:lnTo>
                    <a:pt x="475331" y="131043"/>
                  </a:lnTo>
                  <a:lnTo>
                    <a:pt x="498240" y="173128"/>
                  </a:lnTo>
                  <a:lnTo>
                    <a:pt x="512726" y="219613"/>
                  </a:lnTo>
                  <a:lnTo>
                    <a:pt x="517779" y="269493"/>
                  </a:lnTo>
                  <a:lnTo>
                    <a:pt x="512731" y="319333"/>
                  </a:lnTo>
                  <a:lnTo>
                    <a:pt x="498258" y="365787"/>
                  </a:lnTo>
                  <a:lnTo>
                    <a:pt x="475365" y="407852"/>
                  </a:lnTo>
                  <a:lnTo>
                    <a:pt x="445055" y="444522"/>
                  </a:lnTo>
                  <a:lnTo>
                    <a:pt x="408334" y="474792"/>
                  </a:lnTo>
                  <a:lnTo>
                    <a:pt x="366206" y="497658"/>
                  </a:lnTo>
                  <a:lnTo>
                    <a:pt x="319676" y="512114"/>
                  </a:lnTo>
                  <a:lnTo>
                    <a:pt x="269748" y="517156"/>
                  </a:lnTo>
                  <a:lnTo>
                    <a:pt x="263779" y="517156"/>
                  </a:lnTo>
                  <a:lnTo>
                    <a:pt x="258825" y="522020"/>
                  </a:lnTo>
                  <a:lnTo>
                    <a:pt x="258825" y="629399"/>
                  </a:lnTo>
                  <a:lnTo>
                    <a:pt x="280670" y="629208"/>
                  </a:lnTo>
                  <a:lnTo>
                    <a:pt x="280670" y="538657"/>
                  </a:lnTo>
                  <a:lnTo>
                    <a:pt x="327376" y="532689"/>
                  </a:lnTo>
                  <a:lnTo>
                    <a:pt x="371261" y="519076"/>
                  </a:lnTo>
                  <a:lnTo>
                    <a:pt x="411611" y="498530"/>
                  </a:lnTo>
                  <a:lnTo>
                    <a:pt x="447712" y="471762"/>
                  </a:lnTo>
                  <a:lnTo>
                    <a:pt x="478850" y="439484"/>
                  </a:lnTo>
                  <a:lnTo>
                    <a:pt x="504312" y="402407"/>
                  </a:lnTo>
                  <a:lnTo>
                    <a:pt x="523382" y="361242"/>
                  </a:lnTo>
                  <a:lnTo>
                    <a:pt x="535348" y="316700"/>
                  </a:lnTo>
                  <a:lnTo>
                    <a:pt x="539496" y="269493"/>
                  </a:lnTo>
                  <a:lnTo>
                    <a:pt x="535141" y="221117"/>
                  </a:lnTo>
                  <a:lnTo>
                    <a:pt x="522589" y="175558"/>
                  </a:lnTo>
                  <a:lnTo>
                    <a:pt x="502609" y="133585"/>
                  </a:lnTo>
                  <a:lnTo>
                    <a:pt x="475968" y="95964"/>
                  </a:lnTo>
                  <a:lnTo>
                    <a:pt x="443435" y="63463"/>
                  </a:lnTo>
                  <a:lnTo>
                    <a:pt x="405779" y="36848"/>
                  </a:lnTo>
                  <a:lnTo>
                    <a:pt x="363766" y="16888"/>
                  </a:lnTo>
                  <a:lnTo>
                    <a:pt x="318166" y="435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59F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72479302" name="Google Shape;1013;p15"/>
            <p:cNvSpPr/>
            <p:nvPr/>
          </p:nvSpPr>
          <p:spPr bwMode="auto">
            <a:xfrm>
              <a:off x="274127" y="839035"/>
              <a:ext cx="206793" cy="106583"/>
            </a:xfrm>
            <a:prstGeom prst="rect">
              <a:avLst/>
            </a:prstGeom>
            <a:blipFill>
              <a:blip r:embed="rId7">
                <a:alphaModFix/>
              </a:blip>
              <a:stretch/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923621255" name="TextBox 1"/>
          <p:cNvSpPr txBox="1"/>
          <p:nvPr/>
        </p:nvSpPr>
        <p:spPr bwMode="auto">
          <a:xfrm>
            <a:off x="2410414" y="3555809"/>
            <a:ext cx="231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Увеличение </a:t>
            </a:r>
          </a:p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производительности</a:t>
            </a:r>
          </a:p>
        </p:txBody>
      </p:sp>
      <p:grpSp>
        <p:nvGrpSpPr>
          <p:cNvPr id="2007357331" name="Google Shape;1010;p15"/>
          <p:cNvGrpSpPr/>
          <p:nvPr/>
        </p:nvGrpSpPr>
        <p:grpSpPr bwMode="auto">
          <a:xfrm>
            <a:off x="4975770" y="1972733"/>
            <a:ext cx="1192807" cy="1493867"/>
            <a:chOff x="0" y="0"/>
            <a:chExt cx="755047" cy="945618"/>
          </a:xfrm>
        </p:grpSpPr>
        <p:sp>
          <p:nvSpPr>
            <p:cNvPr id="566145523" name="Google Shape;1011;p15"/>
            <p:cNvSpPr/>
            <p:nvPr/>
          </p:nvSpPr>
          <p:spPr bwMode="auto">
            <a:xfrm>
              <a:off x="122584" y="109471"/>
              <a:ext cx="511655" cy="456926"/>
            </a:xfrm>
            <a:custGeom>
              <a:avLst/>
              <a:gdLst/>
              <a:ahLst/>
              <a:cxnLst/>
              <a:rect l="l" t="t" r="r" b="b"/>
              <a:pathLst>
                <a:path w="365760" h="365760" extrusionOk="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528"/>
                  </a:lnTo>
                  <a:lnTo>
                    <a:pt x="24976" y="275223"/>
                  </a:lnTo>
                  <a:lnTo>
                    <a:pt x="53578" y="312229"/>
                  </a:lnTo>
                  <a:lnTo>
                    <a:pt x="90593" y="340811"/>
                  </a:lnTo>
                  <a:lnTo>
                    <a:pt x="134276" y="359233"/>
                  </a:lnTo>
                  <a:lnTo>
                    <a:pt x="182879" y="365760"/>
                  </a:lnTo>
                  <a:lnTo>
                    <a:pt x="231528" y="359233"/>
                  </a:lnTo>
                  <a:lnTo>
                    <a:pt x="275223" y="340811"/>
                  </a:lnTo>
                  <a:lnTo>
                    <a:pt x="312229" y="312229"/>
                  </a:lnTo>
                  <a:lnTo>
                    <a:pt x="340811" y="275223"/>
                  </a:lnTo>
                  <a:lnTo>
                    <a:pt x="359233" y="231528"/>
                  </a:lnTo>
                  <a:lnTo>
                    <a:pt x="365759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79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59F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0475714" name="Google Shape;1012;p15"/>
            <p:cNvSpPr/>
            <p:nvPr/>
          </p:nvSpPr>
          <p:spPr bwMode="auto">
            <a:xfrm>
              <a:off x="0" y="0"/>
              <a:ext cx="755047" cy="786929"/>
            </a:xfrm>
            <a:custGeom>
              <a:avLst/>
              <a:gdLst/>
              <a:ahLst/>
              <a:cxnLst/>
              <a:rect l="l" t="t" r="r" b="b"/>
              <a:pathLst>
                <a:path w="539750" h="629920" extrusionOk="0">
                  <a:moveTo>
                    <a:pt x="269748" y="0"/>
                  </a:moveTo>
                  <a:lnTo>
                    <a:pt x="221329" y="4350"/>
                  </a:lnTo>
                  <a:lnTo>
                    <a:pt x="175729" y="16888"/>
                  </a:lnTo>
                  <a:lnTo>
                    <a:pt x="133716" y="36848"/>
                  </a:lnTo>
                  <a:lnTo>
                    <a:pt x="96060" y="63463"/>
                  </a:lnTo>
                  <a:lnTo>
                    <a:pt x="63527" y="95964"/>
                  </a:lnTo>
                  <a:lnTo>
                    <a:pt x="36886" y="133585"/>
                  </a:lnTo>
                  <a:lnTo>
                    <a:pt x="16906" y="175558"/>
                  </a:lnTo>
                  <a:lnTo>
                    <a:pt x="4354" y="221117"/>
                  </a:lnTo>
                  <a:lnTo>
                    <a:pt x="0" y="269493"/>
                  </a:lnTo>
                  <a:lnTo>
                    <a:pt x="126" y="275335"/>
                  </a:lnTo>
                  <a:lnTo>
                    <a:pt x="4953" y="280034"/>
                  </a:lnTo>
                  <a:lnTo>
                    <a:pt x="16763" y="280034"/>
                  </a:lnTo>
                  <a:lnTo>
                    <a:pt x="21589" y="275335"/>
                  </a:lnTo>
                  <a:lnTo>
                    <a:pt x="21717" y="269493"/>
                  </a:lnTo>
                  <a:lnTo>
                    <a:pt x="26764" y="219613"/>
                  </a:lnTo>
                  <a:lnTo>
                    <a:pt x="41237" y="173128"/>
                  </a:lnTo>
                  <a:lnTo>
                    <a:pt x="64130" y="131043"/>
                  </a:lnTo>
                  <a:lnTo>
                    <a:pt x="94440" y="94361"/>
                  </a:lnTo>
                  <a:lnTo>
                    <a:pt x="131161" y="64083"/>
                  </a:lnTo>
                  <a:lnTo>
                    <a:pt x="173289" y="41215"/>
                  </a:lnTo>
                  <a:lnTo>
                    <a:pt x="219819" y="26758"/>
                  </a:lnTo>
                  <a:lnTo>
                    <a:pt x="269748" y="21716"/>
                  </a:lnTo>
                  <a:lnTo>
                    <a:pt x="319639" y="26758"/>
                  </a:lnTo>
                  <a:lnTo>
                    <a:pt x="366152" y="41215"/>
                  </a:lnTo>
                  <a:lnTo>
                    <a:pt x="408278" y="64083"/>
                  </a:lnTo>
                  <a:lnTo>
                    <a:pt x="445007" y="94360"/>
                  </a:lnTo>
                  <a:lnTo>
                    <a:pt x="475331" y="131043"/>
                  </a:lnTo>
                  <a:lnTo>
                    <a:pt x="498240" y="173128"/>
                  </a:lnTo>
                  <a:lnTo>
                    <a:pt x="512726" y="219613"/>
                  </a:lnTo>
                  <a:lnTo>
                    <a:pt x="517779" y="269493"/>
                  </a:lnTo>
                  <a:lnTo>
                    <a:pt x="512731" y="319333"/>
                  </a:lnTo>
                  <a:lnTo>
                    <a:pt x="498258" y="365787"/>
                  </a:lnTo>
                  <a:lnTo>
                    <a:pt x="475365" y="407852"/>
                  </a:lnTo>
                  <a:lnTo>
                    <a:pt x="445055" y="444522"/>
                  </a:lnTo>
                  <a:lnTo>
                    <a:pt x="408334" y="474792"/>
                  </a:lnTo>
                  <a:lnTo>
                    <a:pt x="366206" y="497658"/>
                  </a:lnTo>
                  <a:lnTo>
                    <a:pt x="319676" y="512114"/>
                  </a:lnTo>
                  <a:lnTo>
                    <a:pt x="269748" y="517156"/>
                  </a:lnTo>
                  <a:lnTo>
                    <a:pt x="263779" y="517156"/>
                  </a:lnTo>
                  <a:lnTo>
                    <a:pt x="258825" y="522020"/>
                  </a:lnTo>
                  <a:lnTo>
                    <a:pt x="258825" y="629399"/>
                  </a:lnTo>
                  <a:lnTo>
                    <a:pt x="280670" y="629208"/>
                  </a:lnTo>
                  <a:lnTo>
                    <a:pt x="280670" y="538657"/>
                  </a:lnTo>
                  <a:lnTo>
                    <a:pt x="327376" y="532689"/>
                  </a:lnTo>
                  <a:lnTo>
                    <a:pt x="371261" y="519076"/>
                  </a:lnTo>
                  <a:lnTo>
                    <a:pt x="411611" y="498530"/>
                  </a:lnTo>
                  <a:lnTo>
                    <a:pt x="447712" y="471762"/>
                  </a:lnTo>
                  <a:lnTo>
                    <a:pt x="478850" y="439484"/>
                  </a:lnTo>
                  <a:lnTo>
                    <a:pt x="504312" y="402407"/>
                  </a:lnTo>
                  <a:lnTo>
                    <a:pt x="523382" y="361242"/>
                  </a:lnTo>
                  <a:lnTo>
                    <a:pt x="535348" y="316700"/>
                  </a:lnTo>
                  <a:lnTo>
                    <a:pt x="539496" y="269493"/>
                  </a:lnTo>
                  <a:lnTo>
                    <a:pt x="535141" y="221117"/>
                  </a:lnTo>
                  <a:lnTo>
                    <a:pt x="522589" y="175558"/>
                  </a:lnTo>
                  <a:lnTo>
                    <a:pt x="502609" y="133585"/>
                  </a:lnTo>
                  <a:lnTo>
                    <a:pt x="475968" y="95964"/>
                  </a:lnTo>
                  <a:lnTo>
                    <a:pt x="443435" y="63463"/>
                  </a:lnTo>
                  <a:lnTo>
                    <a:pt x="405779" y="36848"/>
                  </a:lnTo>
                  <a:lnTo>
                    <a:pt x="363766" y="16888"/>
                  </a:lnTo>
                  <a:lnTo>
                    <a:pt x="318166" y="435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59F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817441254" name="Google Shape;1013;p15"/>
            <p:cNvSpPr/>
            <p:nvPr/>
          </p:nvSpPr>
          <p:spPr bwMode="auto">
            <a:xfrm>
              <a:off x="274126" y="839034"/>
              <a:ext cx="206793" cy="106582"/>
            </a:xfrm>
            <a:prstGeom prst="rect">
              <a:avLst/>
            </a:prstGeom>
            <a:blipFill>
              <a:blip r:embed="rId7">
                <a:alphaModFix/>
              </a:blip>
              <a:stretch/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979109989" name="TextBox 1"/>
          <p:cNvSpPr txBox="1"/>
          <p:nvPr/>
        </p:nvSpPr>
        <p:spPr bwMode="auto">
          <a:xfrm>
            <a:off x="4723326" y="3582693"/>
            <a:ext cx="1699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Доступ к </a:t>
            </a:r>
          </a:p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технологии</a:t>
            </a:r>
          </a:p>
        </p:txBody>
      </p:sp>
      <p:grpSp>
        <p:nvGrpSpPr>
          <p:cNvPr id="2081785519" name="Google Shape;1010;p15"/>
          <p:cNvGrpSpPr/>
          <p:nvPr/>
        </p:nvGrpSpPr>
        <p:grpSpPr bwMode="auto">
          <a:xfrm>
            <a:off x="7063433" y="1995881"/>
            <a:ext cx="1192807" cy="1493867"/>
            <a:chOff x="0" y="0"/>
            <a:chExt cx="755047" cy="945618"/>
          </a:xfrm>
        </p:grpSpPr>
        <p:sp>
          <p:nvSpPr>
            <p:cNvPr id="733729848" name="Google Shape;1011;p15"/>
            <p:cNvSpPr/>
            <p:nvPr/>
          </p:nvSpPr>
          <p:spPr bwMode="auto">
            <a:xfrm>
              <a:off x="122584" y="109471"/>
              <a:ext cx="511655" cy="456926"/>
            </a:xfrm>
            <a:custGeom>
              <a:avLst/>
              <a:gdLst/>
              <a:ahLst/>
              <a:cxnLst/>
              <a:rect l="l" t="t" r="r" b="b"/>
              <a:pathLst>
                <a:path w="365760" h="365760" extrusionOk="0">
                  <a:moveTo>
                    <a:pt x="182879" y="0"/>
                  </a:moveTo>
                  <a:lnTo>
                    <a:pt x="134276" y="6535"/>
                  </a:lnTo>
                  <a:lnTo>
                    <a:pt x="90593" y="24976"/>
                  </a:lnTo>
                  <a:lnTo>
                    <a:pt x="53578" y="53578"/>
                  </a:lnTo>
                  <a:lnTo>
                    <a:pt x="24976" y="90593"/>
                  </a:lnTo>
                  <a:lnTo>
                    <a:pt x="6535" y="134276"/>
                  </a:lnTo>
                  <a:lnTo>
                    <a:pt x="0" y="182880"/>
                  </a:lnTo>
                  <a:lnTo>
                    <a:pt x="6535" y="231528"/>
                  </a:lnTo>
                  <a:lnTo>
                    <a:pt x="24976" y="275223"/>
                  </a:lnTo>
                  <a:lnTo>
                    <a:pt x="53578" y="312229"/>
                  </a:lnTo>
                  <a:lnTo>
                    <a:pt x="90593" y="340811"/>
                  </a:lnTo>
                  <a:lnTo>
                    <a:pt x="134276" y="359233"/>
                  </a:lnTo>
                  <a:lnTo>
                    <a:pt x="182879" y="365760"/>
                  </a:lnTo>
                  <a:lnTo>
                    <a:pt x="231528" y="359233"/>
                  </a:lnTo>
                  <a:lnTo>
                    <a:pt x="275223" y="340811"/>
                  </a:lnTo>
                  <a:lnTo>
                    <a:pt x="312229" y="312229"/>
                  </a:lnTo>
                  <a:lnTo>
                    <a:pt x="340811" y="275223"/>
                  </a:lnTo>
                  <a:lnTo>
                    <a:pt x="359233" y="231528"/>
                  </a:lnTo>
                  <a:lnTo>
                    <a:pt x="365759" y="182880"/>
                  </a:lnTo>
                  <a:lnTo>
                    <a:pt x="359233" y="134276"/>
                  </a:lnTo>
                  <a:lnTo>
                    <a:pt x="340811" y="90593"/>
                  </a:lnTo>
                  <a:lnTo>
                    <a:pt x="312229" y="53578"/>
                  </a:lnTo>
                  <a:lnTo>
                    <a:pt x="275223" y="24976"/>
                  </a:lnTo>
                  <a:lnTo>
                    <a:pt x="231528" y="6535"/>
                  </a:lnTo>
                  <a:lnTo>
                    <a:pt x="182879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859F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22341828" name="Google Shape;1012;p15"/>
            <p:cNvSpPr/>
            <p:nvPr/>
          </p:nvSpPr>
          <p:spPr bwMode="auto">
            <a:xfrm>
              <a:off x="0" y="0"/>
              <a:ext cx="755047" cy="786929"/>
            </a:xfrm>
            <a:custGeom>
              <a:avLst/>
              <a:gdLst/>
              <a:ahLst/>
              <a:cxnLst/>
              <a:rect l="l" t="t" r="r" b="b"/>
              <a:pathLst>
                <a:path w="539750" h="629920" extrusionOk="0">
                  <a:moveTo>
                    <a:pt x="269748" y="0"/>
                  </a:moveTo>
                  <a:lnTo>
                    <a:pt x="221329" y="4350"/>
                  </a:lnTo>
                  <a:lnTo>
                    <a:pt x="175729" y="16888"/>
                  </a:lnTo>
                  <a:lnTo>
                    <a:pt x="133716" y="36848"/>
                  </a:lnTo>
                  <a:lnTo>
                    <a:pt x="96060" y="63463"/>
                  </a:lnTo>
                  <a:lnTo>
                    <a:pt x="63527" y="95964"/>
                  </a:lnTo>
                  <a:lnTo>
                    <a:pt x="36886" y="133585"/>
                  </a:lnTo>
                  <a:lnTo>
                    <a:pt x="16906" y="175558"/>
                  </a:lnTo>
                  <a:lnTo>
                    <a:pt x="4354" y="221117"/>
                  </a:lnTo>
                  <a:lnTo>
                    <a:pt x="0" y="269493"/>
                  </a:lnTo>
                  <a:lnTo>
                    <a:pt x="126" y="275335"/>
                  </a:lnTo>
                  <a:lnTo>
                    <a:pt x="4953" y="280034"/>
                  </a:lnTo>
                  <a:lnTo>
                    <a:pt x="16763" y="280034"/>
                  </a:lnTo>
                  <a:lnTo>
                    <a:pt x="21589" y="275335"/>
                  </a:lnTo>
                  <a:lnTo>
                    <a:pt x="21717" y="269493"/>
                  </a:lnTo>
                  <a:lnTo>
                    <a:pt x="26764" y="219613"/>
                  </a:lnTo>
                  <a:lnTo>
                    <a:pt x="41237" y="173128"/>
                  </a:lnTo>
                  <a:lnTo>
                    <a:pt x="64130" y="131043"/>
                  </a:lnTo>
                  <a:lnTo>
                    <a:pt x="94440" y="94361"/>
                  </a:lnTo>
                  <a:lnTo>
                    <a:pt x="131161" y="64083"/>
                  </a:lnTo>
                  <a:lnTo>
                    <a:pt x="173289" y="41215"/>
                  </a:lnTo>
                  <a:lnTo>
                    <a:pt x="219819" y="26758"/>
                  </a:lnTo>
                  <a:lnTo>
                    <a:pt x="269748" y="21716"/>
                  </a:lnTo>
                  <a:lnTo>
                    <a:pt x="319639" y="26758"/>
                  </a:lnTo>
                  <a:lnTo>
                    <a:pt x="366152" y="41215"/>
                  </a:lnTo>
                  <a:lnTo>
                    <a:pt x="408278" y="64083"/>
                  </a:lnTo>
                  <a:lnTo>
                    <a:pt x="445007" y="94360"/>
                  </a:lnTo>
                  <a:lnTo>
                    <a:pt x="475331" y="131043"/>
                  </a:lnTo>
                  <a:lnTo>
                    <a:pt x="498240" y="173128"/>
                  </a:lnTo>
                  <a:lnTo>
                    <a:pt x="512726" y="219613"/>
                  </a:lnTo>
                  <a:lnTo>
                    <a:pt x="517779" y="269493"/>
                  </a:lnTo>
                  <a:lnTo>
                    <a:pt x="512731" y="319333"/>
                  </a:lnTo>
                  <a:lnTo>
                    <a:pt x="498258" y="365787"/>
                  </a:lnTo>
                  <a:lnTo>
                    <a:pt x="475365" y="407852"/>
                  </a:lnTo>
                  <a:lnTo>
                    <a:pt x="445055" y="444522"/>
                  </a:lnTo>
                  <a:lnTo>
                    <a:pt x="408334" y="474792"/>
                  </a:lnTo>
                  <a:lnTo>
                    <a:pt x="366206" y="497658"/>
                  </a:lnTo>
                  <a:lnTo>
                    <a:pt x="319676" y="512114"/>
                  </a:lnTo>
                  <a:lnTo>
                    <a:pt x="269748" y="517156"/>
                  </a:lnTo>
                  <a:lnTo>
                    <a:pt x="263779" y="517156"/>
                  </a:lnTo>
                  <a:lnTo>
                    <a:pt x="258825" y="522020"/>
                  </a:lnTo>
                  <a:lnTo>
                    <a:pt x="258825" y="629399"/>
                  </a:lnTo>
                  <a:lnTo>
                    <a:pt x="280670" y="629208"/>
                  </a:lnTo>
                  <a:lnTo>
                    <a:pt x="280670" y="538657"/>
                  </a:lnTo>
                  <a:lnTo>
                    <a:pt x="327376" y="532689"/>
                  </a:lnTo>
                  <a:lnTo>
                    <a:pt x="371261" y="519076"/>
                  </a:lnTo>
                  <a:lnTo>
                    <a:pt x="411611" y="498530"/>
                  </a:lnTo>
                  <a:lnTo>
                    <a:pt x="447712" y="471762"/>
                  </a:lnTo>
                  <a:lnTo>
                    <a:pt x="478850" y="439484"/>
                  </a:lnTo>
                  <a:lnTo>
                    <a:pt x="504312" y="402407"/>
                  </a:lnTo>
                  <a:lnTo>
                    <a:pt x="523382" y="361242"/>
                  </a:lnTo>
                  <a:lnTo>
                    <a:pt x="535348" y="316700"/>
                  </a:lnTo>
                  <a:lnTo>
                    <a:pt x="539496" y="269493"/>
                  </a:lnTo>
                  <a:lnTo>
                    <a:pt x="535141" y="221117"/>
                  </a:lnTo>
                  <a:lnTo>
                    <a:pt x="522589" y="175558"/>
                  </a:lnTo>
                  <a:lnTo>
                    <a:pt x="502609" y="133585"/>
                  </a:lnTo>
                  <a:lnTo>
                    <a:pt x="475968" y="95964"/>
                  </a:lnTo>
                  <a:lnTo>
                    <a:pt x="443435" y="63463"/>
                  </a:lnTo>
                  <a:lnTo>
                    <a:pt x="405779" y="36848"/>
                  </a:lnTo>
                  <a:lnTo>
                    <a:pt x="363766" y="16888"/>
                  </a:lnTo>
                  <a:lnTo>
                    <a:pt x="318166" y="435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59FB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093470432" name="Google Shape;1013;p15"/>
            <p:cNvSpPr/>
            <p:nvPr/>
          </p:nvSpPr>
          <p:spPr bwMode="auto">
            <a:xfrm>
              <a:off x="274126" y="839034"/>
              <a:ext cx="206793" cy="106582"/>
            </a:xfrm>
            <a:prstGeom prst="rect">
              <a:avLst/>
            </a:prstGeom>
            <a:blipFill>
              <a:blip r:embed="rId7">
                <a:alphaModFix/>
              </a:blip>
              <a:stretch/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436712014" name="TextBox 1"/>
          <p:cNvSpPr txBox="1"/>
          <p:nvPr/>
        </p:nvSpPr>
        <p:spPr bwMode="auto">
          <a:xfrm>
            <a:off x="6717107" y="3626267"/>
            <a:ext cx="1885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Масштабируемость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</TotalTime>
  <Words>639</Words>
  <Application>Microsoft Office PowerPoint</Application>
  <DocSecurity>0</DocSecurity>
  <PresentationFormat>Широкоэкранный</PresentationFormat>
  <Paragraphs>127</Paragraphs>
  <Slides>9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Электрохромное стекло и Электрохромная пленка для ламинации в стекло</vt:lpstr>
      <vt:lpstr>«ОКТОГЛАСС» кто мы такие?</vt:lpstr>
      <vt:lpstr>Что такое ЭЛЕКТРОХРОМ?</vt:lpstr>
      <vt:lpstr>Сферы применения (везде где используется стекло)</vt:lpstr>
      <vt:lpstr>Презентация PowerPoint</vt:lpstr>
      <vt:lpstr>Презентация PowerPoint</vt:lpstr>
      <vt:lpstr>Спасибо за внимание</vt:lpstr>
      <vt:lpstr>Проблематика массового производства</vt:lpstr>
      <vt:lpstr>«Электрохромная пленка для ламинации» проект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 Проектирование объектов</dc:title>
  <dc:subject/>
  <dc:creator>Христофор Аравиди</dc:creator>
  <cp:keywords/>
  <dc:description/>
  <cp:lastModifiedBy>Alex P</cp:lastModifiedBy>
  <cp:revision>67</cp:revision>
  <dcterms:created xsi:type="dcterms:W3CDTF">2022-06-27T13:20:50Z</dcterms:created>
  <dcterms:modified xsi:type="dcterms:W3CDTF">2023-02-22T12:34:26Z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2022-06-27T00:00:00Z</vt:filetime>
  </property>
</Properties>
</file>