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0" r:id="rId1"/>
  </p:sldMasterIdLst>
  <p:notesMasterIdLst>
    <p:notesMasterId r:id="rId13"/>
  </p:notesMasterIdLst>
  <p:sldIdLst>
    <p:sldId id="256" r:id="rId2"/>
    <p:sldId id="270" r:id="rId3"/>
    <p:sldId id="271" r:id="rId4"/>
    <p:sldId id="272" r:id="rId5"/>
    <p:sldId id="283" r:id="rId6"/>
    <p:sldId id="273" r:id="rId7"/>
    <p:sldId id="274" r:id="rId8"/>
    <p:sldId id="281" r:id="rId9"/>
    <p:sldId id="275" r:id="rId10"/>
    <p:sldId id="278" r:id="rId11"/>
    <p:sldId id="280" r:id="rId12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8" autoAdjust="0"/>
    <p:restoredTop sz="85893" autoAdjust="0"/>
  </p:normalViewPr>
  <p:slideViewPr>
    <p:cSldViewPr snapToGrid="0">
      <p:cViewPr varScale="1">
        <p:scale>
          <a:sx n="94" d="100"/>
          <a:sy n="94" d="100"/>
        </p:scale>
        <p:origin x="1192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user\AppData\Local\Microsoft\Windows\INetCache\IE\YENK1BUF\Umnik%5b1%5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Оценка объема рынка</a:t>
            </a:r>
          </a:p>
        </c:rich>
      </c:tx>
      <c:layout>
        <c:manualLayout>
          <c:xMode val="edge"/>
          <c:yMode val="edge"/>
          <c:x val="0.10165120574090947"/>
          <c:y val="2.31952172801324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D7D-BB44-8ABE-2A24B2BC32E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D7D-BB44-8ABE-2A24B2BC32E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D7D-BB44-8ABE-2A24B2BC32E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D7D-BB44-8ABE-2A24B2BC32EF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Лист2!$E$8:$E$11</c:f>
              <c:numCache>
                <c:formatCode>General</c:formatCode>
                <c:ptCount val="4"/>
                <c:pt idx="0">
                  <c:v>64.680000000000007</c:v>
                </c:pt>
                <c:pt idx="1">
                  <c:v>28.812000000000001</c:v>
                </c:pt>
                <c:pt idx="2">
                  <c:v>22.638000000000002</c:v>
                </c:pt>
                <c:pt idx="3">
                  <c:v>22.638000000000002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D7D-BB44-8ABE-2A24B2BC32E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87B09-2C20-4BA3-8E7D-49C05CDBA38A}" type="datetimeFigureOut">
              <a:rPr lang="ru-RU" smtClean="0"/>
              <a:t>15.04.2023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E0F127-ADD8-4FAB-A76B-1AE5CD505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656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0F127-ADD8-4FAB-A76B-1AE5CD5056D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4381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0F127-ADD8-4FAB-A76B-1AE5CD5056D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2034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0F127-ADD8-4FAB-A76B-1AE5CD5056D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15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0F127-ADD8-4FAB-A76B-1AE5CD5056D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397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0F127-ADD8-4FAB-A76B-1AE5CD5056D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997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0F127-ADD8-4FAB-A76B-1AE5CD5056D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857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0F127-ADD8-4FAB-A76B-1AE5CD5056D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26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0F127-ADD8-4FAB-A76B-1AE5CD5056D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53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0F127-ADD8-4FAB-A76B-1AE5CD5056D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607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0F127-ADD8-4FAB-A76B-1AE5CD5056D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3833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0F127-ADD8-4FAB-A76B-1AE5CD5056D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11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CF05-C922-4C5A-9A59-6A76F9E1A54B}" type="datetime1">
              <a:rPr lang="ru-RU" smtClean="0"/>
              <a:t>15.04.2023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470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8F53-F674-4B99-BFCB-5174CDC942CC}" type="datetime1">
              <a:rPr lang="ru-RU" smtClean="0"/>
              <a:pPr/>
              <a:t>15.04.2023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967147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8F53-F674-4B99-BFCB-5174CDC942CC}" type="datetime1">
              <a:rPr lang="ru-RU" smtClean="0"/>
              <a:pPr/>
              <a:t>15.04.2023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798978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пасибо за внимание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18"/>
          <p:cNvSpPr>
            <a:spLocks noGrp="1"/>
          </p:cNvSpPr>
          <p:nvPr>
            <p:ph type="body" sz="quarter" idx="11" hasCustomPrompt="1"/>
          </p:nvPr>
        </p:nvSpPr>
        <p:spPr>
          <a:xfrm>
            <a:off x="8688917" y="1989138"/>
            <a:ext cx="2879691" cy="3168054"/>
          </a:xfrm>
        </p:spPr>
        <p:txBody>
          <a:bodyPr>
            <a:normAutofit/>
          </a:bodyPr>
          <a:lstStyle>
            <a:lvl1pPr algn="ctr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ctr"/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Информация </a:t>
            </a:r>
          </a:p>
          <a:p>
            <a:pPr algn="ctr"/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о выступившем</a:t>
            </a:r>
          </a:p>
          <a:p>
            <a:pPr algn="ctr"/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сотруднике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264352" y="6093296"/>
            <a:ext cx="1824203" cy="432048"/>
          </a:xfrm>
        </p:spPr>
        <p:txBody>
          <a:bodyPr/>
          <a:lstStyle>
            <a:lvl1pPr algn="ctr"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5A8285E7-9AC7-4C9A-9CB5-201A5A7BCBBD}" type="datetime1">
              <a:rPr lang="ru-RU" smtClean="0"/>
              <a:pPr/>
              <a:t>15.04.2023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3982933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8F53-F674-4B99-BFCB-5174CDC942CC}" type="datetime1">
              <a:rPr lang="ru-RU" smtClean="0"/>
              <a:pPr/>
              <a:t>15.04.2023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312641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74ED8F53-F674-4B99-BFCB-5174CDC942CC}" type="datetime1">
              <a:rPr lang="ru-RU" smtClean="0"/>
              <a:pPr/>
              <a:t>15.04.2023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638387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8F53-F674-4B99-BFCB-5174CDC942CC}" type="datetime1">
              <a:rPr lang="ru-RU" smtClean="0"/>
              <a:pPr/>
              <a:t>15.04.2023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736432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8F53-F674-4B99-BFCB-5174CDC942CC}" type="datetime1">
              <a:rPr lang="ru-RU" smtClean="0"/>
              <a:pPr/>
              <a:t>15.04.2023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685944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8F53-F674-4B99-BFCB-5174CDC942CC}" type="datetime1">
              <a:rPr lang="ru-RU" smtClean="0"/>
              <a:pPr/>
              <a:t>15.04.2023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542162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8F53-F674-4B99-BFCB-5174CDC942CC}" type="datetime1">
              <a:rPr lang="ru-RU" smtClean="0"/>
              <a:pPr/>
              <a:t>15.04.2023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642831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8F53-F674-4B99-BFCB-5174CDC942CC}" type="datetime1">
              <a:rPr lang="ru-RU" smtClean="0"/>
              <a:pPr/>
              <a:t>15.04.2023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878228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8F53-F674-4B99-BFCB-5174CDC942CC}" type="datetime1">
              <a:rPr lang="ru-RU" smtClean="0"/>
              <a:pPr/>
              <a:t>15.04.2023</a:t>
            </a:fld>
            <a:endParaRPr lang="ru-RU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575434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74ED8F53-F674-4B99-BFCB-5174CDC942CC}" type="datetime1">
              <a:rPr lang="ru-RU" smtClean="0"/>
              <a:pPr/>
              <a:t>15.04.2023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581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8.jpeg"/><Relationship Id="rId4" Type="http://schemas.openxmlformats.org/officeDocument/2006/relationships/image" Target="../media/image33.jpeg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prelov29@mail.r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5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png"/><Relationship Id="rId4" Type="http://schemas.openxmlformats.org/officeDocument/2006/relationships/image" Target="../media/image19.jp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5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3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46585" y="1793535"/>
            <a:ext cx="9776340" cy="2012643"/>
          </a:xfrm>
        </p:spPr>
        <p:txBody>
          <a:bodyPr anchor="ctr">
            <a:no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Разработка сервиса для бронирования столика в ресторане </a:t>
            </a:r>
            <a:br>
              <a:rPr lang="ru-RU" sz="3200" b="1" dirty="0">
                <a:solidFill>
                  <a:schemeClr val="tx1"/>
                </a:solidFill>
              </a:rPr>
            </a:br>
            <a:r>
              <a:rPr lang="ru-RU" sz="3200" b="1" dirty="0">
                <a:solidFill>
                  <a:schemeClr val="tx1"/>
                </a:solidFill>
              </a:rPr>
              <a:t>(сайт, мобильная версия,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ios</a:t>
            </a:r>
            <a:r>
              <a:rPr lang="en-US" sz="3200" b="1" dirty="0">
                <a:solidFill>
                  <a:schemeClr val="tx1"/>
                </a:solidFill>
              </a:rPr>
              <a:t>, android) </a:t>
            </a:r>
            <a:br>
              <a:rPr lang="en-US" sz="2000" dirty="0"/>
            </a:br>
            <a:br>
              <a:rPr lang="en-US" sz="1800" dirty="0"/>
            </a:br>
            <a:endParaRPr lang="ru-RU" sz="1800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040907" y="3806180"/>
            <a:ext cx="3600400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ru-RU" sz="1700" dirty="0">
                <a:solidFill>
                  <a:schemeClr val="tx1"/>
                </a:solidFill>
              </a:rPr>
              <a:t>г. Архангельск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5083" y="4829892"/>
            <a:ext cx="1007204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700" b="1" dirty="0">
                <a:latin typeface="Roboto Slab"/>
              </a:rPr>
              <a:t>Предприниматель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700" b="1" dirty="0">
                <a:latin typeface="Roboto Slab"/>
              </a:rPr>
              <a:t>Участник молодежного научно-инновационного конкурса («УМНИК») 2022 г.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931344" y="3339452"/>
            <a:ext cx="4143375" cy="4667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000" dirty="0" err="1">
                <a:solidFill>
                  <a:schemeClr val="tx1"/>
                </a:solidFill>
              </a:rPr>
              <a:t>Преловский</a:t>
            </a:r>
            <a:r>
              <a:rPr lang="ru-RU" sz="2000" dirty="0">
                <a:solidFill>
                  <a:schemeClr val="tx1"/>
                </a:solidFill>
              </a:rPr>
              <a:t> Борис Владимирович</a:t>
            </a:r>
            <a:br>
              <a:rPr lang="en-US" sz="1800" dirty="0"/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171434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8438"/>
            <a:ext cx="10687050" cy="562074"/>
          </a:xfrm>
        </p:spPr>
        <p:txBody>
          <a:bodyPr>
            <a:normAutofit fontScale="90000"/>
          </a:bodyPr>
          <a:lstStyle/>
          <a:p>
            <a:r>
              <a:rPr lang="ru-RU" sz="2600" dirty="0"/>
              <a:t>Команда и Защита прав на интеллектуальную собственность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119673"/>
            <a:ext cx="10701529" cy="823641"/>
          </a:xfrm>
        </p:spPr>
        <p:txBody>
          <a:bodyPr>
            <a:normAutofit lnSpcReduction="10000"/>
          </a:bodyPr>
          <a:lstStyle/>
          <a:p>
            <a:pPr lvl="0" indent="-342900" algn="just" eaLnBrk="0" fontAlgn="base" hangingPunct="0">
              <a:lnSpc>
                <a:spcPct val="120000"/>
              </a:lnSpc>
              <a:spcAft>
                <a:spcPct val="0"/>
              </a:spcAft>
              <a:buClrTx/>
              <a:buFontTx/>
              <a:buChar char="•"/>
            </a:pPr>
            <a:r>
              <a:rPr lang="ru-RU" sz="1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подана заявка на патент</a:t>
            </a:r>
            <a:r>
              <a:rPr lang="en-US" sz="1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регистрацию товарного знака, регистрация ПО в реестре. Технология создания приложения включает в себя алгоритм обмена информацией между заведением и потребителем во время бронирования. Именно данный алгоритм требует защиты интеллектуальной собственности.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749FC-48CC-45DE-BDE9-6BD351DE53B9}" type="slidenum">
              <a:rPr lang="ru-RU" smtClean="0"/>
              <a:t>10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355F177-B424-5F5F-B7F6-77DA5355FB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787" y="2082314"/>
            <a:ext cx="1544430" cy="1544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19D1A15-6458-4298-441F-4195961F75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349" y="2110461"/>
            <a:ext cx="1320111" cy="1556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5FE228-C923-6407-A3E7-68315A2DE0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86" y="2539014"/>
            <a:ext cx="1346279" cy="1346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7337BA9-5A28-BE38-5795-D1D06663F95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647" y="2519691"/>
            <a:ext cx="1346279" cy="134627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6E47DBC-718A-0052-1B68-405A16F6D0F4}"/>
              </a:ext>
            </a:extLst>
          </p:cNvPr>
          <p:cNvSpPr txBox="1">
            <a:spLocks noChangeAspect="1"/>
          </p:cNvSpPr>
          <p:nvPr/>
        </p:nvSpPr>
        <p:spPr>
          <a:xfrm>
            <a:off x="4020166" y="3742483"/>
            <a:ext cx="2075223" cy="820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ru-RU" sz="800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Преловский</a:t>
            </a:r>
            <a:r>
              <a:rPr lang="ru-RU" sz="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Борис Владимирович</a:t>
            </a:r>
          </a:p>
          <a:p>
            <a:pPr>
              <a:spcAft>
                <a:spcPts val="800"/>
              </a:spcAft>
            </a:pPr>
            <a:r>
              <a:rPr lang="ru-RU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Руководитель производства</a:t>
            </a:r>
            <a:r>
              <a:rPr lang="ru-RU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сети магазинов</a:t>
            </a:r>
            <a:r>
              <a:rPr lang="ru-RU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частной сыроварни. </a:t>
            </a:r>
          </a:p>
          <a:p>
            <a:endParaRPr lang="ru-RU" sz="1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D30B55-A117-0AF8-86F5-4BE4CB633A66}"/>
              </a:ext>
            </a:extLst>
          </p:cNvPr>
          <p:cNvSpPr txBox="1">
            <a:spLocks noChangeAspect="1"/>
          </p:cNvSpPr>
          <p:nvPr/>
        </p:nvSpPr>
        <p:spPr>
          <a:xfrm>
            <a:off x="5946688" y="3687635"/>
            <a:ext cx="197252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ru-RU" sz="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Долгополов Максим Сергеевич</a:t>
            </a:r>
          </a:p>
          <a:p>
            <a:pPr>
              <a:spcAft>
                <a:spcPts val="800"/>
              </a:spcAft>
            </a:pPr>
            <a:r>
              <a:rPr lang="ru-RU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Владелец оптовой компании по снабжению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HoReCa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Бывший владелец сети кафе</a:t>
            </a:r>
          </a:p>
          <a:p>
            <a:endParaRPr lang="ru-RU" sz="1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059565-B779-8588-18A4-71BAE19ABC99}"/>
              </a:ext>
            </a:extLst>
          </p:cNvPr>
          <p:cNvSpPr txBox="1"/>
          <p:nvPr/>
        </p:nvSpPr>
        <p:spPr>
          <a:xfrm>
            <a:off x="410998" y="3946288"/>
            <a:ext cx="1401275" cy="471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ru-RU" sz="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Щекин Евгений Михайлович</a:t>
            </a:r>
          </a:p>
          <a:p>
            <a:pPr>
              <a:spcAft>
                <a:spcPts val="800"/>
              </a:spcAft>
            </a:pPr>
            <a:r>
              <a:rPr lang="ru-RU" sz="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Дизайнер, разработчик, опыт работы более 16 лет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BE8849-15FC-92F9-BCC8-3A0E3965D2B6}"/>
              </a:ext>
            </a:extLst>
          </p:cNvPr>
          <p:cNvSpPr txBox="1"/>
          <p:nvPr/>
        </p:nvSpPr>
        <p:spPr>
          <a:xfrm>
            <a:off x="2112264" y="3979542"/>
            <a:ext cx="1409661" cy="471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ru-RU" sz="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Костюков Павел Николаевич</a:t>
            </a:r>
          </a:p>
          <a:p>
            <a:pPr>
              <a:spcAft>
                <a:spcPts val="800"/>
              </a:spcAft>
            </a:pPr>
            <a:r>
              <a:rPr lang="en-US" sz="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Web </a:t>
            </a:r>
            <a:r>
              <a:rPr lang="ru-RU" sz="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разработчик, опыт работы 10 лет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A1BD97B-7BA0-9EC1-9A3E-F13919CA6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217" y="4857250"/>
            <a:ext cx="1827033" cy="121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71B6DC5-1885-F19F-B73E-301079BC2928}"/>
              </a:ext>
            </a:extLst>
          </p:cNvPr>
          <p:cNvSpPr txBox="1"/>
          <p:nvPr/>
        </p:nvSpPr>
        <p:spPr>
          <a:xfrm>
            <a:off x="5761753" y="6153899"/>
            <a:ext cx="1992567" cy="679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ru-RU" sz="10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Ошовская</a:t>
            </a:r>
            <a:r>
              <a:rPr lang="ru-RU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Юлия Васильевна</a:t>
            </a:r>
          </a:p>
          <a:p>
            <a:pPr>
              <a:spcAft>
                <a:spcPts val="800"/>
              </a:spcAft>
            </a:pPr>
            <a:r>
              <a:rPr lang="ru-RU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Консультант, директор Ресторана Кабинет, бара Яма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DE719B-2222-4D4C-A770-9F32E1636BE1}"/>
              </a:ext>
            </a:extLst>
          </p:cNvPr>
          <p:cNvSpPr txBox="1">
            <a:spLocks noChangeAspect="1"/>
          </p:cNvSpPr>
          <p:nvPr/>
        </p:nvSpPr>
        <p:spPr>
          <a:xfrm>
            <a:off x="1266011" y="6214396"/>
            <a:ext cx="2075223" cy="564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Карельский Александр Викторович</a:t>
            </a:r>
          </a:p>
          <a:p>
            <a:pPr>
              <a:spcAft>
                <a:spcPts val="800"/>
              </a:spcAft>
            </a:pP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Консультант, Руководитель направления "1С" компания ООО «Ваш Партнер»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0E9C201-D6BD-8546-9CA7-DB983624A4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445" y="4538048"/>
            <a:ext cx="1073829" cy="160532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81E59F1-B64A-E94B-8AD5-7F09D71B27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9900" y="131762"/>
            <a:ext cx="982536" cy="84891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C831DAE-DE72-0C4A-A1EB-5BB800CCB1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249" y="2605158"/>
            <a:ext cx="1248980" cy="124898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9BF595F-4DBE-674F-A082-DA36AAB2517A}"/>
              </a:ext>
            </a:extLst>
          </p:cNvPr>
          <p:cNvSpPr txBox="1"/>
          <p:nvPr/>
        </p:nvSpPr>
        <p:spPr>
          <a:xfrm>
            <a:off x="9140882" y="3885293"/>
            <a:ext cx="2406194" cy="1590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ru-RU" sz="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Вишневский Алексей Алексеевич</a:t>
            </a:r>
          </a:p>
          <a:p>
            <a:pPr>
              <a:spcAft>
                <a:spcPts val="800"/>
              </a:spcAft>
            </a:pP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работы в сегменте </a:t>
            </a:r>
            <a:r>
              <a:rPr lang="en" sz="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HoReCa</a:t>
            </a:r>
            <a:r>
              <a:rPr lang="en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- 16 </a:t>
            </a: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</a:p>
          <a:p>
            <a:pPr>
              <a:spcAft>
                <a:spcPts val="800"/>
              </a:spcAft>
            </a:pP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время работы прошел путь от официанта до генерального директора.</a:t>
            </a:r>
          </a:p>
          <a:p>
            <a:pPr>
              <a:spcAft>
                <a:spcPts val="800"/>
              </a:spcAft>
            </a:pP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работы в маркетинге - 4 </a:t>
            </a:r>
            <a:r>
              <a:rPr lang="ru-RU" sz="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года.Направления</a:t>
            </a: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работы - интернет-маркетинг, маркетинговые исследования, разработка стратегий продвижения, консультации по развитию бизнеса.</a:t>
            </a:r>
          </a:p>
          <a:p>
            <a:pPr>
              <a:spcAft>
                <a:spcPts val="800"/>
              </a:spcAft>
            </a:pPr>
            <a:endParaRPr lang="ru-RU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" dirty="0"/>
          </a:p>
          <a:p>
            <a:endParaRPr lang="ru-RU" sz="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BCF279-EAE1-3F4F-B229-5421E01C0239}"/>
              </a:ext>
            </a:extLst>
          </p:cNvPr>
          <p:cNvSpPr txBox="1"/>
          <p:nvPr/>
        </p:nvSpPr>
        <p:spPr>
          <a:xfrm>
            <a:off x="825997" y="2079019"/>
            <a:ext cx="2508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Технический отдел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AC63605-FADE-7047-A9A7-D82E007270C4}"/>
              </a:ext>
            </a:extLst>
          </p:cNvPr>
          <p:cNvSpPr txBox="1"/>
          <p:nvPr/>
        </p:nvSpPr>
        <p:spPr>
          <a:xfrm>
            <a:off x="9321421" y="2101755"/>
            <a:ext cx="1103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</a:t>
            </a:r>
            <a:r>
              <a:rPr lang="en-US" dirty="0"/>
              <a:t>-</a:t>
            </a:r>
            <a:r>
              <a:rPr lang="ru-RU" dirty="0"/>
              <a:t>отдел</a:t>
            </a:r>
          </a:p>
        </p:txBody>
      </p:sp>
    </p:spTree>
    <p:extLst>
      <p:ext uri="{BB962C8B-B14F-4D97-AF65-F5344CB8AC3E}">
        <p14:creationId xmlns:p14="http://schemas.microsoft.com/office/powerpoint/2010/main" val="1107241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body" sz="quarter" idx="11"/>
          </p:nvPr>
        </p:nvSpPr>
        <p:spPr>
          <a:xfrm>
            <a:off x="7560861" y="1615507"/>
            <a:ext cx="4467366" cy="3168054"/>
          </a:xfrm>
        </p:spPr>
        <p:txBody>
          <a:bodyPr>
            <a:normAutofit fontScale="92500" lnSpcReduction="10000"/>
          </a:bodyPr>
          <a:lstStyle/>
          <a:p>
            <a:pPr marL="114300" indent="0">
              <a:spcBef>
                <a:spcPts val="1200"/>
              </a:spcBef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700" b="1" dirty="0">
                <a:solidFill>
                  <a:schemeClr val="tx1"/>
                </a:solidFill>
                <a:latin typeface="Roboto Slab"/>
                <a:cs typeface="Arial" charset="0"/>
              </a:rPr>
              <a:t>Контактная информация: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2700" b="1" dirty="0">
              <a:solidFill>
                <a:schemeClr val="tx1"/>
              </a:solidFill>
              <a:latin typeface="Roboto Slab"/>
              <a:cs typeface="Arial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700" b="1" dirty="0">
                <a:solidFill>
                  <a:schemeClr val="tx1"/>
                </a:solidFill>
                <a:latin typeface="Roboto Slab"/>
                <a:cs typeface="Arial" charset="0"/>
              </a:rPr>
              <a:t>Преловский Борис Владимирович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2700" b="1" dirty="0">
              <a:solidFill>
                <a:schemeClr val="tx1"/>
              </a:solidFill>
              <a:latin typeface="Roboto Slab"/>
              <a:cs typeface="Arial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700" b="1" dirty="0">
                <a:solidFill>
                  <a:schemeClr val="tx1"/>
                </a:solidFill>
                <a:latin typeface="Roboto Slab"/>
                <a:cs typeface="Arial" charset="0"/>
              </a:rPr>
              <a:t>E-mail: </a:t>
            </a:r>
            <a:r>
              <a:rPr lang="en-US" sz="2700" b="1" dirty="0">
                <a:solidFill>
                  <a:schemeClr val="tx1"/>
                </a:solidFill>
                <a:latin typeface="Roboto Slab"/>
                <a:cs typeface="Arial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prelov29@mail.ru</a:t>
            </a:r>
            <a:endParaRPr lang="ru-RU" sz="2700" b="1" dirty="0">
              <a:solidFill>
                <a:schemeClr val="tx1"/>
              </a:solidFill>
              <a:latin typeface="Roboto Slab"/>
              <a:cs typeface="Arial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2700" b="1" dirty="0">
              <a:solidFill>
                <a:schemeClr val="tx1"/>
              </a:solidFill>
              <a:latin typeface="Roboto Slab"/>
              <a:cs typeface="Arial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700" b="1" dirty="0">
                <a:solidFill>
                  <a:schemeClr val="tx1"/>
                </a:solidFill>
                <a:latin typeface="Roboto Slab"/>
                <a:cs typeface="Arial" charset="0"/>
              </a:rPr>
              <a:t>Моб. тел: +7-9</a:t>
            </a:r>
            <a:r>
              <a:rPr lang="en-US" sz="2700" b="1" dirty="0">
                <a:solidFill>
                  <a:schemeClr val="tx1"/>
                </a:solidFill>
                <a:latin typeface="Roboto Slab"/>
                <a:cs typeface="Arial" charset="0"/>
              </a:rPr>
              <a:t>11</a:t>
            </a:r>
            <a:r>
              <a:rPr lang="ru-RU" sz="2700" b="1" dirty="0">
                <a:solidFill>
                  <a:schemeClr val="tx1"/>
                </a:solidFill>
                <a:latin typeface="Roboto Slab"/>
                <a:cs typeface="Arial" charset="0"/>
              </a:rPr>
              <a:t>-</a:t>
            </a:r>
            <a:r>
              <a:rPr lang="en-US" sz="2700" b="1" dirty="0">
                <a:solidFill>
                  <a:schemeClr val="tx1"/>
                </a:solidFill>
                <a:latin typeface="Roboto Slab"/>
                <a:cs typeface="Arial" charset="0"/>
              </a:rPr>
              <a:t>557</a:t>
            </a:r>
            <a:r>
              <a:rPr lang="ru-RU" sz="2700" b="1" dirty="0">
                <a:solidFill>
                  <a:schemeClr val="tx1"/>
                </a:solidFill>
                <a:latin typeface="Roboto Slab"/>
                <a:cs typeface="Arial" charset="0"/>
              </a:rPr>
              <a:t>-</a:t>
            </a:r>
            <a:r>
              <a:rPr lang="en-US" sz="2700" b="1" dirty="0">
                <a:solidFill>
                  <a:schemeClr val="tx1"/>
                </a:solidFill>
                <a:latin typeface="Roboto Slab"/>
                <a:cs typeface="Arial" charset="0"/>
              </a:rPr>
              <a:t>24</a:t>
            </a:r>
            <a:r>
              <a:rPr lang="ru-RU" sz="2700" b="1" dirty="0">
                <a:solidFill>
                  <a:schemeClr val="tx1"/>
                </a:solidFill>
                <a:latin typeface="Roboto Slab"/>
                <a:cs typeface="Arial" charset="0"/>
              </a:rPr>
              <a:t>-3</a:t>
            </a:r>
            <a:r>
              <a:rPr lang="en-US" sz="2700" b="1" dirty="0">
                <a:solidFill>
                  <a:schemeClr val="tx1"/>
                </a:solidFill>
                <a:latin typeface="Roboto Slab"/>
                <a:cs typeface="Arial" charset="0"/>
              </a:rPr>
              <a:t>2</a:t>
            </a:r>
            <a:endParaRPr lang="ru-RU" sz="2700" b="1" dirty="0">
              <a:solidFill>
                <a:schemeClr val="tx1"/>
              </a:solidFill>
              <a:latin typeface="Roboto Slab"/>
              <a:cs typeface="Arial" charset="0"/>
            </a:endParaRPr>
          </a:p>
          <a:p>
            <a:pPr marL="114300" indent="0">
              <a:spcBef>
                <a:spcPts val="1200"/>
              </a:spcBef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11259877" y="6254134"/>
            <a:ext cx="768350" cy="433388"/>
          </a:xfrm>
          <a:prstGeom prst="rect">
            <a:avLst/>
          </a:prstGeom>
        </p:spPr>
        <p:txBody>
          <a:bodyPr/>
          <a:lstStyle/>
          <a:p>
            <a:fld id="{AD7749FC-48CC-45DE-BDE9-6BD351DE53B9}" type="slidenum">
              <a:rPr lang="ru-RU" smtClean="0"/>
              <a:t>11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2F95BE2-8227-B44A-AFDF-F33A90E8AB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2"/>
          <a:stretch/>
        </p:blipFill>
        <p:spPr>
          <a:xfrm>
            <a:off x="0" y="0"/>
            <a:ext cx="73288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556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394" y="59908"/>
            <a:ext cx="10300446" cy="833099"/>
          </a:xfrm>
        </p:spPr>
        <p:txBody>
          <a:bodyPr/>
          <a:lstStyle/>
          <a:p>
            <a:r>
              <a:rPr lang="ru-RU" sz="2800" dirty="0"/>
              <a:t>Актуальность идеи, объем рынка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749FC-48CC-45DE-BDE9-6BD351DE53B9}" type="slidenum">
              <a:rPr lang="ru-RU" smtClean="0"/>
              <a:t>2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12394" y="1005555"/>
            <a:ext cx="7443665" cy="1272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Когда у человека возникает желание посетить предприятие общественного питания, возникает вопрос –  «Есть ли там свободный столик на нужное время и количество персон?» .</a:t>
            </a:r>
          </a:p>
          <a:p>
            <a:pPr>
              <a:spcAft>
                <a:spcPts val="8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Нужно искать номер телефона, либо сайт заведения и звонить, это не всегда удобно!</a:t>
            </a:r>
          </a:p>
          <a:p>
            <a:pPr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Хостес или администратор, не всегда вовремя могут принять заказ о бронировании по телефонному звонку, ввиду наличия других операционных задач.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CEF6C4-F740-8C46-BF06-DD27E7907B8B}"/>
              </a:ext>
            </a:extLst>
          </p:cNvPr>
          <p:cNvSpPr txBox="1"/>
          <p:nvPr/>
        </p:nvSpPr>
        <p:spPr>
          <a:xfrm>
            <a:off x="226785" y="2428435"/>
            <a:ext cx="7614884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 по последним данным проживает 147 млн. Человек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(47%) –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64,7 млн. человек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пользуются услугами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HoReCa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1430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(21%) –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28,8 млн. человек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посещают заведения, не пользуясь услугами бронирования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(16%) –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22,6 млн. человек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посещают заведения, изредка пользуясь услугами бронирования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(16%) –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22,6 млн. человек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пользуются услугами бронирования постоянно.</a:t>
            </a:r>
          </a:p>
          <a:p>
            <a:pPr marL="11430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/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Таким образом, категория, которой данный сервис может быть полезен, составляет 32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(45,2 млн. человек) населения РФ, без учёта рынка СНГ, в который сервис имеет право войти в случае успешного развития.</a:t>
            </a:r>
          </a:p>
          <a:p>
            <a:pPr marL="11430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A2CB39E7-22AB-9944-B03E-77938727CD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1263302"/>
              </p:ext>
            </p:extLst>
          </p:nvPr>
        </p:nvGraphicFramePr>
        <p:xfrm>
          <a:off x="7841669" y="1407572"/>
          <a:ext cx="3975398" cy="3285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750AB46-2B85-0549-92B1-E30B5CA20F56}"/>
              </a:ext>
            </a:extLst>
          </p:cNvPr>
          <p:cNvSpPr/>
          <p:nvPr/>
        </p:nvSpPr>
        <p:spPr>
          <a:xfrm>
            <a:off x="226785" y="5105650"/>
            <a:ext cx="11590282" cy="943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этом 16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22,8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млн. чел.) – категория которая может пользоваться сервисом в постоянном режиме, создавая нам постоянные бронирования.</a:t>
            </a:r>
          </a:p>
          <a:p>
            <a:pPr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16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22,8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млн. чел.) – категория которая, редко, но будет пользоваться сервисом, создавая нам разовые бронирования.</a:t>
            </a:r>
          </a:p>
          <a:p>
            <a:pPr>
              <a:spcAft>
                <a:spcPts val="800"/>
              </a:spcAft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240774D-D2B2-6E49-BD8B-2AB0BAA674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9900" y="131762"/>
            <a:ext cx="982536" cy="84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434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675" y="164419"/>
            <a:ext cx="8795575" cy="835706"/>
          </a:xfrm>
        </p:spPr>
        <p:txBody>
          <a:bodyPr>
            <a:normAutofit fontScale="90000"/>
          </a:bodyPr>
          <a:lstStyle/>
          <a:p>
            <a:pPr marL="114300" lvl="0">
              <a:spcBef>
                <a:spcPct val="20000"/>
              </a:spcBef>
            </a:pPr>
            <a:r>
              <a:rPr lang="ru-RU" sz="2400" spc="0" dirty="0">
                <a:ea typeface="+mn-ea"/>
                <a:cs typeface="Times New Roman" panose="02020603050405020304" pitchFamily="18" charset="0"/>
              </a:rPr>
              <a:t>Предлагаемое решение</a:t>
            </a:r>
            <a:br>
              <a:rPr lang="ru-RU" spc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E268B4-64CE-DB40-AD1F-60AD03F8CEBC}"/>
              </a:ext>
            </a:extLst>
          </p:cNvPr>
          <p:cNvSpPr txBox="1"/>
          <p:nvPr/>
        </p:nvSpPr>
        <p:spPr>
          <a:xfrm>
            <a:off x="202218" y="680840"/>
            <a:ext cx="8671182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Создать сервис, помогающий пользователям,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заказать столик в любимом заведении в один клик, как заказать пиццу или такси. </a:t>
            </a:r>
          </a:p>
          <a:p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Сервис включает в себя:</a:t>
            </a:r>
          </a:p>
          <a:p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B2C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Карта с расположением, контактной информацией и рейтингом заведений;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переход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 на страницу ресторана, план расположения столов с возможностью выбора конкретного столика, даты и времени;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Возможность оставить заявку на бронирование в режиме онлайн;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Новостная лента, с афишами заведений;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Чат с рестораном, для связи в приложении, если это необходимо;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Возможность оплаты предзаказа или депозита.</a:t>
            </a: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B2B: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качества обслуживания клиентов;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Возможность интеграции с имеющимися системами управления заведением.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Аналитика посещаемости и заполняемости заведения.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Прогнозирование загрузки заведения.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Автоматическое заполнение информации о бронировании, на основании данных из личного кабинета потребителя.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Промо-площадка для выставления афиши заведения, направленная непосредственно на целевого потребителя.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4" name="Номер слайда 5">
            <a:extLst>
              <a:ext uri="{FF2B5EF4-FFF2-40B4-BE49-F238E27FC236}">
                <a16:creationId xmlns:a16="http://schemas.microsoft.com/office/drawing/2014/main" id="{1DC6900F-2AA2-684D-B2F2-60CF9CC7A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5265" y="6272969"/>
            <a:ext cx="640080" cy="365125"/>
          </a:xfrm>
        </p:spPr>
        <p:txBody>
          <a:bodyPr/>
          <a:lstStyle/>
          <a:p>
            <a:fld id="{AD7749FC-48CC-45DE-BDE9-6BD351DE53B9}" type="slidenum">
              <a:rPr lang="ru-RU" smtClean="0"/>
              <a:t>3</a:t>
            </a:fld>
            <a:endParaRPr lang="ru-RU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2A33437-C294-864F-9918-F159119597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925" y="1247840"/>
            <a:ext cx="2305910" cy="474647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A28A536-2D8B-794E-8713-C59F4B8CD4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842" y="1423517"/>
            <a:ext cx="2090825" cy="396720"/>
          </a:xfrm>
          <a:prstGeom prst="rect">
            <a:avLst/>
          </a:prstGeom>
        </p:spPr>
      </p:pic>
      <p:sp>
        <p:nvSpPr>
          <p:cNvPr id="37" name="Овал 36">
            <a:extLst>
              <a:ext uri="{FF2B5EF4-FFF2-40B4-BE49-F238E27FC236}">
                <a16:creationId xmlns:a16="http://schemas.microsoft.com/office/drawing/2014/main" id="{369CD925-D2C3-004A-AF70-6B7EB1B95FA2}"/>
              </a:ext>
            </a:extLst>
          </p:cNvPr>
          <p:cNvSpPr/>
          <p:nvPr/>
        </p:nvSpPr>
        <p:spPr>
          <a:xfrm>
            <a:off x="9773482" y="2205990"/>
            <a:ext cx="399218" cy="3449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>
            <a:extLst>
              <a:ext uri="{FF2B5EF4-FFF2-40B4-BE49-F238E27FC236}">
                <a16:creationId xmlns:a16="http://schemas.microsoft.com/office/drawing/2014/main" id="{5DFBEAAE-467F-CA4C-A3C1-7C6B8C71CC10}"/>
              </a:ext>
            </a:extLst>
          </p:cNvPr>
          <p:cNvSpPr/>
          <p:nvPr/>
        </p:nvSpPr>
        <p:spPr>
          <a:xfrm>
            <a:off x="8981038" y="1130900"/>
            <a:ext cx="2400797" cy="498415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876482F3-67D5-A14C-9FEE-B927A632BE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282" y="2442160"/>
            <a:ext cx="2289105" cy="1977787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18E2A227-4FC4-5F4B-8254-93CBD1F701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267" y="1247840"/>
            <a:ext cx="2301608" cy="474647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2F9B84C7-4001-014E-9D8D-E0087BF21C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207" y="1322997"/>
            <a:ext cx="2207975" cy="469422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7219397A-C4F5-6949-AE79-755ED29B7E04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372" y="1259326"/>
            <a:ext cx="2260958" cy="4751171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2984C2CC-725F-9B48-9B6D-FB9BF52F77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925" y="1259326"/>
            <a:ext cx="2231379" cy="4746476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790BADF1-E327-6745-9DD4-7552D64F11A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27"/>
          <a:stretch/>
        </p:blipFill>
        <p:spPr>
          <a:xfrm>
            <a:off x="9057266" y="1322995"/>
            <a:ext cx="2226259" cy="4143774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59335686-367B-484C-AE38-65A5526AC46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7"/>
          <a:stretch/>
        </p:blipFill>
        <p:spPr>
          <a:xfrm>
            <a:off x="9157544" y="1358860"/>
            <a:ext cx="2073124" cy="4116778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4A6F35E6-9A93-D645-9B23-26A9E6AC1DE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925" y="1322995"/>
            <a:ext cx="2241736" cy="4671321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76DE42CE-930B-0344-A084-2FA4958330D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860" y="1241117"/>
            <a:ext cx="2269801" cy="476468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95B1576F-5BCF-694F-89D2-F6E7CA0A202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776" y="1096216"/>
            <a:ext cx="3478643" cy="5263225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0A5C94E4-0327-3949-94C8-505240324F0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9900" y="131762"/>
            <a:ext cx="982536" cy="84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49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7012"/>
            <a:ext cx="8462201" cy="779721"/>
          </a:xfrm>
        </p:spPr>
        <p:txBody>
          <a:bodyPr>
            <a:normAutofit fontScale="90000"/>
          </a:bodyPr>
          <a:lstStyle/>
          <a:p>
            <a:r>
              <a:rPr lang="ru-RU" sz="2800" spc="0" dirty="0">
                <a:cs typeface="Times New Roman" panose="02020603050405020304" pitchFamily="18" charset="0"/>
              </a:rPr>
              <a:t>Техническая часть.</a:t>
            </a:r>
            <a:br>
              <a:rPr lang="ru-RU" spc="0" dirty="0">
                <a:solidFill>
                  <a:prstClr val="black"/>
                </a:solidFill>
                <a:latin typeface="Calibri"/>
              </a:rPr>
            </a:br>
            <a:endParaRPr lang="ru-RU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D8DF9B61-3226-F34E-BE85-70418901CA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2" y="2897042"/>
            <a:ext cx="2423160" cy="3392425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749FC-48CC-45DE-BDE9-6BD351DE53B9}" type="slidenum">
              <a:rPr lang="ru-RU" smtClean="0"/>
              <a:t>4</a:t>
            </a:fld>
            <a:endParaRPr lang="ru-RU"/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9EF5CE2B-2085-3B40-910E-2753A480D9AA}"/>
              </a:ext>
            </a:extLst>
          </p:cNvPr>
          <p:cNvSpPr/>
          <p:nvPr/>
        </p:nvSpPr>
        <p:spPr>
          <a:xfrm>
            <a:off x="3855720" y="1158239"/>
            <a:ext cx="4053840" cy="5311571"/>
          </a:xfrm>
          <a:prstGeom prst="round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CBD899-7362-954C-A844-24741DC64865}"/>
              </a:ext>
            </a:extLst>
          </p:cNvPr>
          <p:cNvSpPr txBox="1"/>
          <p:nvPr/>
        </p:nvSpPr>
        <p:spPr>
          <a:xfrm>
            <a:off x="3855720" y="1101087"/>
            <a:ext cx="39391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ервис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бронирования столика</a:t>
            </a: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3EDFEEEB-AFBC-1E41-B16F-99BD26CE05BB}"/>
              </a:ext>
            </a:extLst>
          </p:cNvPr>
          <p:cNvSpPr/>
          <p:nvPr/>
        </p:nvSpPr>
        <p:spPr>
          <a:xfrm>
            <a:off x="8050199" y="4085865"/>
            <a:ext cx="3945980" cy="2223455"/>
          </a:xfrm>
          <a:prstGeom prst="round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492C43-D061-E74E-B2FE-8F2477B57FA1}"/>
              </a:ext>
            </a:extLst>
          </p:cNvPr>
          <p:cNvSpPr txBox="1"/>
          <p:nvPr/>
        </p:nvSpPr>
        <p:spPr>
          <a:xfrm>
            <a:off x="8266990" y="4025285"/>
            <a:ext cx="2069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Ресторан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F4C8E49-54C1-3242-96F7-DCB6EB20C0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142" y="4628601"/>
            <a:ext cx="1553805" cy="121535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923DF71-E7B0-924B-B13F-354C89B5BD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957" y="4256736"/>
            <a:ext cx="863648" cy="67292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C2FEEDF-D79C-894C-BA0D-64BBA3B43C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729" y="5280826"/>
            <a:ext cx="1427005" cy="63195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75F0AE0-DD01-4E42-A1F5-30062659A6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1" y="3103656"/>
            <a:ext cx="354330" cy="706724"/>
          </a:xfrm>
          <a:prstGeom prst="rect">
            <a:avLst/>
          </a:prstGeom>
        </p:spPr>
      </p:pic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FB0D4BDD-EE3D-3743-8014-34F1611264CA}"/>
              </a:ext>
            </a:extLst>
          </p:cNvPr>
          <p:cNvCxnSpPr>
            <a:cxnSpLocks/>
          </p:cNvCxnSpPr>
          <p:nvPr/>
        </p:nvCxnSpPr>
        <p:spPr>
          <a:xfrm>
            <a:off x="8002180" y="2171700"/>
            <a:ext cx="2334588" cy="18350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A8BB5D42-0B6D-8C48-879D-B10DD86BDDF7}"/>
              </a:ext>
            </a:extLst>
          </p:cNvPr>
          <p:cNvCxnSpPr>
            <a:cxnSpLocks/>
          </p:cNvCxnSpPr>
          <p:nvPr/>
        </p:nvCxnSpPr>
        <p:spPr>
          <a:xfrm flipH="1" flipV="1">
            <a:off x="7969671" y="1896216"/>
            <a:ext cx="2648287" cy="21290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432BE5D8-92ED-4848-AB7D-87361DF6C2D6}"/>
              </a:ext>
            </a:extLst>
          </p:cNvPr>
          <p:cNvCxnSpPr>
            <a:cxnSpLocks/>
          </p:cNvCxnSpPr>
          <p:nvPr/>
        </p:nvCxnSpPr>
        <p:spPr>
          <a:xfrm flipH="1">
            <a:off x="2572683" y="2621280"/>
            <a:ext cx="1222926" cy="6293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3E2E0BB4-8E29-9048-9481-DD010B104120}"/>
              </a:ext>
            </a:extLst>
          </p:cNvPr>
          <p:cNvCxnSpPr>
            <a:cxnSpLocks/>
          </p:cNvCxnSpPr>
          <p:nvPr/>
        </p:nvCxnSpPr>
        <p:spPr>
          <a:xfrm flipV="1">
            <a:off x="2593225" y="2897042"/>
            <a:ext cx="1262495" cy="6136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92FDA256-1CAC-C244-83E6-0519CF107B0A}"/>
              </a:ext>
            </a:extLst>
          </p:cNvPr>
          <p:cNvSpPr txBox="1"/>
          <p:nvPr/>
        </p:nvSpPr>
        <p:spPr>
          <a:xfrm>
            <a:off x="4193711" y="2439260"/>
            <a:ext cx="338328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Основной модуль системы - Ядро </a:t>
            </a:r>
            <a:r>
              <a:rPr lang="en" sz="1600" dirty="0">
                <a:solidFill>
                  <a:schemeClr val="bg1"/>
                </a:solidFill>
              </a:rPr>
              <a:t>HTTP API </a:t>
            </a:r>
            <a:r>
              <a:rPr lang="ru-RU" sz="1600" dirty="0">
                <a:solidFill>
                  <a:schemeClr val="bg1"/>
                </a:solidFill>
              </a:rPr>
              <a:t>для взаимодействия с:</a:t>
            </a:r>
          </a:p>
          <a:p>
            <a:r>
              <a:rPr lang="ru-RU" sz="1600" dirty="0">
                <a:solidFill>
                  <a:schemeClr val="bg1"/>
                </a:solidFill>
              </a:rPr>
              <a:t>1. Базой данных записей в заведении, </a:t>
            </a:r>
          </a:p>
          <a:p>
            <a:pPr marL="342900" indent="-342900">
              <a:buAutoNum type="arabicPeriod"/>
            </a:pPr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2. Листингом ресторанов и их новостей, </a:t>
            </a:r>
          </a:p>
          <a:p>
            <a:r>
              <a:rPr lang="ru-RU" sz="1600" dirty="0">
                <a:solidFill>
                  <a:schemeClr val="bg1"/>
                </a:solidFill>
              </a:rPr>
              <a:t> </a:t>
            </a:r>
          </a:p>
          <a:p>
            <a:r>
              <a:rPr lang="ru-RU" sz="1600" dirty="0">
                <a:solidFill>
                  <a:schemeClr val="bg1"/>
                </a:solidFill>
              </a:rPr>
              <a:t>3. </a:t>
            </a:r>
            <a:r>
              <a:rPr lang="ru-RU" sz="1600" dirty="0" err="1">
                <a:solidFill>
                  <a:schemeClr val="bg1"/>
                </a:solidFill>
              </a:rPr>
              <a:t>Инструментарем</a:t>
            </a:r>
            <a:r>
              <a:rPr lang="ru-RU" sz="1600" dirty="0">
                <a:solidFill>
                  <a:schemeClr val="bg1"/>
                </a:solidFill>
              </a:rPr>
              <a:t> для администрирования залов в реальном времени. </a:t>
            </a:r>
          </a:p>
          <a:p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B7ACBE8-C868-7D46-9E42-CD705FE91D5F}"/>
              </a:ext>
            </a:extLst>
          </p:cNvPr>
          <p:cNvSpPr txBox="1"/>
          <p:nvPr/>
        </p:nvSpPr>
        <p:spPr>
          <a:xfrm rot="2346170">
            <a:off x="9146427" y="2530806"/>
            <a:ext cx="62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API</a:t>
            </a:r>
            <a:endParaRPr lang="ru-RU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DE322B-A26F-CB40-9038-E9216C92EE1F}"/>
              </a:ext>
            </a:extLst>
          </p:cNvPr>
          <p:cNvSpPr txBox="1"/>
          <p:nvPr/>
        </p:nvSpPr>
        <p:spPr>
          <a:xfrm rot="20067191">
            <a:off x="2865397" y="2530806"/>
            <a:ext cx="62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API</a:t>
            </a:r>
            <a:endParaRPr lang="ru-RU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3EAA8A7-54CD-0246-9964-0E539AAC10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9900" y="131762"/>
            <a:ext cx="982536" cy="84891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0C19E4E-4157-054E-85F2-A595CFF8F0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568" y="4955846"/>
            <a:ext cx="1233332" cy="29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829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32073"/>
            <a:ext cx="6483779" cy="432048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Сравнение и анализ конкурентов</a:t>
            </a:r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71B04CC9-C0C0-0349-9B5F-D732F31C6D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9900" y="131762"/>
            <a:ext cx="982536" cy="848911"/>
          </a:xfrm>
          <a:prstGeom prst="rect">
            <a:avLst/>
          </a:prstGeom>
        </p:spPr>
      </p:pic>
      <p:sp>
        <p:nvSpPr>
          <p:cNvPr id="8" name="Объект 7">
            <a:extLst>
              <a:ext uri="{FF2B5EF4-FFF2-40B4-BE49-F238E27FC236}">
                <a16:creationId xmlns:a16="http://schemas.microsoft.com/office/drawing/2014/main" id="{8841283D-B826-EF49-B61A-5760EA7CF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228" y="980672"/>
            <a:ext cx="7356521" cy="46793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 процессе анализа конкурентов был сделан вывод, что основными недостатками чаще всего являются:</a:t>
            </a:r>
          </a:p>
          <a:p>
            <a:r>
              <a:rPr lang="ru-RU" dirty="0"/>
              <a:t>Не полный комплекс сервиса, полный разбор функций сервиса представлен слайдом ниже.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Полное отсутствие маркетинговой стратегии: </a:t>
            </a:r>
          </a:p>
          <a:p>
            <a:pPr marL="0" indent="0">
              <a:buNone/>
            </a:pPr>
            <a:r>
              <a:rPr lang="ru-RU" dirty="0"/>
              <a:t>Данная проблема замечена у всех конкурентов. Найти и понять, для чего созданы данные сервисы порой бывает не просто.</a:t>
            </a:r>
          </a:p>
          <a:p>
            <a:pPr marL="0" indent="0">
              <a:buNone/>
            </a:pPr>
            <a:r>
              <a:rPr lang="ru-RU" dirty="0"/>
              <a:t>В формате сервисов </a:t>
            </a:r>
            <a:r>
              <a:rPr lang="ru-RU" dirty="0" err="1"/>
              <a:t>агрегаторов</a:t>
            </a:r>
            <a:r>
              <a:rPr lang="ru-RU" dirty="0"/>
              <a:t>, это очень серьёзная ошибка, так как одним из основных условий успешной монетизации сервиса, является его популярность.</a:t>
            </a:r>
          </a:p>
        </p:txBody>
      </p:sp>
      <p:sp>
        <p:nvSpPr>
          <p:cNvPr id="7" name="Номер слайда 4">
            <a:extLst>
              <a:ext uri="{FF2B5EF4-FFF2-40B4-BE49-F238E27FC236}">
                <a16:creationId xmlns:a16="http://schemas.microsoft.com/office/drawing/2014/main" id="{EE18419D-7BC4-B940-BE31-2676857DB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0061" y="6233923"/>
            <a:ext cx="640080" cy="365125"/>
          </a:xfrm>
        </p:spPr>
        <p:txBody>
          <a:bodyPr/>
          <a:lstStyle/>
          <a:p>
            <a:fld id="{AD7749FC-48CC-45DE-BDE9-6BD351DE53B9}" type="slidenum">
              <a:rPr lang="ru-RU" smtClean="0"/>
              <a:t>5</a:t>
            </a:fld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8190DA3-0E61-D848-9548-B1A7AF029F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35"/>
          <a:stretch/>
        </p:blipFill>
        <p:spPr>
          <a:xfrm>
            <a:off x="8635874" y="4095025"/>
            <a:ext cx="3162619" cy="184542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EDA95A3-342B-3944-8528-526E5794AF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874" y="1429591"/>
            <a:ext cx="3162619" cy="237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140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32073"/>
            <a:ext cx="6483779" cy="432048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Сравнение и анализ конкурентов</a:t>
            </a:r>
          </a:p>
        </p:txBody>
      </p:sp>
      <p:graphicFrame>
        <p:nvGraphicFramePr>
          <p:cNvPr id="4" name="Таблица 5">
            <a:extLst>
              <a:ext uri="{FF2B5EF4-FFF2-40B4-BE49-F238E27FC236}">
                <a16:creationId xmlns:a16="http://schemas.microsoft.com/office/drawing/2014/main" id="{4E69A19F-48B3-735F-13C1-506CA0B9DC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8502605"/>
              </p:ext>
            </p:extLst>
          </p:nvPr>
        </p:nvGraphicFramePr>
        <p:xfrm>
          <a:off x="124460" y="980673"/>
          <a:ext cx="11845680" cy="5180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166">
                  <a:extLst>
                    <a:ext uri="{9D8B030D-6E8A-4147-A177-3AD203B41FA5}">
                      <a16:colId xmlns:a16="http://schemas.microsoft.com/office/drawing/2014/main" val="2970591989"/>
                    </a:ext>
                  </a:extLst>
                </a:gridCol>
                <a:gridCol w="1097468">
                  <a:extLst>
                    <a:ext uri="{9D8B030D-6E8A-4147-A177-3AD203B41FA5}">
                      <a16:colId xmlns:a16="http://schemas.microsoft.com/office/drawing/2014/main" val="289168200"/>
                    </a:ext>
                  </a:extLst>
                </a:gridCol>
                <a:gridCol w="1094748">
                  <a:extLst>
                    <a:ext uri="{9D8B030D-6E8A-4147-A177-3AD203B41FA5}">
                      <a16:colId xmlns:a16="http://schemas.microsoft.com/office/drawing/2014/main" val="591622278"/>
                    </a:ext>
                  </a:extLst>
                </a:gridCol>
                <a:gridCol w="969365">
                  <a:extLst>
                    <a:ext uri="{9D8B030D-6E8A-4147-A177-3AD203B41FA5}">
                      <a16:colId xmlns:a16="http://schemas.microsoft.com/office/drawing/2014/main" val="1426434863"/>
                    </a:ext>
                  </a:extLst>
                </a:gridCol>
                <a:gridCol w="1408292">
                  <a:extLst>
                    <a:ext uri="{9D8B030D-6E8A-4147-A177-3AD203B41FA5}">
                      <a16:colId xmlns:a16="http://schemas.microsoft.com/office/drawing/2014/main" val="779085239"/>
                    </a:ext>
                  </a:extLst>
                </a:gridCol>
                <a:gridCol w="1388962">
                  <a:extLst>
                    <a:ext uri="{9D8B030D-6E8A-4147-A177-3AD203B41FA5}">
                      <a16:colId xmlns:a16="http://schemas.microsoft.com/office/drawing/2014/main" val="2812533819"/>
                    </a:ext>
                  </a:extLst>
                </a:gridCol>
                <a:gridCol w="1064871">
                  <a:extLst>
                    <a:ext uri="{9D8B030D-6E8A-4147-A177-3AD203B41FA5}">
                      <a16:colId xmlns:a16="http://schemas.microsoft.com/office/drawing/2014/main" val="2651410918"/>
                    </a:ext>
                  </a:extLst>
                </a:gridCol>
                <a:gridCol w="1006997">
                  <a:extLst>
                    <a:ext uri="{9D8B030D-6E8A-4147-A177-3AD203B41FA5}">
                      <a16:colId xmlns:a16="http://schemas.microsoft.com/office/drawing/2014/main" val="2456966272"/>
                    </a:ext>
                  </a:extLst>
                </a:gridCol>
                <a:gridCol w="1147811">
                  <a:extLst>
                    <a:ext uri="{9D8B030D-6E8A-4147-A177-3AD203B41FA5}">
                      <a16:colId xmlns:a16="http://schemas.microsoft.com/office/drawing/2014/main" val="1763894614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Наш сервис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/>
                        <a:t>ТоМесто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Leclic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Restoplace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"Афиша" Рестораны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Gorko.ru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Yell.ru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Table in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941603"/>
                  </a:ext>
                </a:extLst>
              </a:tr>
              <a:tr h="513612">
                <a:tc>
                  <a:txBody>
                    <a:bodyPr/>
                    <a:lstStyle/>
                    <a:p>
                      <a:r>
                        <a:rPr lang="ru-RU" sz="1200" dirty="0"/>
                        <a:t>Характеристика Сервиса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Сайт, мобильная версия, приложение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Сайт, мобильная версия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Сайт, мобильная версия, приложение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Виджет для сайта ресторана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Сайт, мобильная версия, приложение</a:t>
                      </a:r>
                      <a:endParaRPr lang="ru-RU" sz="1200" dirty="0"/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Сайт для бронирования банкетов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Сайт для бронирования всего, что угодно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Сайт, мобильная версия, приложение</a:t>
                      </a:r>
                      <a:endParaRPr lang="ru-RU" sz="1200" dirty="0"/>
                    </a:p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5029808"/>
                  </a:ext>
                </a:extLst>
              </a:tr>
              <a:tr h="513612">
                <a:tc>
                  <a:txBody>
                    <a:bodyPr/>
                    <a:lstStyle/>
                    <a:p>
                      <a:r>
                        <a:rPr lang="ru-RU" sz="1200" dirty="0"/>
                        <a:t>Присутствие на рынке РФ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3104346"/>
                  </a:ext>
                </a:extLst>
              </a:tr>
              <a:tr h="513612">
                <a:tc>
                  <a:txBody>
                    <a:bodyPr/>
                    <a:lstStyle/>
                    <a:p>
                      <a:r>
                        <a:rPr lang="ru-RU" sz="1200" dirty="0"/>
                        <a:t>Наличие карты с расположением заведения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7832449"/>
                  </a:ext>
                </a:extLst>
              </a:tr>
              <a:tr h="513612">
                <a:tc>
                  <a:txBody>
                    <a:bodyPr/>
                    <a:lstStyle/>
                    <a:p>
                      <a:r>
                        <a:rPr lang="ru-RU" sz="1200" dirty="0"/>
                        <a:t>Афиша</a:t>
                      </a:r>
                      <a:r>
                        <a:rPr lang="en-US" sz="1200" dirty="0"/>
                        <a:t> </a:t>
                      </a:r>
                      <a:r>
                        <a:rPr lang="ru-RU" sz="1200" dirty="0"/>
                        <a:t>мероприятий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252697"/>
                  </a:ext>
                </a:extLst>
              </a:tr>
              <a:tr h="513612">
                <a:tc>
                  <a:txBody>
                    <a:bodyPr/>
                    <a:lstStyle/>
                    <a:p>
                      <a:r>
                        <a:rPr lang="ru-RU" sz="1200" dirty="0"/>
                        <a:t>Личный кабинет и сервис для </a:t>
                      </a:r>
                      <a:r>
                        <a:rPr lang="en-US" sz="1200" dirty="0"/>
                        <a:t>B2B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859896"/>
                  </a:ext>
                </a:extLst>
              </a:tr>
              <a:tr h="5136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Личный кабинет и сервис для </a:t>
                      </a:r>
                      <a:r>
                        <a:rPr lang="en-US" sz="1200" dirty="0"/>
                        <a:t>B2</a:t>
                      </a:r>
                      <a:r>
                        <a:rPr lang="ru-RU" sz="1200" dirty="0"/>
                        <a:t>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721237"/>
                  </a:ext>
                </a:extLst>
              </a:tr>
              <a:tr h="513612">
                <a:tc>
                  <a:txBody>
                    <a:bodyPr/>
                    <a:lstStyle/>
                    <a:p>
                      <a:r>
                        <a:rPr lang="ru-RU" sz="1200" dirty="0"/>
                        <a:t>Возможность бронирования онлайн (без телефонного звонка)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092145"/>
                  </a:ext>
                </a:extLst>
              </a:tr>
              <a:tr h="513612">
                <a:tc>
                  <a:txBody>
                    <a:bodyPr/>
                    <a:lstStyle/>
                    <a:p>
                      <a:r>
                        <a:rPr lang="ru-RU" sz="1200" dirty="0"/>
                        <a:t>Интеграция с внешними системами ресторана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4070641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330061" y="6233923"/>
            <a:ext cx="640080" cy="365125"/>
          </a:xfrm>
        </p:spPr>
        <p:txBody>
          <a:bodyPr/>
          <a:lstStyle/>
          <a:p>
            <a:fld id="{AD7749FC-48CC-45DE-BDE9-6BD351DE53B9}" type="slidenum">
              <a:rPr lang="ru-RU" smtClean="0"/>
              <a:t>6</a:t>
            </a:fld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533A9EC-3C62-7868-62AC-FAA3283F6F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631" y="4700967"/>
            <a:ext cx="391160" cy="39116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FD41C8E-8EBD-AD3F-BAEA-D482FF8CE0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074" y="2654777"/>
            <a:ext cx="391160" cy="39116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74C15EB-EAC7-540B-69AD-839146356F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074" y="3145208"/>
            <a:ext cx="391160" cy="39116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926BB7D-4059-CB02-8B6A-3990C6B246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074" y="3610974"/>
            <a:ext cx="391160" cy="3911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680ADA2-01EC-0E2B-DCA1-6811FD760C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419" y="4147000"/>
            <a:ext cx="391160" cy="39116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E05203B-B150-1E7E-297F-7A2C3AB0B3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419" y="4694817"/>
            <a:ext cx="391160" cy="39116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8329965-8982-EAF2-A3D8-8AF4924226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419" y="5221091"/>
            <a:ext cx="391160" cy="3911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95DE7FE-C52A-E524-9112-7A5F2155BF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419" y="5703197"/>
            <a:ext cx="391160" cy="39116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2074CF3-7F7A-364A-5F77-1444B1567A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357" y="4151183"/>
            <a:ext cx="391160" cy="39116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36A46FE-3D4B-BF1D-508D-A3F482B8EC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050" y="3545304"/>
            <a:ext cx="391160" cy="39116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ED04DDF-BFAE-6BF1-B16B-E89A4C5BB7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0061" y="2562650"/>
            <a:ext cx="391160" cy="39116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D700F52-FC01-C0C6-A7C2-D1E40DBD77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683" y="3123585"/>
            <a:ext cx="391160" cy="39116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1DACC89-DA11-1C25-5265-54B013085B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286" y="3617124"/>
            <a:ext cx="391160" cy="39116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2EB496C-0963-9B04-8684-576F9A6DCB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01" y="4153150"/>
            <a:ext cx="391160" cy="39116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E2FE4DB-8C79-7DAF-6650-BF87C9B63E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631" y="5224701"/>
            <a:ext cx="391160" cy="39116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0E21FD3-C710-67A7-145C-B229C270C4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448" y="5163400"/>
            <a:ext cx="391160" cy="39116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18D732D-1A2A-DE76-54FF-901873E367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346" y="4671340"/>
            <a:ext cx="391160" cy="39116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4863CCA-88B9-8F2D-00F5-D9856A1F1A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357" y="3626849"/>
            <a:ext cx="391160" cy="39116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F007BF0-CA1B-EBE8-185F-9FE4EBC825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773" y="3114717"/>
            <a:ext cx="391160" cy="39116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9449F220-426C-AE76-6A36-F3737FDDFF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286" y="2654777"/>
            <a:ext cx="391160" cy="39116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C04AC67-C05C-FF95-58E6-F5B30EF658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018" y="2652397"/>
            <a:ext cx="391160" cy="39116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6CB2B7F5-1A8A-C385-046C-2D61CEF568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050" y="2580664"/>
            <a:ext cx="391160" cy="39116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E2054BE-EABF-D67A-0AD0-DBF83402C1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257" y="2589107"/>
            <a:ext cx="391160" cy="39116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B2D6F3FD-A971-B003-0C24-A6799C54A2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697" y="2589107"/>
            <a:ext cx="391160" cy="39116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30F0A841-BF3C-C5C6-24F6-90A70DDBAC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447" y="3048222"/>
            <a:ext cx="391160" cy="39116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4AEC5BD4-A5DB-04B1-0BE9-6EA3F492B7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972" y="3114717"/>
            <a:ext cx="391160" cy="39116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364B27F-8B29-CF7B-BA76-B95A3E1EAB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094" y="3045937"/>
            <a:ext cx="391160" cy="39116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F82C5142-9953-682E-6AD9-0392E76299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395" y="4078714"/>
            <a:ext cx="391160" cy="391160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C2CCDD5C-6E45-3B60-5C47-0BD63CADFB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024" y="5163400"/>
            <a:ext cx="391160" cy="39116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9B11A6AA-8930-0B63-FBB8-C4B958B9A4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193" y="5715831"/>
            <a:ext cx="391160" cy="39116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A339681-4EB0-D38A-C8E3-F4893592E7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395" y="5670437"/>
            <a:ext cx="391160" cy="39116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378ECC14-E01E-7DFC-08E8-DD59DB7812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395" y="4610410"/>
            <a:ext cx="391160" cy="39116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BCE2BA43-5F8E-4D38-7DBC-C7BB30532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697" y="3556534"/>
            <a:ext cx="391160" cy="39116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AA729DE5-046F-582A-01FF-F9D0B5482A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972" y="3614543"/>
            <a:ext cx="391160" cy="39116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62A853D7-BE5F-8FEB-A316-0B6A3B285F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8770" y="4126888"/>
            <a:ext cx="391160" cy="39116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5E0BD1A4-7039-EA46-F68E-E89B7E2927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8770" y="4675205"/>
            <a:ext cx="391160" cy="39116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8F47799F-27E7-C81A-48F1-A1CC136DBE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209" y="5182274"/>
            <a:ext cx="391160" cy="39116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14220DF9-B768-72DE-3B5D-6DEE21D48D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209" y="5637527"/>
            <a:ext cx="391160" cy="39116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14D3D77C-E4BB-779E-786A-163B6CDB91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654" y="3055210"/>
            <a:ext cx="391160" cy="39116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A02217A3-6DAA-8F1B-B265-F41624263D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257" y="3571197"/>
            <a:ext cx="391160" cy="39116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962F0BDD-9D3F-2156-8AAB-4CFAD1932B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856" y="4110668"/>
            <a:ext cx="391160" cy="39116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480942BC-785D-B242-FC1E-DAF3BA80ED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856" y="4659632"/>
            <a:ext cx="391160" cy="39116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DE7D977-D914-F7CA-CC39-4E9A5F15E5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856" y="5155534"/>
            <a:ext cx="391160" cy="391160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902A0390-6119-3B3C-3CFF-B0A75B7280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042" y="4098294"/>
            <a:ext cx="391160" cy="391160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70818E8F-2CC2-220A-B675-0ED0651A42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856" y="5633033"/>
            <a:ext cx="391160" cy="391160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9F80C97D-E637-4695-69AA-BA1DE07342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889" y="4610410"/>
            <a:ext cx="391160" cy="39116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7FEDB58D-32AD-705F-83CB-9C5CAAAE6E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697" y="5630161"/>
            <a:ext cx="391160" cy="39116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6D00E536-EC50-2A09-B0CE-BDA2C850B9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094" y="5139078"/>
            <a:ext cx="391160" cy="39116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71B04CC9-C0C0-0349-9B5F-D732F31C6D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9900" y="131762"/>
            <a:ext cx="982536" cy="848911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2797BA72-CC58-514F-94E9-837CB8392E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793" y="2654777"/>
            <a:ext cx="391160" cy="39116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97890AF0-D890-414D-BBE1-6D686C8759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793" y="3610974"/>
            <a:ext cx="391160" cy="39116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A2E6E51F-B5C5-4C41-8207-B7E67F7E4D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138" y="4694817"/>
            <a:ext cx="391160" cy="39116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0CC12CFB-BAEB-4944-A547-04DA4551D2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138" y="5221091"/>
            <a:ext cx="391160" cy="39116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EC5988AF-0A54-594E-94CE-3F776B1131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656" y="5744075"/>
            <a:ext cx="391160" cy="39116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E18BF9C0-6B69-EF4A-8CA2-B803787F25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293" y="3131363"/>
            <a:ext cx="391160" cy="39116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161DBBF3-5F11-D547-B861-9336025D97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293" y="4169554"/>
            <a:ext cx="391160" cy="391160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EB516B4E-EE2A-5447-BAEB-85BEC71449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057" y="5730532"/>
            <a:ext cx="391160" cy="39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475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137C6D2B-5943-6E46-ACE5-7EFCE2A440AD}"/>
              </a:ext>
            </a:extLst>
          </p:cNvPr>
          <p:cNvSpPr txBox="1"/>
          <p:nvPr/>
        </p:nvSpPr>
        <p:spPr>
          <a:xfrm>
            <a:off x="849086" y="3657600"/>
            <a:ext cx="3387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Финансовый план разработки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303701" cy="944562"/>
          </a:xfrm>
        </p:spPr>
        <p:txBody>
          <a:bodyPr/>
          <a:lstStyle/>
          <a:p>
            <a:r>
              <a:rPr lang="ru-RU" sz="2400" dirty="0"/>
              <a:t>План Реализации проекта.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749FC-48CC-45DE-BDE9-6BD351DE53B9}" type="slidenum">
              <a:rPr lang="ru-RU" smtClean="0"/>
              <a:t>7</a:t>
            </a:fld>
            <a:endParaRPr lang="ru-RU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6361FD98-A71C-0152-B3C2-FC95CB726E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147503"/>
              </p:ext>
            </p:extLst>
          </p:nvPr>
        </p:nvGraphicFramePr>
        <p:xfrm>
          <a:off x="564332" y="3086359"/>
          <a:ext cx="10530385" cy="31028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2258">
                  <a:extLst>
                    <a:ext uri="{9D8B030D-6E8A-4147-A177-3AD203B41FA5}">
                      <a16:colId xmlns:a16="http://schemas.microsoft.com/office/drawing/2014/main" val="32070858"/>
                    </a:ext>
                  </a:extLst>
                </a:gridCol>
                <a:gridCol w="2292258">
                  <a:extLst>
                    <a:ext uri="{9D8B030D-6E8A-4147-A177-3AD203B41FA5}">
                      <a16:colId xmlns:a16="http://schemas.microsoft.com/office/drawing/2014/main" val="408370705"/>
                    </a:ext>
                  </a:extLst>
                </a:gridCol>
                <a:gridCol w="1922316">
                  <a:extLst>
                    <a:ext uri="{9D8B030D-6E8A-4147-A177-3AD203B41FA5}">
                      <a16:colId xmlns:a16="http://schemas.microsoft.com/office/drawing/2014/main" val="3061962508"/>
                    </a:ext>
                  </a:extLst>
                </a:gridCol>
                <a:gridCol w="1850576">
                  <a:extLst>
                    <a:ext uri="{9D8B030D-6E8A-4147-A177-3AD203B41FA5}">
                      <a16:colId xmlns:a16="http://schemas.microsoft.com/office/drawing/2014/main" val="1957178154"/>
                    </a:ext>
                  </a:extLst>
                </a:gridCol>
                <a:gridCol w="2172977">
                  <a:extLst>
                    <a:ext uri="{9D8B030D-6E8A-4147-A177-3AD203B41FA5}">
                      <a16:colId xmlns:a16="http://schemas.microsoft.com/office/drawing/2014/main" val="2666770629"/>
                    </a:ext>
                  </a:extLst>
                </a:gridCol>
              </a:tblGrid>
              <a:tr h="116685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Ключевые партнеры</a:t>
                      </a:r>
                    </a:p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+mj-lt"/>
                        <a:buAutoNum type="arabicParenR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Постоянное взаимодействие 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b2b 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сегментом.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+mj-lt"/>
                        <a:buAutoNum type="arabicParenR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Партнёрство с сервисами интеграторами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+mj-lt"/>
                        <a:buAutoNum type="arabicParenR"/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+mj-lt"/>
                        <a:buAutoNum type="arabicParenR"/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arenR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Партнёрство с профильными площадками типа 2гис, Яндекс.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33655" marT="9525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Ключевые </a:t>
                      </a:r>
                    </a:p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Активности</a:t>
                      </a:r>
                    </a:p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Администрирование действий в приложении. Проверка багов. Прямая Обратная связь от 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. Подключение новых точек и холдингов. 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33655" marT="9525" marB="0"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Ценностные предложения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buFont typeface="+mj-lt"/>
                        <a:buAutoNum type="arabicParenR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Для 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B 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новые гости, возможность планирования работы, промо и афиши. Депозит или заказ блюд напитков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arenR"/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arenR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Бесплатная Бронь нужного стола в любимом кафе в 2 клика, быстрое подтверждение о брони.</a:t>
                      </a:r>
                    </a:p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33655" marT="9525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Отношения с заказчиком</a:t>
                      </a:r>
                    </a:p>
                    <a:p>
                      <a:pPr indent="450215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Персональная автоматическая поддержка, чаты. Отзывы о  кафе, личный кабинет и рейтинговые уровни заведений и гостей.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33655" marT="9525" marB="0"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Потребительские сегменты</a:t>
                      </a:r>
                    </a:p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+mj-lt"/>
                        <a:buAutoNum type="arabicParenR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Все предприятия общественного питания: кафе, бары, рестораны, кальянные и </a:t>
                      </a:r>
                      <a:r>
                        <a:rPr lang="ru-RU" sz="900" dirty="0" err="1">
                          <a:solidFill>
                            <a:schemeClr val="tx1"/>
                          </a:solidFill>
                          <a:effectLst/>
                        </a:rPr>
                        <a:t>тд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+mj-lt"/>
                        <a:buAutoNum type="arabicParenR"/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+mj-lt"/>
                        <a:buAutoNum type="arabicParenR"/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arenR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Все физические лица которые посещают предприятия общепита.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33655" marT="9525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765132"/>
                  </a:ext>
                </a:extLst>
              </a:tr>
              <a:tr h="12111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dirty="0">
                          <a:effectLst/>
                        </a:rPr>
                        <a:t>Ключевые ресурсы</a:t>
                      </a:r>
                    </a:p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Интеллектуальная собственность, торговая марка, патент,   управленческий потенциал руководителей. Опыт ведения деятельности ресторана </a:t>
                      </a:r>
                    </a:p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33655" marT="9525" marB="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dirty="0">
                          <a:effectLst/>
                        </a:rPr>
                        <a:t>Каналы сбыта</a:t>
                      </a:r>
                    </a:p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Интернет реклама, </a:t>
                      </a:r>
                      <a:r>
                        <a:rPr lang="ru-RU" sz="900" dirty="0" err="1">
                          <a:effectLst/>
                        </a:rPr>
                        <a:t>блогинг</a:t>
                      </a:r>
                      <a:r>
                        <a:rPr lang="ru-RU" sz="900" dirty="0">
                          <a:effectLst/>
                        </a:rPr>
                        <a:t>, реклама офлайн в заведениях. Чаты. Выставки, ярмарки.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33655" marT="9525" marB="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0737971"/>
                  </a:ext>
                </a:extLst>
              </a:tr>
              <a:tr h="495070">
                <a:tc gridSpan="2"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33655" marT="9525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                  Источники доходов</a:t>
                      </a:r>
                    </a:p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Процент с депозита или заказа блюд, оплата промо и афиш, для гостей приложение бесплатно, возможно применение геймификации гостя.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33655" marT="9525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5501799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C75DF0-8236-964C-B7E5-AC6C308711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351" y="4488428"/>
            <a:ext cx="493321" cy="17142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F9A1BC-CE63-DD44-B46F-AE815E8FAA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15" y="4488428"/>
            <a:ext cx="624982" cy="14933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F23193A-70CD-FA46-8A9F-54FBAA346E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9900" y="131762"/>
            <a:ext cx="982536" cy="84891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061425F-A1E4-AD4E-852B-DA370D2310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15" y="1108462"/>
            <a:ext cx="9762811" cy="18834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C29AFA1-6306-D04D-9F15-4B62C9F2982E}"/>
              </a:ext>
            </a:extLst>
          </p:cNvPr>
          <p:cNvSpPr txBox="1"/>
          <p:nvPr/>
        </p:nvSpPr>
        <p:spPr>
          <a:xfrm>
            <a:off x="609515" y="739130"/>
            <a:ext cx="5945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Календарный план разработки и запуска проекта «Резерв»</a:t>
            </a:r>
          </a:p>
        </p:txBody>
      </p:sp>
    </p:spTree>
    <p:extLst>
      <p:ext uri="{BB962C8B-B14F-4D97-AF65-F5344CB8AC3E}">
        <p14:creationId xmlns:p14="http://schemas.microsoft.com/office/powerpoint/2010/main" val="2107946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49" y="2040449"/>
            <a:ext cx="8217329" cy="432048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Коммерциализация</a:t>
            </a:r>
            <a:b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2292" y="2313018"/>
            <a:ext cx="8203954" cy="5476563"/>
          </a:xfrm>
        </p:spPr>
        <p:txBody>
          <a:bodyPr>
            <a:normAutofit fontScale="62500" lnSpcReduction="20000"/>
          </a:bodyPr>
          <a:lstStyle/>
          <a:p>
            <a:pPr marL="0" indent="0">
              <a:spcAft>
                <a:spcPts val="800"/>
              </a:spcAft>
              <a:buNone/>
              <a:tabLst>
                <a:tab pos="8067675" algn="l"/>
              </a:tabLst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Комиссионная модель</a:t>
            </a: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800"/>
              </a:spcAft>
              <a:tabLst>
                <a:tab pos="8067675" algn="l"/>
              </a:tabLst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Основным клиентом является ресторан, с которого удерживается порядка 5 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 счёта посетителя, который пришёл по предварительному бронированию через сервис. Так же, посетителю даётся возможность оплатить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предзаказ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онлайн. В таком случае, денежные средства поступают на счёт сервиса, которые будут перечислены ресторану за вычетом 5 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услуг сервиса и процент банковского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эквайринга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  <a:tabLst>
                <a:tab pos="8067675" algn="l"/>
              </a:tabLst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Абонентская плата</a:t>
            </a:r>
          </a:p>
          <a:p>
            <a:pPr>
              <a:lnSpc>
                <a:spcPct val="120000"/>
              </a:lnSpc>
              <a:spcAft>
                <a:spcPts val="800"/>
              </a:spcAft>
              <a:tabLst>
                <a:tab pos="8067675" algn="l"/>
              </a:tabLst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Сервис так же будет включать абонентскую плату, в размере 1000 рублей в месяц. Данная статья доходов необходима для частичной компенсации маркетинговых расходов;</a:t>
            </a:r>
          </a:p>
          <a:p>
            <a:pPr>
              <a:lnSpc>
                <a:spcPct val="120000"/>
              </a:lnSpc>
              <a:spcAft>
                <a:spcPts val="800"/>
              </a:spcAft>
              <a:tabLst>
                <a:tab pos="8067675" algn="l"/>
              </a:tabLst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Побочным каналом доходов является новостная лента, для размещения ресторанов с афишами, акциями, за дополнительную плату. Данная функция будет очень удобна ресторану, так как новость о каком-либо событии, будет попадать целевой аудитории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800"/>
              </a:spcAft>
              <a:tabLst>
                <a:tab pos="8067675" algn="l"/>
              </a:tabLst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пользователя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физического лица, установка и пользование приложением бесплатное. Подразумевается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геймификация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пользователей, с целью повышения популярности приложения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800"/>
              </a:spcAft>
              <a:tabLst>
                <a:tab pos="8067675" algn="l"/>
              </a:tabLst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желании можно создать личный кабинет: это позволит быстрее совершать бронирование, за счёт сохранённых данных, повышать свой рейтинг, оставлять отзывы, становится узнаваемым пользователем для ресторана;</a:t>
            </a: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800"/>
              </a:spcAft>
              <a:tabLst>
                <a:tab pos="8067675" algn="l"/>
              </a:tabLst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Тест и первые продажи в дружественном ресторане «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Кабинет», баре «Яма».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  <a:tabLst>
                <a:tab pos="8067675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  <a:tabLst>
                <a:tab pos="8067675" algn="l"/>
              </a:tabLst>
            </a:pPr>
            <a:r>
              <a:rPr lang="ru-RU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450000" algn="just">
              <a:spcBef>
                <a:spcPts val="0"/>
              </a:spcBef>
            </a:pPr>
            <a:endParaRPr lang="ru-RU" sz="1600" dirty="0"/>
          </a:p>
          <a:p>
            <a:pPr marL="0" indent="450000" algn="just">
              <a:spcBef>
                <a:spcPts val="0"/>
              </a:spcBef>
            </a:pPr>
            <a:endParaRPr lang="ru-RU" sz="1600" baseline="30000" dirty="0"/>
          </a:p>
        </p:txBody>
      </p:sp>
      <p:sp>
        <p:nvSpPr>
          <p:cNvPr id="6" name="Номер слайда 4">
            <a:extLst>
              <a:ext uri="{FF2B5EF4-FFF2-40B4-BE49-F238E27FC236}">
                <a16:creationId xmlns:a16="http://schemas.microsoft.com/office/drawing/2014/main" id="{A283A828-6119-AA47-94D1-0972DC407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/>
          <a:lstStyle/>
          <a:p>
            <a:fld id="{AD7749FC-48CC-45DE-BDE9-6BD351DE53B9}" type="slidenum">
              <a:rPr lang="ru-RU" smtClean="0"/>
              <a:t>8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A61D5FD-57FF-934A-8374-608DA9E1F5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13" y="1443544"/>
            <a:ext cx="3243464" cy="216210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2D9334E-3397-0845-8219-63F3A7FE95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13" y="3892268"/>
            <a:ext cx="3243464" cy="207221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71775E9-F64A-ED4C-A24D-E41A59B9D64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623" y="4375914"/>
            <a:ext cx="1278843" cy="110492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A2C65A7-7B22-B74F-BAC4-77A4CC011D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9900" y="131762"/>
            <a:ext cx="982536" cy="848911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0972001-CF84-0747-8571-C5E44E879677}"/>
              </a:ext>
            </a:extLst>
          </p:cNvPr>
          <p:cNvSpPr/>
          <p:nvPr/>
        </p:nvSpPr>
        <p:spPr>
          <a:xfrm>
            <a:off x="83849" y="131762"/>
            <a:ext cx="541834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00" cap="all" dirty="0">
                <a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Arial" panose="020B0604020202020204" pitchFamily="34" charset="0"/>
                <a:cs typeface="Times New Roman" panose="02020603050405020304" pitchFamily="18" charset="0"/>
              </a:rPr>
              <a:t>Источники финансирования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AF7522-B1CE-204C-8CCC-5A733303114B}"/>
              </a:ext>
            </a:extLst>
          </p:cNvPr>
          <p:cNvSpPr txBox="1"/>
          <p:nvPr/>
        </p:nvSpPr>
        <p:spPr>
          <a:xfrm>
            <a:off x="322292" y="805062"/>
            <a:ext cx="725864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§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разработки сервиса предварительно составляет 6 000 000 рублей;</a:t>
            </a: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2 500 000 рублей необходимо для проведения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PR-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компании (суммарно 8 500 000 рублей) ;</a:t>
            </a: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данный момент мы располагаем 4 000 000 рублей собственных средств и 500 000 рублей по проекту УМНИК.</a:t>
            </a:r>
          </a:p>
        </p:txBody>
      </p:sp>
    </p:spTree>
    <p:extLst>
      <p:ext uri="{BB962C8B-B14F-4D97-AF65-F5344CB8AC3E}">
        <p14:creationId xmlns:p14="http://schemas.microsoft.com/office/powerpoint/2010/main" val="1934861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1762"/>
            <a:ext cx="8519351" cy="686415"/>
          </a:xfrm>
        </p:spPr>
        <p:txBody>
          <a:bodyPr/>
          <a:lstStyle/>
          <a:p>
            <a:r>
              <a:rPr lang="ru-RU" sz="2800" dirty="0"/>
              <a:t>План реализации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625" y="1009650"/>
            <a:ext cx="11049001" cy="531650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этап</a:t>
            </a:r>
          </a:p>
          <a:p>
            <a:pPr marL="11430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Исследование основных требований к альфа-версии приложения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Разработка макета и скетч-дизайна основных элементов системы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Сбор технических требований для реализации поставленных задач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Разработка основного модуля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-сайта для администрирования и конечного потребителя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Тестирование системы на предмет отсутствия ошибок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Запуск альфа-версии приложения.</a:t>
            </a:r>
          </a:p>
          <a:p>
            <a:pPr marL="11430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этап</a:t>
            </a:r>
          </a:p>
          <a:p>
            <a:pPr marL="11430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Сбор обратной связи после проведения альфа-тестирования на заведении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Доработка замечаний от заведения и планирование задач для расширения функционала системы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Разработка системы непрерывной поставки кодовой базы для быстрого исправления ошибок и демонстрации новых возможностей системы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Создание стабильной версии системы и расширение спектра заведений, которые используют нашу систему.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749FC-48CC-45DE-BDE9-6BD351DE53B9}" type="slidenum">
              <a:rPr lang="ru-RU" smtClean="0"/>
              <a:t>9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3A62B2-5E80-754B-B710-BC13AA1C2C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9900" y="131762"/>
            <a:ext cx="982536" cy="84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6797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{8A4B95FF-E12C-2846-A86A-01C91F4A1AEE}tf10001070</Template>
  <TotalTime>20326</TotalTime>
  <Words>1457</Words>
  <Application>Microsoft Macintosh PowerPoint</Application>
  <PresentationFormat>Широкоэкранный</PresentationFormat>
  <Paragraphs>202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2" baseType="lpstr">
      <vt:lpstr>Arial</vt:lpstr>
      <vt:lpstr>Calibri</vt:lpstr>
      <vt:lpstr>Cambria</vt:lpstr>
      <vt:lpstr>Roboto Slab</vt:lpstr>
      <vt:lpstr>Rockwell</vt:lpstr>
      <vt:lpstr>Rockwell Condensed</vt:lpstr>
      <vt:lpstr>Rockwell Extra Bold</vt:lpstr>
      <vt:lpstr>Tahoma</vt:lpstr>
      <vt:lpstr>Times New Roman</vt:lpstr>
      <vt:lpstr>Wingdings</vt:lpstr>
      <vt:lpstr>Дерево</vt:lpstr>
      <vt:lpstr>Разработка сервиса для бронирования столика в ресторане  (сайт, мобильная версия, ios, android)   </vt:lpstr>
      <vt:lpstr>Актуальность идеи, объем рынка</vt:lpstr>
      <vt:lpstr>Предлагаемое решение </vt:lpstr>
      <vt:lpstr>Техническая часть. </vt:lpstr>
      <vt:lpstr>Сравнение и анализ конкурентов</vt:lpstr>
      <vt:lpstr>Сравнение и анализ конкурентов</vt:lpstr>
      <vt:lpstr>План Реализации проекта.</vt:lpstr>
      <vt:lpstr>Коммерциализация </vt:lpstr>
      <vt:lpstr>План реализации проекта</vt:lpstr>
      <vt:lpstr>Команда и Защита прав на интеллектуальную собственность</vt:lpstr>
      <vt:lpstr>Презентация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текущей ситуации в научно-исследовательской деятельности САФУ</dc:title>
  <dc:creator>Рябченко Сергей Васильевич</dc:creator>
  <cp:lastModifiedBy>Борис Преловский</cp:lastModifiedBy>
  <cp:revision>273</cp:revision>
  <cp:lastPrinted>2023-04-11T07:48:27Z</cp:lastPrinted>
  <dcterms:created xsi:type="dcterms:W3CDTF">2017-08-29T08:09:41Z</dcterms:created>
  <dcterms:modified xsi:type="dcterms:W3CDTF">2023-04-17T09:20:34Z</dcterms:modified>
</cp:coreProperties>
</file>