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7" r:id="rId9"/>
    <p:sldId id="266" r:id="rId10"/>
    <p:sldId id="265" r:id="rId11"/>
    <p:sldId id="269" r:id="rId12"/>
    <p:sldId id="270" r:id="rId13"/>
    <p:sldId id="271" r:id="rId14"/>
    <p:sldId id="272" r:id="rId15"/>
    <p:sldId id="262" r:id="rId16"/>
    <p:sldId id="26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 autoAdjust="0"/>
    <p:restoredTop sz="95934" autoAdjust="0"/>
  </p:normalViewPr>
  <p:slideViewPr>
    <p:cSldViewPr>
      <p:cViewPr varScale="1">
        <p:scale>
          <a:sx n="154" d="100"/>
          <a:sy n="154" d="100"/>
        </p:scale>
        <p:origin x="44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9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5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2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5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2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FC3EB-4849-4809-BDB0-2F7C0C32AE1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8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lixiraid.com/wp-content/uploads/2016/09/Hospital-Management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Картинки по запросу pepsi"/>
          <p:cNvSpPr>
            <a:spLocks noChangeAspect="1" noChangeArrowheads="1"/>
          </p:cNvSpPr>
          <p:nvPr/>
        </p:nvSpPr>
        <p:spPr bwMode="auto">
          <a:xfrm>
            <a:off x="1947200" y="635883"/>
            <a:ext cx="238675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pepsi"/>
          <p:cNvSpPr>
            <a:spLocks noChangeAspect="1" noChangeArrowheads="1"/>
          </p:cNvSpPr>
          <p:nvPr/>
        </p:nvSpPr>
        <p:spPr bwMode="auto">
          <a:xfrm>
            <a:off x="2099600" y="788283"/>
            <a:ext cx="238675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25760" y="3867894"/>
            <a:ext cx="8892479" cy="648072"/>
          </a:xfrm>
        </p:spPr>
        <p:txBody>
          <a:bodyPr rtlCol="0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latin typeface="+mn-lt"/>
                <a:cs typeface="Arial"/>
              </a:rPr>
              <a:t>Автоматизация </a:t>
            </a:r>
            <a:r>
              <a:rPr lang="ru-RU" sz="3200" b="1" dirty="0" err="1">
                <a:solidFill>
                  <a:schemeClr val="accent1"/>
                </a:solidFill>
                <a:latin typeface="+mn-lt"/>
                <a:cs typeface="Arial"/>
              </a:rPr>
              <a:t>предрейсовых</a:t>
            </a:r>
            <a:r>
              <a:rPr lang="ru-RU" sz="3200" b="1" dirty="0">
                <a:solidFill>
                  <a:schemeClr val="accent1"/>
                </a:solidFill>
                <a:latin typeface="+mn-lt"/>
                <a:cs typeface="Arial"/>
              </a:rPr>
              <a:t> и </a:t>
            </a:r>
            <a:r>
              <a:rPr lang="ru-RU" sz="3200" b="1" dirty="0" err="1">
                <a:solidFill>
                  <a:schemeClr val="accent1"/>
                </a:solidFill>
                <a:latin typeface="+mn-lt"/>
                <a:cs typeface="Arial"/>
              </a:rPr>
              <a:t>послерейсовых</a:t>
            </a:r>
            <a:r>
              <a:rPr lang="ru-RU" sz="3200" b="1" dirty="0">
                <a:solidFill>
                  <a:schemeClr val="accent1"/>
                </a:solidFill>
                <a:latin typeface="+mn-lt"/>
                <a:cs typeface="Arial"/>
              </a:rPr>
              <a:t> осмотров сотрудников</a:t>
            </a:r>
            <a:br>
              <a:rPr lang="ru-RU" sz="2000" dirty="0">
                <a:solidFill>
                  <a:schemeClr val="tx1"/>
                </a:solidFill>
                <a:latin typeface="+mn-lt"/>
                <a:cs typeface="Arial"/>
              </a:rPr>
            </a:br>
            <a:endParaRPr lang="ru-RU" sz="200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31225" y="7221020"/>
            <a:ext cx="2148075" cy="214676"/>
          </a:xfrm>
        </p:spPr>
        <p:txBody>
          <a:bodyPr/>
          <a:lstStyle/>
          <a:p>
            <a:fld id="{AA9BC9A8-263C-4A77-BA44-31A11F0FD6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1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290" y="-164554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Интерфейс аппаратно-программного комплекса </a:t>
            </a:r>
          </a:p>
        </p:txBody>
      </p:sp>
      <p:pic>
        <p:nvPicPr>
          <p:cNvPr id="7171" name="Picture 3" descr="C:\Users\2020\Desktop\cfb72567-7fe2-48f7-a0a8-512b34e56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0" y="587985"/>
            <a:ext cx="7637086" cy="4285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459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-164554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Интерфейс аппаратно-программного комплекса </a:t>
            </a:r>
          </a:p>
        </p:txBody>
      </p:sp>
      <p:pic>
        <p:nvPicPr>
          <p:cNvPr id="8195" name="Picture 3" descr="C:\Users\2020\Desktop\dc82af52-8236-4c27-839d-b10ed6e97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7734300" cy="432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78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-128861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Интерфейс аппаратно-программного комплекса </a:t>
            </a:r>
          </a:p>
        </p:txBody>
      </p:sp>
      <p:pic>
        <p:nvPicPr>
          <p:cNvPr id="9218" name="Picture 2" descr="C:\Users\2020\Desktop\e13e20aa-d754-408d-a97f-fd884890eb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9542"/>
            <a:ext cx="8118466" cy="424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809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-186919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Интерфейс аппаратно-программного комплекса </a:t>
            </a:r>
          </a:p>
        </p:txBody>
      </p:sp>
      <p:pic>
        <p:nvPicPr>
          <p:cNvPr id="10242" name="Picture 2" descr="C:\Users\2020\Desktop\c7c83e04-9150-4cd7-98ae-386cec015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7534"/>
            <a:ext cx="8083103" cy="436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553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-186919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Применяемые Методы оценки психоэмоционального состояния сотрудника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1096DD-9440-6348-9821-02896DA0A297}"/>
              </a:ext>
            </a:extLst>
          </p:cNvPr>
          <p:cNvSpPr/>
          <p:nvPr/>
        </p:nvSpPr>
        <p:spPr>
          <a:xfrm>
            <a:off x="453927" y="896183"/>
            <a:ext cx="8510561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Метод вариационной </a:t>
            </a:r>
            <a:r>
              <a:rPr lang="ru-RU" dirty="0" err="1"/>
              <a:t>кардиоинтервалометрии</a:t>
            </a:r>
            <a:r>
              <a:rPr lang="ru-RU" dirty="0"/>
              <a:t>, позволяющий оценить уровень функционального состояния тестируемого сотрудника и выявить опасные состояния, характеризующие перенапряжение или истощение регуляторных механизмов – разработка Р.М. </a:t>
            </a:r>
            <a:r>
              <a:rPr lang="ru-RU" dirty="0" err="1"/>
              <a:t>Баевского</a:t>
            </a:r>
            <a:r>
              <a:rPr lang="en-US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Тест простой или сложной зрительно-моторной реакции, построенный на основе анализа параметров выполнения заданий (быстроты, безошибочности и стабильности реакций) на предъявляемые зрительные стимулы</a:t>
            </a:r>
            <a:r>
              <a:rPr lang="en-US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Метод анализа </a:t>
            </a:r>
            <a:r>
              <a:rPr lang="ru-RU" dirty="0" err="1"/>
              <a:t>виброизображения</a:t>
            </a:r>
            <a:r>
              <a:rPr lang="ru-RU" dirty="0"/>
              <a:t>, научной основой для которого является вестибулярно-эмоциональный рефлекс (ВЭР) – разработка НИИ «Электрон» и В.А. </a:t>
            </a:r>
            <a:r>
              <a:rPr lang="ru-RU"/>
              <a:t>Минкина.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3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927" y="18209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Программное обеспечение для работы врача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6192" y="771550"/>
            <a:ext cx="849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Врач, вне зависимости от точки присутствия (на месте проведения осмотра или удаленно), работает в информационной системе «Осмотр», позволяющей</a:t>
            </a:r>
            <a:r>
              <a:rPr lang="en-US" sz="14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Видеть очередь прохождения медосмотров на терминалах</a:t>
            </a:r>
            <a:r>
              <a:rPr lang="en-US" sz="14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Получать информацию о медицинских параметрах конкретного </a:t>
            </a:r>
          </a:p>
          <a:p>
            <a:pPr algn="just"/>
            <a:r>
              <a:rPr lang="ru-RU" sz="1400" dirty="0"/>
              <a:t>сотрудника</a:t>
            </a:r>
            <a:r>
              <a:rPr lang="en-US" sz="14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Осуществлять допуск или </a:t>
            </a:r>
            <a:r>
              <a:rPr lang="ru-RU" sz="1400" dirty="0" err="1"/>
              <a:t>недопуск</a:t>
            </a:r>
            <a:r>
              <a:rPr lang="ru-RU" sz="1400" dirty="0"/>
              <a:t> сотрудника к рейсу</a:t>
            </a:r>
            <a:r>
              <a:rPr lang="en-US" sz="14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Подписывать протокол медицинского осмотра с помощью </a:t>
            </a:r>
          </a:p>
          <a:p>
            <a:pPr algn="just"/>
            <a:r>
              <a:rPr lang="ru-RU" sz="1400" dirty="0"/>
              <a:t>электронной подписи.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EDEFA5-2A80-424D-9D8B-E9DC6007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203598"/>
            <a:ext cx="2664296" cy="3168593"/>
          </a:xfrm>
          <a:prstGeom prst="rect">
            <a:avLst/>
          </a:prstGeom>
        </p:spPr>
      </p:pic>
      <p:pic>
        <p:nvPicPr>
          <p:cNvPr id="3073" name="Picture 1" descr="C:\Users\2020\Desktop\58519428-9f5e-44b2-a7bb-fabb954af3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2" y="2587432"/>
            <a:ext cx="5339228" cy="22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1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6052" y="241573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Варианты реализации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03598"/>
            <a:ext cx="8222529" cy="329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/>
              <a:t>Предлагаемая технология проведения автоматизированных </a:t>
            </a:r>
            <a:r>
              <a:rPr lang="ru-RU" sz="1400" dirty="0" err="1"/>
              <a:t>предрейсовых</a:t>
            </a:r>
            <a:r>
              <a:rPr lang="ru-RU" sz="1400" dirty="0"/>
              <a:t> и </a:t>
            </a:r>
            <a:r>
              <a:rPr lang="ru-RU" sz="1400" dirty="0" err="1"/>
              <a:t>предсменных</a:t>
            </a:r>
            <a:r>
              <a:rPr lang="ru-RU" sz="1400" dirty="0"/>
              <a:t> осмотров может предоставляться заказчиком в виде</a:t>
            </a:r>
            <a:r>
              <a:rPr lang="en-US" sz="1400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Поставки оборудования и программного обеспечения для работы специалистов медицинской организации, являющейся подрядчиком по оказанию услуг проведения </a:t>
            </a:r>
            <a:r>
              <a:rPr lang="ru-RU" sz="1400" dirty="0" err="1"/>
              <a:t>предрейсовых</a:t>
            </a:r>
            <a:r>
              <a:rPr lang="ru-RU" sz="1400" dirty="0"/>
              <a:t> медицинских осмотров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Поставка оборудование и оказание услуг по удаленному проведению </a:t>
            </a:r>
            <a:r>
              <a:rPr lang="ru-RU" sz="1400" dirty="0" err="1"/>
              <a:t>предрейсовых</a:t>
            </a:r>
            <a:r>
              <a:rPr lang="ru-RU" sz="1400" dirty="0"/>
              <a:t> медицинских осмотров (услуги оказываются одним из партнеров компании </a:t>
            </a:r>
            <a:r>
              <a:rPr lang="en-US" sz="1400" dirty="0"/>
              <a:t>DICOM Consulting</a:t>
            </a:r>
            <a:r>
              <a:rPr lang="ru-RU" sz="1400" dirty="0"/>
              <a:t>, имеющих лицензию на оказание медицинских услуг</a:t>
            </a:r>
            <a:r>
              <a:rPr lang="en-US" sz="1400" dirty="0"/>
              <a:t>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Аренда оборудования и оказание услуг по удаленному проведению </a:t>
            </a:r>
            <a:r>
              <a:rPr lang="ru-RU" sz="1400" dirty="0" err="1"/>
              <a:t>предрейсовых</a:t>
            </a:r>
            <a:r>
              <a:rPr lang="ru-RU" sz="1400" dirty="0"/>
              <a:t> медицинских осмотров (с оплатой в расчете на 1 осуществленный </a:t>
            </a:r>
            <a:r>
              <a:rPr lang="ru-RU" sz="1400" dirty="0" err="1"/>
              <a:t>предрейсовый</a:t>
            </a:r>
            <a:r>
              <a:rPr lang="ru-RU" sz="1400" dirty="0"/>
              <a:t> медицинский осмотр).</a:t>
            </a:r>
          </a:p>
        </p:txBody>
      </p:sp>
    </p:spTree>
    <p:extLst>
      <p:ext uri="{BB962C8B-B14F-4D97-AF65-F5344CB8AC3E}">
        <p14:creationId xmlns:p14="http://schemas.microsoft.com/office/powerpoint/2010/main" val="315926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27" y="328475"/>
            <a:ext cx="8690073" cy="58709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Автоматизация </a:t>
            </a:r>
            <a:r>
              <a:rPr lang="ru-RU" sz="1400" b="1" cap="all" dirty="0" err="1">
                <a:solidFill>
                  <a:srgbClr val="FFC000"/>
                </a:solidFill>
              </a:rPr>
              <a:t>предрейсовых</a:t>
            </a:r>
            <a:r>
              <a:rPr lang="ru-RU" sz="1400" b="1" cap="all" dirty="0">
                <a:solidFill>
                  <a:srgbClr val="FFC000"/>
                </a:solidFill>
              </a:rPr>
              <a:t> и </a:t>
            </a:r>
            <a:r>
              <a:rPr lang="ru-RU" sz="1400" b="1" cap="all" dirty="0" err="1">
                <a:solidFill>
                  <a:srgbClr val="FFC000"/>
                </a:solidFill>
              </a:rPr>
              <a:t>предсменных</a:t>
            </a:r>
            <a:r>
              <a:rPr lang="ru-RU" sz="1400" b="1" cap="all" dirty="0">
                <a:solidFill>
                  <a:srgbClr val="FFC000"/>
                </a:solidFill>
              </a:rPr>
              <a:t> медицинских осмотров сотрудников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927" y="896183"/>
            <a:ext cx="8510561" cy="3613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В соответствии с требованиями ст. 20 ФЗ №196 «О безопасности дорожного движения» работодатель обязан организовать проведение </a:t>
            </a:r>
            <a:r>
              <a:rPr lang="ru-RU" sz="1400" dirty="0" err="1"/>
              <a:t>предрейсовых</a:t>
            </a:r>
            <a:r>
              <a:rPr lang="ru-RU" sz="1400" dirty="0"/>
              <a:t> медицинских осмотров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Организация процедуры медосмотра с использованием автоматизированной системы </a:t>
            </a:r>
            <a:r>
              <a:rPr lang="ru-RU" sz="1400" dirty="0" err="1"/>
              <a:t>предрейсовых</a:t>
            </a:r>
            <a:r>
              <a:rPr lang="ru-RU" sz="1400" dirty="0"/>
              <a:t> медицинских осмотров (далее – </a:t>
            </a:r>
            <a:r>
              <a:rPr lang="ru-RU" sz="1400" dirty="0" err="1"/>
              <a:t>АСПрМО</a:t>
            </a:r>
            <a:r>
              <a:rPr lang="ru-RU" sz="1400" dirty="0"/>
              <a:t>) позволяет: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Уйти </a:t>
            </a:r>
            <a:r>
              <a:rPr lang="ru-RU" altLang="ru-RU" sz="1400" dirty="0"/>
              <a:t>от человеческого фактора при проведении процедуры (объективность)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Ускорить проведение осмотров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Накапливать и анализировать медицинские данные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При необходимости осуществлять осмотры без присутствия медицинского работника с удаленным подписанием протокола электронной цифровой подписью</a:t>
            </a:r>
            <a:endParaRPr lang="en-US" sz="1400" dirty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Расширить объем собираемых во время осмотра данных (например, добавляя оценку психоэмоционального состояния сотрудника).</a:t>
            </a:r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1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3478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Автоматизация </a:t>
            </a:r>
            <a:r>
              <a:rPr lang="ru-RU" sz="1400" b="1" cap="all" dirty="0" err="1">
                <a:solidFill>
                  <a:srgbClr val="FFC000"/>
                </a:solidFill>
              </a:rPr>
              <a:t>предрейсовых</a:t>
            </a:r>
            <a:r>
              <a:rPr lang="ru-RU" sz="1400" b="1" cap="all" dirty="0">
                <a:solidFill>
                  <a:srgbClr val="FFC000"/>
                </a:solidFill>
              </a:rPr>
              <a:t> и </a:t>
            </a:r>
            <a:r>
              <a:rPr lang="ru-RU" sz="1400" b="1" cap="all" dirty="0" err="1">
                <a:solidFill>
                  <a:srgbClr val="FFC000"/>
                </a:solidFill>
              </a:rPr>
              <a:t>предсменных</a:t>
            </a:r>
            <a:r>
              <a:rPr lang="ru-RU" sz="1400" b="1" cap="all" dirty="0">
                <a:solidFill>
                  <a:srgbClr val="FFC000"/>
                </a:solidFill>
              </a:rPr>
              <a:t> медицинских осмотров сотрудников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286" y="1117776"/>
            <a:ext cx="8294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Прохождение осмотра с помощью автоматизированного комплекса является достаточно простой процедурой, которая занимает 100-120 сек.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6699" y="1866192"/>
            <a:ext cx="2458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1200" dirty="0"/>
              <a:t> </a:t>
            </a:r>
            <a:r>
              <a:rPr lang="ru-RU" sz="1200" dirty="0" err="1"/>
              <a:t>АСПрМО</a:t>
            </a:r>
            <a:r>
              <a:rPr lang="ru-RU" sz="1200" dirty="0"/>
              <a:t> проводит оценку степени готовности каждого конкретного сотрудника: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10168" y="1866192"/>
            <a:ext cx="3075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2. Формирование заключений о допуске/не допуске к работе в виде записей в электронном журнале медосмотров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64471" y="1866192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3. Печать документов (путевой лист, направление к врачу и т.д.) с электронной цифровой подписью медработника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0D29B9D-0B9C-CA49-B7B9-EDB2E3152908}"/>
              </a:ext>
            </a:extLst>
          </p:cNvPr>
          <p:cNvGrpSpPr/>
          <p:nvPr/>
        </p:nvGrpSpPr>
        <p:grpSpPr>
          <a:xfrm>
            <a:off x="251520" y="2837902"/>
            <a:ext cx="2592288" cy="1638757"/>
            <a:chOff x="895121" y="3877027"/>
            <a:chExt cx="3523736" cy="2559512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012" y="3877027"/>
              <a:ext cx="1214149" cy="1199598"/>
            </a:xfrm>
            <a:prstGeom prst="rect">
              <a:avLst/>
            </a:prstGeom>
          </p:spPr>
        </p:pic>
        <p:pic>
          <p:nvPicPr>
            <p:cNvPr id="30" name="Рисунок 8" descr="Описание: IMG_369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31" r="27507" b="7428"/>
            <a:stretch>
              <a:fillRect/>
            </a:stretch>
          </p:blipFill>
          <p:spPr bwMode="auto">
            <a:xfrm>
              <a:off x="895121" y="5157198"/>
              <a:ext cx="1273696" cy="1278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97" y="3889778"/>
              <a:ext cx="417600" cy="4176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97" y="4407724"/>
              <a:ext cx="417600" cy="4176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97" y="4925669"/>
              <a:ext cx="417600" cy="4176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97" y="5443614"/>
              <a:ext cx="417600" cy="41760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97" y="5961560"/>
              <a:ext cx="417600" cy="417600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2978697" y="3912430"/>
              <a:ext cx="1223814" cy="43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Давление 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78697" y="4435299"/>
              <a:ext cx="1223814" cy="43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Пульс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78697" y="4958168"/>
              <a:ext cx="1440160" cy="43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Температура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78697" y="5481037"/>
              <a:ext cx="1223814" cy="43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Алкоголь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978697" y="6003905"/>
              <a:ext cx="1223814" cy="43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Наркотики</a:t>
              </a:r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73EB06D-34EF-794E-9283-67092F261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4471" y="3241463"/>
            <a:ext cx="2928433" cy="704344"/>
          </a:xfrm>
          <a:prstGeom prst="rect">
            <a:avLst/>
          </a:prstGeom>
        </p:spPr>
      </p:pic>
      <p:pic>
        <p:nvPicPr>
          <p:cNvPr id="43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2020\Downloads\photo_5251554975400708078_y.jpg">
            <a:extLst>
              <a:ext uri="{FF2B5EF4-FFF2-40B4-BE49-F238E27FC236}">
                <a16:creationId xmlns:a16="http://schemas.microsoft.com/office/drawing/2014/main" id="{194003D1-AFB1-9946-9852-3829F5C1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" y="2793007"/>
            <a:ext cx="1408928" cy="17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" descr="C:\Users\2020\Desktop\58519428-9f5e-44b2-a7bb-fabb954af3ff.jpg">
            <a:extLst>
              <a:ext uri="{FF2B5EF4-FFF2-40B4-BE49-F238E27FC236}">
                <a16:creationId xmlns:a16="http://schemas.microsoft.com/office/drawing/2014/main" id="{9D5FDB20-524F-2F41-81D6-95551F66A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/>
          <a:stretch/>
        </p:blipFill>
        <p:spPr bwMode="auto">
          <a:xfrm>
            <a:off x="2794326" y="2860569"/>
            <a:ext cx="3067616" cy="15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2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599" y="123478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600" b="1" cap="all" dirty="0">
                <a:solidFill>
                  <a:srgbClr val="FFC000"/>
                </a:solidFill>
              </a:rPr>
              <a:t>Оборудование для проведения автоматизированного осмотра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599" y="98126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Для проведения осмотра используется программно-аппаратный комплекс собственного производства.</a:t>
            </a:r>
          </a:p>
        </p:txBody>
      </p:sp>
      <p:pic>
        <p:nvPicPr>
          <p:cNvPr id="6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2020\Downloads\photo_5251554975400708078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63637"/>
            <a:ext cx="2544217" cy="31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 descr="blob:https://web.telegram.org/cfb72567-7fe2-48f7-a0a8-512b34e566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2020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46537"/>
            <a:ext cx="135047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2020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91829"/>
            <a:ext cx="1350472" cy="1572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2020\Desktop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8" y="1446537"/>
            <a:ext cx="1349390" cy="158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2020\Desktop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8" y="3298666"/>
            <a:ext cx="1350472" cy="1566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624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865" y="-164554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Интерфейс аппаратно-программного комплекса </a:t>
            </a:r>
          </a:p>
        </p:txBody>
      </p:sp>
      <p:pic>
        <p:nvPicPr>
          <p:cNvPr id="2051" name="Picture 3" descr="C:\Users\2020\Desktop\17021999-11bf-490d-a643-312804f9a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7776864" cy="426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962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981" y="-164554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Интерфейс аппаратно-программного комплекса </a:t>
            </a:r>
          </a:p>
        </p:txBody>
      </p:sp>
      <p:pic>
        <p:nvPicPr>
          <p:cNvPr id="3075" name="Picture 3" descr="C:\Users\2020\Desktop\a960760d-9abd-45fe-9937-dd9a2ed20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1" y="612372"/>
            <a:ext cx="7779411" cy="430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812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-164554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Интерфейс аппаратно-программного комплекса </a:t>
            </a:r>
          </a:p>
        </p:txBody>
      </p:sp>
      <p:pic>
        <p:nvPicPr>
          <p:cNvPr id="4099" name="Picture 3" descr="C:\Users\2020\Desktop\566019db-2490-46c7-9bec-af473c5194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0496"/>
            <a:ext cx="7848872" cy="439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85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-164554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Интерфейс аппаратно-программного комплекса </a:t>
            </a:r>
          </a:p>
        </p:txBody>
      </p:sp>
      <p:pic>
        <p:nvPicPr>
          <p:cNvPr id="5123" name="Picture 3" descr="C:\Users\2020\Desktop\6c0e88b9-b72b-4b50-95ae-b11c76aba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5527"/>
            <a:ext cx="7635411" cy="4331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069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-164554"/>
            <a:ext cx="11164257" cy="99429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rgbClr val="FFC000"/>
                </a:solidFill>
              </a:rPr>
              <a:t>Интерфейс аппаратно-программного комплекса </a:t>
            </a:r>
          </a:p>
        </p:txBody>
      </p:sp>
      <p:pic>
        <p:nvPicPr>
          <p:cNvPr id="6147" name="Picture 3" descr="C:\Users\2020\Desktop\93235d6b-7f5f-4ed0-94c7-5d962f2add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04838"/>
            <a:ext cx="7632848" cy="4305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0608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176</TotalTime>
  <Words>463</Words>
  <Application>Microsoft Macintosh PowerPoint</Application>
  <PresentationFormat>Экран (16:9)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Автоматизация предрейсовых и послерейсовых осмотров сотрудников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предрейсовых и послерейсовых осмотров сотрудников</dc:title>
  <dc:creator>2020</dc:creator>
  <cp:lastModifiedBy>Viacheslav Kadnikov</cp:lastModifiedBy>
  <cp:revision>13</cp:revision>
  <dcterms:created xsi:type="dcterms:W3CDTF">2023-03-23T12:19:24Z</dcterms:created>
  <dcterms:modified xsi:type="dcterms:W3CDTF">2023-04-27T11:13:07Z</dcterms:modified>
</cp:coreProperties>
</file>