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1" r:id="rId3"/>
    <p:sldId id="258" r:id="rId4"/>
    <p:sldId id="259" r:id="rId5"/>
    <p:sldId id="257"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E07"/>
    <a:srgbClr val="ECE5DC"/>
    <a:srgbClr val="EEDCAB"/>
    <a:srgbClr val="222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p:scale>
          <a:sx n="96" d="100"/>
          <a:sy n="96" d="100"/>
        </p:scale>
        <p:origin x="140" y="15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8B5B1-3088-BD48-A3C1-6E8700FB3301}"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21D04-9884-E04F-94CE-F0CBE7EF28EE}" type="slidenum">
              <a:rPr lang="en-US" smtClean="0"/>
              <a:t>‹#›</a:t>
            </a:fld>
            <a:endParaRPr lang="en-US"/>
          </a:p>
        </p:txBody>
      </p:sp>
    </p:spTree>
    <p:extLst>
      <p:ext uri="{BB962C8B-B14F-4D97-AF65-F5344CB8AC3E}">
        <p14:creationId xmlns:p14="http://schemas.microsoft.com/office/powerpoint/2010/main" val="215002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21D04-9884-E04F-94CE-F0CBE7EF28EE}" type="slidenum">
              <a:rPr lang="en-US" smtClean="0"/>
              <a:t>2</a:t>
            </a:fld>
            <a:endParaRPr lang="en-US"/>
          </a:p>
        </p:txBody>
      </p:sp>
    </p:spTree>
    <p:extLst>
      <p:ext uri="{BB962C8B-B14F-4D97-AF65-F5344CB8AC3E}">
        <p14:creationId xmlns:p14="http://schemas.microsoft.com/office/powerpoint/2010/main" val="244623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21D04-9884-E04F-94CE-F0CBE7EF28EE}" type="slidenum">
              <a:rPr lang="en-US" smtClean="0"/>
              <a:t>3</a:t>
            </a:fld>
            <a:endParaRPr lang="en-US"/>
          </a:p>
        </p:txBody>
      </p:sp>
    </p:spTree>
    <p:extLst>
      <p:ext uri="{BB962C8B-B14F-4D97-AF65-F5344CB8AC3E}">
        <p14:creationId xmlns:p14="http://schemas.microsoft.com/office/powerpoint/2010/main" val="121600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21D04-9884-E04F-94CE-F0CBE7EF28EE}" type="slidenum">
              <a:rPr lang="en-US" smtClean="0"/>
              <a:t>4</a:t>
            </a:fld>
            <a:endParaRPr lang="en-US"/>
          </a:p>
        </p:txBody>
      </p:sp>
    </p:spTree>
    <p:extLst>
      <p:ext uri="{BB962C8B-B14F-4D97-AF65-F5344CB8AC3E}">
        <p14:creationId xmlns:p14="http://schemas.microsoft.com/office/powerpoint/2010/main" val="355229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21D04-9884-E04F-94CE-F0CBE7EF28EE}" type="slidenum">
              <a:rPr lang="en-US" smtClean="0"/>
              <a:t>5</a:t>
            </a:fld>
            <a:endParaRPr lang="en-US"/>
          </a:p>
        </p:txBody>
      </p:sp>
    </p:spTree>
    <p:extLst>
      <p:ext uri="{BB962C8B-B14F-4D97-AF65-F5344CB8AC3E}">
        <p14:creationId xmlns:p14="http://schemas.microsoft.com/office/powerpoint/2010/main" val="33534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21D04-9884-E04F-94CE-F0CBE7EF28EE}" type="slidenum">
              <a:rPr lang="en-US" smtClean="0"/>
              <a:t>6</a:t>
            </a:fld>
            <a:endParaRPr lang="en-US"/>
          </a:p>
        </p:txBody>
      </p:sp>
    </p:spTree>
    <p:extLst>
      <p:ext uri="{BB962C8B-B14F-4D97-AF65-F5344CB8AC3E}">
        <p14:creationId xmlns:p14="http://schemas.microsoft.com/office/powerpoint/2010/main" val="401696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36FE-3424-0B5C-5905-D9BBBA83AF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E766DA-0C32-8E77-288B-5E44655A3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950EB88-12F1-795E-0CA9-0ABC0830C787}"/>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5" name="Footer Placeholder 4">
            <a:extLst>
              <a:ext uri="{FF2B5EF4-FFF2-40B4-BE49-F238E27FC236}">
                <a16:creationId xmlns:a16="http://schemas.microsoft.com/office/drawing/2014/main" id="{FC5ED2DE-3CE1-9C62-9F2B-32FA110EE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C34A3-E21F-683D-45D4-17881C00125B}"/>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223049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925A-0A34-4EDA-DEE3-01C7407E67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5BB09C-B090-C7F2-7664-322F8A0BCD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DE173-535B-4AE5-E6A6-AD992719A692}"/>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5" name="Footer Placeholder 4">
            <a:extLst>
              <a:ext uri="{FF2B5EF4-FFF2-40B4-BE49-F238E27FC236}">
                <a16:creationId xmlns:a16="http://schemas.microsoft.com/office/drawing/2014/main" id="{0F3D4D07-5EC2-03A1-F18E-B452BCEC4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B1A44-D2B3-B69F-3CDF-FA73BD7C973F}"/>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315732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51FC6-5893-8CC3-A81E-781558AB17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552B0E-077E-0BC6-49D9-A7179B4D5C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DEDD70-240B-2F85-E556-07B40E23BF59}"/>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5" name="Footer Placeholder 4">
            <a:extLst>
              <a:ext uri="{FF2B5EF4-FFF2-40B4-BE49-F238E27FC236}">
                <a16:creationId xmlns:a16="http://schemas.microsoft.com/office/drawing/2014/main" id="{A70EE643-4A36-1390-D51B-82AE99996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2B39-9758-A7D5-18F6-1277B786B5D4}"/>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102959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3C51-05DB-DD8C-CC7D-3AD3910E88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A37D49-A1B2-4E4A-E823-0EF7F3DBB9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8838CC-ABDE-47B2-D11D-638CAFDE0048}"/>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5" name="Footer Placeholder 4">
            <a:extLst>
              <a:ext uri="{FF2B5EF4-FFF2-40B4-BE49-F238E27FC236}">
                <a16:creationId xmlns:a16="http://schemas.microsoft.com/office/drawing/2014/main" id="{AB3BD8E1-1617-0F8B-A23E-42DE96F8B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9FDF5-D08F-0ADF-775E-C2D99D0D70D1}"/>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308648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3484-73D3-26FC-0256-21602954F2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A26563-0420-7EE0-58A2-472222851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E3A041-71CC-4673-D021-29C980ACE0FE}"/>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5" name="Footer Placeholder 4">
            <a:extLst>
              <a:ext uri="{FF2B5EF4-FFF2-40B4-BE49-F238E27FC236}">
                <a16:creationId xmlns:a16="http://schemas.microsoft.com/office/drawing/2014/main" id="{15BE8324-453D-BC6E-EC44-0B80E7ECF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43E16-9709-00EF-F469-B23172F4034D}"/>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193369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FE10-CCD7-B482-9398-E948EBB3F9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462727C-9367-CE67-8BF8-01531FBFF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797C96-ABF5-ED51-2799-A8138B5DA3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3ABBD01-9F5B-E8BE-12A1-BED09831DBEE}"/>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6" name="Footer Placeholder 5">
            <a:extLst>
              <a:ext uri="{FF2B5EF4-FFF2-40B4-BE49-F238E27FC236}">
                <a16:creationId xmlns:a16="http://schemas.microsoft.com/office/drawing/2014/main" id="{289059E3-47A7-FAB5-6638-436AE0574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51FA7-508F-F421-BC65-128A559B9A58}"/>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113926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E30D-005F-B600-D62E-25A1C93707F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59D643-7679-AA2B-6232-95870AD76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0EA4A8-6C06-4FB2-A653-35870FC911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CEE7FC-FCB2-3154-DE94-21FBFA6B2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B8056B-27C8-28B2-DCD2-C689F03B7F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6A2AEC-AD21-F412-5512-BC8B7258638B}"/>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8" name="Footer Placeholder 7">
            <a:extLst>
              <a:ext uri="{FF2B5EF4-FFF2-40B4-BE49-F238E27FC236}">
                <a16:creationId xmlns:a16="http://schemas.microsoft.com/office/drawing/2014/main" id="{AB88A7CF-CC58-C4F8-5ECC-A483C97B77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EECC91-AA29-EC28-77C5-9EC7D759AD16}"/>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255843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3E08-B2ED-786F-1B68-334BC74B58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BAD8D5-ADB5-B6EE-82FD-2A4F2679DF3C}"/>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4" name="Footer Placeholder 3">
            <a:extLst>
              <a:ext uri="{FF2B5EF4-FFF2-40B4-BE49-F238E27FC236}">
                <a16:creationId xmlns:a16="http://schemas.microsoft.com/office/drawing/2014/main" id="{C826E99E-B06C-85B4-1929-871ECC18AF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432046-7E48-5BFF-B417-F0EE9D5040D3}"/>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202039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7D3E73-F702-F0B0-6D5B-BDD494204762}"/>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3" name="Footer Placeholder 2">
            <a:extLst>
              <a:ext uri="{FF2B5EF4-FFF2-40B4-BE49-F238E27FC236}">
                <a16:creationId xmlns:a16="http://schemas.microsoft.com/office/drawing/2014/main" id="{63FFC86A-E500-DC32-A8F6-1B7637120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3F0539-2410-5E1D-27E3-3312B8F587D6}"/>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329891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C61D-46B3-2286-F01B-D5E5DF6FD2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5FC04C6-EBAE-06B4-F313-AC37749E2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809867-F09D-4491-0A51-BCF24DFD2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557846-14DC-CB6F-E279-59736825784E}"/>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6" name="Footer Placeholder 5">
            <a:extLst>
              <a:ext uri="{FF2B5EF4-FFF2-40B4-BE49-F238E27FC236}">
                <a16:creationId xmlns:a16="http://schemas.microsoft.com/office/drawing/2014/main" id="{A71269AD-A490-E9C7-0FC7-9F9665152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5C9DC-D74B-D9F8-C1C2-C41192C1C0B5}"/>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188116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0A32-A8E4-3BE7-B87A-3CB9F7ACB2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A8D337-FE99-47FD-FA14-00B88FE82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A4A0E-1CE2-81CE-F876-4D0271C44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488649-4D1B-C575-557E-385A91731EB2}"/>
              </a:ext>
            </a:extLst>
          </p:cNvPr>
          <p:cNvSpPr>
            <a:spLocks noGrp="1"/>
          </p:cNvSpPr>
          <p:nvPr>
            <p:ph type="dt" sz="half" idx="10"/>
          </p:nvPr>
        </p:nvSpPr>
        <p:spPr/>
        <p:txBody>
          <a:bodyPr/>
          <a:lstStyle/>
          <a:p>
            <a:fld id="{C1682EE0-9FE3-BB41-9329-A61A5E9F643F}" type="datetimeFigureOut">
              <a:rPr lang="en-US" smtClean="0"/>
              <a:t>2/2/2023</a:t>
            </a:fld>
            <a:endParaRPr lang="en-US"/>
          </a:p>
        </p:txBody>
      </p:sp>
      <p:sp>
        <p:nvSpPr>
          <p:cNvPr id="6" name="Footer Placeholder 5">
            <a:extLst>
              <a:ext uri="{FF2B5EF4-FFF2-40B4-BE49-F238E27FC236}">
                <a16:creationId xmlns:a16="http://schemas.microsoft.com/office/drawing/2014/main" id="{91F7C4AD-83A9-ED23-94AD-B545C56E2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973E0-2228-7065-66E7-8FE7F62BEB93}"/>
              </a:ext>
            </a:extLst>
          </p:cNvPr>
          <p:cNvSpPr>
            <a:spLocks noGrp="1"/>
          </p:cNvSpPr>
          <p:nvPr>
            <p:ph type="sldNum" sz="quarter" idx="12"/>
          </p:nvPr>
        </p:nvSpPr>
        <p:spPr/>
        <p:txBody>
          <a:bodyPr/>
          <a:lstStyle/>
          <a:p>
            <a:fld id="{DE5AA50D-1F81-2E45-AE42-353C598FC89B}" type="slidenum">
              <a:rPr lang="en-US" smtClean="0"/>
              <a:t>‹#›</a:t>
            </a:fld>
            <a:endParaRPr lang="en-US"/>
          </a:p>
        </p:txBody>
      </p:sp>
    </p:spTree>
    <p:extLst>
      <p:ext uri="{BB962C8B-B14F-4D97-AF65-F5344CB8AC3E}">
        <p14:creationId xmlns:p14="http://schemas.microsoft.com/office/powerpoint/2010/main" val="17193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D452A-125D-A399-C58F-E293A0A35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6BC8B7-8D0F-5598-78A3-91B76FD2D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8B061-E45C-4C64-7EBB-300F06738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82EE0-9FE3-BB41-9329-A61A5E9F643F}" type="datetimeFigureOut">
              <a:rPr lang="en-US" smtClean="0"/>
              <a:t>2/2/2023</a:t>
            </a:fld>
            <a:endParaRPr lang="en-US"/>
          </a:p>
        </p:txBody>
      </p:sp>
      <p:sp>
        <p:nvSpPr>
          <p:cNvPr id="5" name="Footer Placeholder 4">
            <a:extLst>
              <a:ext uri="{FF2B5EF4-FFF2-40B4-BE49-F238E27FC236}">
                <a16:creationId xmlns:a16="http://schemas.microsoft.com/office/drawing/2014/main" id="{96CF1195-DE7B-3766-DFB5-1ED014E3C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9F6B6C-22CC-FBC8-C068-594E89C3E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AA50D-1F81-2E45-AE42-353C598FC89B}" type="slidenum">
              <a:rPr lang="en-US" smtClean="0"/>
              <a:t>‹#›</a:t>
            </a:fld>
            <a:endParaRPr lang="en-US"/>
          </a:p>
        </p:txBody>
      </p:sp>
    </p:spTree>
    <p:extLst>
      <p:ext uri="{BB962C8B-B14F-4D97-AF65-F5344CB8AC3E}">
        <p14:creationId xmlns:p14="http://schemas.microsoft.com/office/powerpoint/2010/main" val="268542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3.svg"/><Relationship Id="rId5" Type="http://schemas.openxmlformats.org/officeDocument/2006/relationships/image" Target="../media/image5.pn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4.svg"/><Relationship Id="rId9" Type="http://schemas.openxmlformats.org/officeDocument/2006/relationships/image" Target="../media/image21.sv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sv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sv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4.svg"/><Relationship Id="rId3" Type="http://schemas.openxmlformats.org/officeDocument/2006/relationships/image" Target="../media/image5.png"/><Relationship Id="rId21" Type="http://schemas.openxmlformats.org/officeDocument/2006/relationships/image" Target="../media/image51.png"/><Relationship Id="rId7" Type="http://schemas.openxmlformats.org/officeDocument/2006/relationships/image" Target="../media/image37.jp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7.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6.svg"/><Relationship Id="rId9" Type="http://schemas.openxmlformats.org/officeDocument/2006/relationships/image" Target="../media/image39.jpeg"/><Relationship Id="rId14" Type="http://schemas.openxmlformats.org/officeDocument/2006/relationships/image" Target="../media/image44.svg"/><Relationship Id="rId22"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56.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8C8876B-F3EF-57F7-C199-576404396828}"/>
              </a:ext>
            </a:extLst>
          </p:cNvPr>
          <p:cNvPicPr>
            <a:picLocks noChangeAspect="1"/>
          </p:cNvPicPr>
          <p:nvPr/>
        </p:nvPicPr>
        <p:blipFill rotWithShape="1">
          <a:blip r:embed="rId2"/>
          <a:srcRect t="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8943C997-AA8A-34B1-A8A3-639BEA5E854F}"/>
              </a:ext>
            </a:extLst>
          </p:cNvPr>
          <p:cNvSpPr/>
          <p:nvPr/>
        </p:nvSpPr>
        <p:spPr>
          <a:xfrm>
            <a:off x="0" y="0"/>
            <a:ext cx="12192000" cy="6858000"/>
          </a:xfrm>
          <a:prstGeom prst="rect">
            <a:avLst/>
          </a:prstGeom>
          <a:solidFill>
            <a:schemeClr val="tx1">
              <a:lumMod val="95000"/>
              <a:lumOff val="5000"/>
              <a:alpha val="73721"/>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1773704-82FA-1959-0C18-370E631F2405}"/>
              </a:ext>
            </a:extLst>
          </p:cNvPr>
          <p:cNvSpPr txBox="1"/>
          <p:nvPr/>
        </p:nvSpPr>
        <p:spPr>
          <a:xfrm>
            <a:off x="420915" y="3972995"/>
            <a:ext cx="9013371" cy="1754326"/>
          </a:xfrm>
          <a:prstGeom prst="rect">
            <a:avLst/>
          </a:prstGeom>
          <a:noFill/>
        </p:spPr>
        <p:txBody>
          <a:bodyPr wrap="square" rtlCol="0">
            <a:spAutoFit/>
          </a:bodyPr>
          <a:lstStyle/>
          <a:p>
            <a:pPr algn="l"/>
            <a:r>
              <a:rPr lang="en-IN" sz="5400" b="1" dirty="0">
                <a:solidFill>
                  <a:srgbClr val="FFFFFF"/>
                </a:solidFill>
                <a:effectLst/>
                <a:latin typeface="NEXA-XBOLD" panose="02000000000000000000" pitchFamily="2" charset="77"/>
              </a:rPr>
              <a:t>We help brands build their offshore teams</a:t>
            </a:r>
          </a:p>
        </p:txBody>
      </p:sp>
      <p:sp>
        <p:nvSpPr>
          <p:cNvPr id="11" name="TextBox 10">
            <a:extLst>
              <a:ext uri="{FF2B5EF4-FFF2-40B4-BE49-F238E27FC236}">
                <a16:creationId xmlns:a16="http://schemas.microsoft.com/office/drawing/2014/main" id="{08E65E58-1B2B-CFF6-7351-C75CF5F8E02C}"/>
              </a:ext>
            </a:extLst>
          </p:cNvPr>
          <p:cNvSpPr txBox="1"/>
          <p:nvPr/>
        </p:nvSpPr>
        <p:spPr>
          <a:xfrm>
            <a:off x="449943" y="5950857"/>
            <a:ext cx="4484914" cy="400110"/>
          </a:xfrm>
          <a:prstGeom prst="rect">
            <a:avLst/>
          </a:prstGeom>
          <a:noFill/>
        </p:spPr>
        <p:txBody>
          <a:bodyPr wrap="square" rtlCol="0">
            <a:spAutoFit/>
          </a:bodyPr>
          <a:lstStyle/>
          <a:p>
            <a:pPr algn="l"/>
            <a:r>
              <a:rPr lang="en-IN" sz="2000" b="1" dirty="0">
                <a:solidFill>
                  <a:srgbClr val="FFFFFF"/>
                </a:solidFill>
                <a:effectLst/>
                <a:latin typeface="Nexa" panose="02000000000000000000" pitchFamily="2" charset="77"/>
              </a:rPr>
              <a:t>Delivering Quality since 2014</a:t>
            </a:r>
          </a:p>
        </p:txBody>
      </p:sp>
      <p:pic>
        <p:nvPicPr>
          <p:cNvPr id="13" name="Picture 12" descr="Logo&#10;&#10;Description automatically generated">
            <a:extLst>
              <a:ext uri="{FF2B5EF4-FFF2-40B4-BE49-F238E27FC236}">
                <a16:creationId xmlns:a16="http://schemas.microsoft.com/office/drawing/2014/main" id="{E035879F-5924-6EC1-F2A9-0C417E414D52}"/>
              </a:ext>
            </a:extLst>
          </p:cNvPr>
          <p:cNvPicPr>
            <a:picLocks noChangeAspect="1"/>
          </p:cNvPicPr>
          <p:nvPr/>
        </p:nvPicPr>
        <p:blipFill>
          <a:blip r:embed="rId3"/>
          <a:stretch>
            <a:fillRect/>
          </a:stretch>
        </p:blipFill>
        <p:spPr>
          <a:xfrm>
            <a:off x="658586" y="507033"/>
            <a:ext cx="2070100" cy="799921"/>
          </a:xfrm>
          <a:prstGeom prst="rect">
            <a:avLst/>
          </a:prstGeom>
        </p:spPr>
      </p:pic>
      <p:pic>
        <p:nvPicPr>
          <p:cNvPr id="15" name="Graphic 14">
            <a:extLst>
              <a:ext uri="{FF2B5EF4-FFF2-40B4-BE49-F238E27FC236}">
                <a16:creationId xmlns:a16="http://schemas.microsoft.com/office/drawing/2014/main" id="{DB10F9D9-6731-7ADE-D0A8-39B7A7F3B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5260" y="3184893"/>
            <a:ext cx="6332148" cy="6332148"/>
          </a:xfrm>
          <a:prstGeom prst="rect">
            <a:avLst/>
          </a:prstGeom>
        </p:spPr>
      </p:pic>
    </p:spTree>
    <p:extLst>
      <p:ext uri="{BB962C8B-B14F-4D97-AF65-F5344CB8AC3E}">
        <p14:creationId xmlns:p14="http://schemas.microsoft.com/office/powerpoint/2010/main" val="31562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3ED24AB8-9684-0423-537F-404FAADD5324}"/>
              </a:ext>
            </a:extLst>
          </p:cNvPr>
          <p:cNvSpPr/>
          <p:nvPr/>
        </p:nvSpPr>
        <p:spPr>
          <a:xfrm flipV="1">
            <a:off x="1584810" y="446"/>
            <a:ext cx="7461493" cy="6857107"/>
          </a:xfrm>
          <a:prstGeom prst="parallelogram">
            <a:avLst>
              <a:gd name="adj" fmla="val 75756"/>
            </a:avLst>
          </a:prstGeom>
          <a:gradFill flip="none" rotWithShape="1">
            <a:gsLst>
              <a:gs pos="0">
                <a:srgbClr val="CB9D06"/>
              </a:gs>
              <a:gs pos="100000">
                <a:schemeClr val="bg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622E9E69-B382-DF48-A0CD-237A0A978F46}"/>
              </a:ext>
            </a:extLst>
          </p:cNvPr>
          <p:cNvSpPr/>
          <p:nvPr/>
        </p:nvSpPr>
        <p:spPr>
          <a:xfrm>
            <a:off x="272041" y="254909"/>
            <a:ext cx="11656199" cy="6344868"/>
          </a:xfrm>
          <a:prstGeom prst="rect">
            <a:avLst/>
          </a:prstGeom>
          <a:solidFill>
            <a:schemeClr val="bg1"/>
          </a:solidFill>
          <a:ln>
            <a:noFill/>
            <a:prstDash val="sysDot"/>
            <a:extLst>
              <a:ext uri="{C807C97D-BFC1-408E-A445-0C87EB9F89A2}">
                <ask:lineSketchStyleProps xmlns:ask="http://schemas.microsoft.com/office/drawing/2018/sketchyshapes" sd="1219033472">
                  <a:custGeom>
                    <a:avLst/>
                    <a:gdLst>
                      <a:gd name="connsiteX0" fmla="*/ 0 w 8616482"/>
                      <a:gd name="connsiteY0" fmla="*/ 0 h 6427694"/>
                      <a:gd name="connsiteX1" fmla="*/ 748971 w 8616482"/>
                      <a:gd name="connsiteY1" fmla="*/ 0 h 6427694"/>
                      <a:gd name="connsiteX2" fmla="*/ 1497942 w 8616482"/>
                      <a:gd name="connsiteY2" fmla="*/ 0 h 6427694"/>
                      <a:gd name="connsiteX3" fmla="*/ 2246913 w 8616482"/>
                      <a:gd name="connsiteY3" fmla="*/ 0 h 6427694"/>
                      <a:gd name="connsiteX4" fmla="*/ 2995885 w 8616482"/>
                      <a:gd name="connsiteY4" fmla="*/ 0 h 6427694"/>
                      <a:gd name="connsiteX5" fmla="*/ 3831020 w 8616482"/>
                      <a:gd name="connsiteY5" fmla="*/ 0 h 6427694"/>
                      <a:gd name="connsiteX6" fmla="*/ 4493827 w 8616482"/>
                      <a:gd name="connsiteY6" fmla="*/ 0 h 6427694"/>
                      <a:gd name="connsiteX7" fmla="*/ 5242798 w 8616482"/>
                      <a:gd name="connsiteY7" fmla="*/ 0 h 6427694"/>
                      <a:gd name="connsiteX8" fmla="*/ 5905604 w 8616482"/>
                      <a:gd name="connsiteY8" fmla="*/ 0 h 6427694"/>
                      <a:gd name="connsiteX9" fmla="*/ 6568411 w 8616482"/>
                      <a:gd name="connsiteY9" fmla="*/ 0 h 6427694"/>
                      <a:gd name="connsiteX10" fmla="*/ 7231217 w 8616482"/>
                      <a:gd name="connsiteY10" fmla="*/ 0 h 6427694"/>
                      <a:gd name="connsiteX11" fmla="*/ 7635529 w 8616482"/>
                      <a:gd name="connsiteY11" fmla="*/ 0 h 6427694"/>
                      <a:gd name="connsiteX12" fmla="*/ 8616482 w 8616482"/>
                      <a:gd name="connsiteY12" fmla="*/ 0 h 6427694"/>
                      <a:gd name="connsiteX13" fmla="*/ 8616482 w 8616482"/>
                      <a:gd name="connsiteY13" fmla="*/ 449939 h 6427694"/>
                      <a:gd name="connsiteX14" fmla="*/ 8616482 w 8616482"/>
                      <a:gd name="connsiteY14" fmla="*/ 1156985 h 6427694"/>
                      <a:gd name="connsiteX15" fmla="*/ 8616482 w 8616482"/>
                      <a:gd name="connsiteY15" fmla="*/ 1735477 h 6427694"/>
                      <a:gd name="connsiteX16" fmla="*/ 8616482 w 8616482"/>
                      <a:gd name="connsiteY16" fmla="*/ 2249693 h 6427694"/>
                      <a:gd name="connsiteX17" fmla="*/ 8616482 w 8616482"/>
                      <a:gd name="connsiteY17" fmla="*/ 2699631 h 6427694"/>
                      <a:gd name="connsiteX18" fmla="*/ 8616482 w 8616482"/>
                      <a:gd name="connsiteY18" fmla="*/ 3213847 h 6427694"/>
                      <a:gd name="connsiteX19" fmla="*/ 8616482 w 8616482"/>
                      <a:gd name="connsiteY19" fmla="*/ 3728063 h 6427694"/>
                      <a:gd name="connsiteX20" fmla="*/ 8616482 w 8616482"/>
                      <a:gd name="connsiteY20" fmla="*/ 4370832 h 6427694"/>
                      <a:gd name="connsiteX21" fmla="*/ 8616482 w 8616482"/>
                      <a:gd name="connsiteY21" fmla="*/ 5013601 h 6427694"/>
                      <a:gd name="connsiteX22" fmla="*/ 8616482 w 8616482"/>
                      <a:gd name="connsiteY22" fmla="*/ 5592094 h 6427694"/>
                      <a:gd name="connsiteX23" fmla="*/ 8616482 w 8616482"/>
                      <a:gd name="connsiteY23" fmla="*/ 6427694 h 6427694"/>
                      <a:gd name="connsiteX24" fmla="*/ 8126005 w 8616482"/>
                      <a:gd name="connsiteY24" fmla="*/ 6427694 h 6427694"/>
                      <a:gd name="connsiteX25" fmla="*/ 7463199 w 8616482"/>
                      <a:gd name="connsiteY25" fmla="*/ 6427694 h 6427694"/>
                      <a:gd name="connsiteX26" fmla="*/ 6714228 w 8616482"/>
                      <a:gd name="connsiteY26" fmla="*/ 6427694 h 6427694"/>
                      <a:gd name="connsiteX27" fmla="*/ 6309916 w 8616482"/>
                      <a:gd name="connsiteY27" fmla="*/ 6427694 h 6427694"/>
                      <a:gd name="connsiteX28" fmla="*/ 5474780 w 8616482"/>
                      <a:gd name="connsiteY28" fmla="*/ 6427694 h 6427694"/>
                      <a:gd name="connsiteX29" fmla="*/ 4898139 w 8616482"/>
                      <a:gd name="connsiteY29" fmla="*/ 6427694 h 6427694"/>
                      <a:gd name="connsiteX30" fmla="*/ 4149167 w 8616482"/>
                      <a:gd name="connsiteY30" fmla="*/ 6427694 h 6427694"/>
                      <a:gd name="connsiteX31" fmla="*/ 3744856 w 8616482"/>
                      <a:gd name="connsiteY31" fmla="*/ 6427694 h 6427694"/>
                      <a:gd name="connsiteX32" fmla="*/ 2909720 w 8616482"/>
                      <a:gd name="connsiteY32" fmla="*/ 6427694 h 6427694"/>
                      <a:gd name="connsiteX33" fmla="*/ 2333078 w 8616482"/>
                      <a:gd name="connsiteY33" fmla="*/ 6427694 h 6427694"/>
                      <a:gd name="connsiteX34" fmla="*/ 1670272 w 8616482"/>
                      <a:gd name="connsiteY34" fmla="*/ 6427694 h 6427694"/>
                      <a:gd name="connsiteX35" fmla="*/ 1179795 w 8616482"/>
                      <a:gd name="connsiteY35" fmla="*/ 6427694 h 6427694"/>
                      <a:gd name="connsiteX36" fmla="*/ 0 w 8616482"/>
                      <a:gd name="connsiteY36" fmla="*/ 6427694 h 6427694"/>
                      <a:gd name="connsiteX37" fmla="*/ 0 w 8616482"/>
                      <a:gd name="connsiteY37" fmla="*/ 5656371 h 6427694"/>
                      <a:gd name="connsiteX38" fmla="*/ 0 w 8616482"/>
                      <a:gd name="connsiteY38" fmla="*/ 5013601 h 6427694"/>
                      <a:gd name="connsiteX39" fmla="*/ 0 w 8616482"/>
                      <a:gd name="connsiteY39" fmla="*/ 4563663 h 6427694"/>
                      <a:gd name="connsiteX40" fmla="*/ 0 w 8616482"/>
                      <a:gd name="connsiteY40" fmla="*/ 3856616 h 6427694"/>
                      <a:gd name="connsiteX41" fmla="*/ 0 w 8616482"/>
                      <a:gd name="connsiteY41" fmla="*/ 3213847 h 6427694"/>
                      <a:gd name="connsiteX42" fmla="*/ 0 w 8616482"/>
                      <a:gd name="connsiteY42" fmla="*/ 2506801 h 6427694"/>
                      <a:gd name="connsiteX43" fmla="*/ 0 w 8616482"/>
                      <a:gd name="connsiteY43" fmla="*/ 1864031 h 6427694"/>
                      <a:gd name="connsiteX44" fmla="*/ 0 w 8616482"/>
                      <a:gd name="connsiteY44" fmla="*/ 1156985 h 6427694"/>
                      <a:gd name="connsiteX45" fmla="*/ 0 w 8616482"/>
                      <a:gd name="connsiteY45" fmla="*/ 0 h 64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16482" h="6427694" fill="none" extrusionOk="0">
                        <a:moveTo>
                          <a:pt x="0" y="0"/>
                        </a:moveTo>
                        <a:cubicBezTo>
                          <a:pt x="242729" y="-1623"/>
                          <a:pt x="478440" y="2959"/>
                          <a:pt x="748971" y="0"/>
                        </a:cubicBezTo>
                        <a:cubicBezTo>
                          <a:pt x="1019502" y="-2959"/>
                          <a:pt x="1325879" y="30567"/>
                          <a:pt x="1497942" y="0"/>
                        </a:cubicBezTo>
                        <a:cubicBezTo>
                          <a:pt x="1670005" y="-30567"/>
                          <a:pt x="2081975" y="14969"/>
                          <a:pt x="2246913" y="0"/>
                        </a:cubicBezTo>
                        <a:cubicBezTo>
                          <a:pt x="2411851" y="-14969"/>
                          <a:pt x="2714208" y="8072"/>
                          <a:pt x="2995885" y="0"/>
                        </a:cubicBezTo>
                        <a:cubicBezTo>
                          <a:pt x="3277562" y="-8072"/>
                          <a:pt x="3550863" y="22347"/>
                          <a:pt x="3831020" y="0"/>
                        </a:cubicBezTo>
                        <a:cubicBezTo>
                          <a:pt x="4111178" y="-22347"/>
                          <a:pt x="4232889" y="26866"/>
                          <a:pt x="4493827" y="0"/>
                        </a:cubicBezTo>
                        <a:cubicBezTo>
                          <a:pt x="4754765" y="-26866"/>
                          <a:pt x="4966285" y="-17884"/>
                          <a:pt x="5242798" y="0"/>
                        </a:cubicBezTo>
                        <a:cubicBezTo>
                          <a:pt x="5519311" y="17884"/>
                          <a:pt x="5762064" y="19304"/>
                          <a:pt x="5905604" y="0"/>
                        </a:cubicBezTo>
                        <a:cubicBezTo>
                          <a:pt x="6049144" y="-19304"/>
                          <a:pt x="6423325" y="-15473"/>
                          <a:pt x="6568411" y="0"/>
                        </a:cubicBezTo>
                        <a:cubicBezTo>
                          <a:pt x="6713497" y="15473"/>
                          <a:pt x="7082198" y="28936"/>
                          <a:pt x="7231217" y="0"/>
                        </a:cubicBezTo>
                        <a:cubicBezTo>
                          <a:pt x="7380236" y="-28936"/>
                          <a:pt x="7516808" y="-14544"/>
                          <a:pt x="7635529" y="0"/>
                        </a:cubicBezTo>
                        <a:cubicBezTo>
                          <a:pt x="7754250" y="14544"/>
                          <a:pt x="8333055" y="-10946"/>
                          <a:pt x="8616482" y="0"/>
                        </a:cubicBezTo>
                        <a:cubicBezTo>
                          <a:pt x="8600525" y="188911"/>
                          <a:pt x="8623488" y="338058"/>
                          <a:pt x="8616482" y="449939"/>
                        </a:cubicBezTo>
                        <a:cubicBezTo>
                          <a:pt x="8609476" y="561820"/>
                          <a:pt x="8610001" y="957351"/>
                          <a:pt x="8616482" y="1156985"/>
                        </a:cubicBezTo>
                        <a:cubicBezTo>
                          <a:pt x="8622963" y="1356619"/>
                          <a:pt x="8592366" y="1606772"/>
                          <a:pt x="8616482" y="1735477"/>
                        </a:cubicBezTo>
                        <a:cubicBezTo>
                          <a:pt x="8640598" y="1864182"/>
                          <a:pt x="8595385" y="2095504"/>
                          <a:pt x="8616482" y="2249693"/>
                        </a:cubicBezTo>
                        <a:cubicBezTo>
                          <a:pt x="8637579" y="2403882"/>
                          <a:pt x="8635467" y="2560642"/>
                          <a:pt x="8616482" y="2699631"/>
                        </a:cubicBezTo>
                        <a:cubicBezTo>
                          <a:pt x="8597497" y="2838620"/>
                          <a:pt x="8639553" y="2964545"/>
                          <a:pt x="8616482" y="3213847"/>
                        </a:cubicBezTo>
                        <a:cubicBezTo>
                          <a:pt x="8593411" y="3463149"/>
                          <a:pt x="8623505" y="3614873"/>
                          <a:pt x="8616482" y="3728063"/>
                        </a:cubicBezTo>
                        <a:cubicBezTo>
                          <a:pt x="8609459" y="3841253"/>
                          <a:pt x="8634969" y="4187243"/>
                          <a:pt x="8616482" y="4370832"/>
                        </a:cubicBezTo>
                        <a:cubicBezTo>
                          <a:pt x="8597995" y="4554421"/>
                          <a:pt x="8606413" y="4772418"/>
                          <a:pt x="8616482" y="5013601"/>
                        </a:cubicBezTo>
                        <a:cubicBezTo>
                          <a:pt x="8626551" y="5254784"/>
                          <a:pt x="8604763" y="5425808"/>
                          <a:pt x="8616482" y="5592094"/>
                        </a:cubicBezTo>
                        <a:cubicBezTo>
                          <a:pt x="8628201" y="5758380"/>
                          <a:pt x="8609761" y="6030348"/>
                          <a:pt x="8616482" y="6427694"/>
                        </a:cubicBezTo>
                        <a:cubicBezTo>
                          <a:pt x="8421402" y="6443499"/>
                          <a:pt x="8229029" y="6446047"/>
                          <a:pt x="8126005" y="6427694"/>
                        </a:cubicBezTo>
                        <a:cubicBezTo>
                          <a:pt x="8022981" y="6409341"/>
                          <a:pt x="7707053" y="6401299"/>
                          <a:pt x="7463199" y="6427694"/>
                        </a:cubicBezTo>
                        <a:cubicBezTo>
                          <a:pt x="7219345" y="6454089"/>
                          <a:pt x="7055119" y="6446256"/>
                          <a:pt x="6714228" y="6427694"/>
                        </a:cubicBezTo>
                        <a:cubicBezTo>
                          <a:pt x="6373337" y="6409132"/>
                          <a:pt x="6408591" y="6417471"/>
                          <a:pt x="6309916" y="6427694"/>
                        </a:cubicBezTo>
                        <a:cubicBezTo>
                          <a:pt x="6211241" y="6437917"/>
                          <a:pt x="5890771" y="6402267"/>
                          <a:pt x="5474780" y="6427694"/>
                        </a:cubicBezTo>
                        <a:cubicBezTo>
                          <a:pt x="5058789" y="6453121"/>
                          <a:pt x="5120140" y="6449254"/>
                          <a:pt x="4898139" y="6427694"/>
                        </a:cubicBezTo>
                        <a:cubicBezTo>
                          <a:pt x="4676138" y="6406134"/>
                          <a:pt x="4410751" y="6411505"/>
                          <a:pt x="4149167" y="6427694"/>
                        </a:cubicBezTo>
                        <a:cubicBezTo>
                          <a:pt x="3887583" y="6443883"/>
                          <a:pt x="3911588" y="6421169"/>
                          <a:pt x="3744856" y="6427694"/>
                        </a:cubicBezTo>
                        <a:cubicBezTo>
                          <a:pt x="3578124" y="6434219"/>
                          <a:pt x="3276680" y="6450433"/>
                          <a:pt x="2909720" y="6427694"/>
                        </a:cubicBezTo>
                        <a:cubicBezTo>
                          <a:pt x="2542760" y="6404955"/>
                          <a:pt x="2510283" y="6441384"/>
                          <a:pt x="2333078" y="6427694"/>
                        </a:cubicBezTo>
                        <a:cubicBezTo>
                          <a:pt x="2155873" y="6414004"/>
                          <a:pt x="1981622" y="6459297"/>
                          <a:pt x="1670272" y="6427694"/>
                        </a:cubicBezTo>
                        <a:cubicBezTo>
                          <a:pt x="1358922" y="6396091"/>
                          <a:pt x="1414991" y="6434891"/>
                          <a:pt x="1179795" y="6427694"/>
                        </a:cubicBezTo>
                        <a:cubicBezTo>
                          <a:pt x="944599" y="6420497"/>
                          <a:pt x="319148" y="6368723"/>
                          <a:pt x="0" y="6427694"/>
                        </a:cubicBezTo>
                        <a:cubicBezTo>
                          <a:pt x="-13448" y="6052389"/>
                          <a:pt x="21364" y="6001697"/>
                          <a:pt x="0" y="5656371"/>
                        </a:cubicBezTo>
                        <a:cubicBezTo>
                          <a:pt x="-21364" y="5311045"/>
                          <a:pt x="17672" y="5192225"/>
                          <a:pt x="0" y="5013601"/>
                        </a:cubicBezTo>
                        <a:cubicBezTo>
                          <a:pt x="-17672" y="4834977"/>
                          <a:pt x="12219" y="4760881"/>
                          <a:pt x="0" y="4563663"/>
                        </a:cubicBezTo>
                        <a:cubicBezTo>
                          <a:pt x="-12219" y="4366445"/>
                          <a:pt x="8357" y="4196805"/>
                          <a:pt x="0" y="3856616"/>
                        </a:cubicBezTo>
                        <a:cubicBezTo>
                          <a:pt x="-8357" y="3516427"/>
                          <a:pt x="-29479" y="3373736"/>
                          <a:pt x="0" y="3213847"/>
                        </a:cubicBezTo>
                        <a:cubicBezTo>
                          <a:pt x="29479" y="3053958"/>
                          <a:pt x="33717" y="2657369"/>
                          <a:pt x="0" y="2506801"/>
                        </a:cubicBezTo>
                        <a:cubicBezTo>
                          <a:pt x="-33717" y="2356233"/>
                          <a:pt x="13118" y="2133832"/>
                          <a:pt x="0" y="1864031"/>
                        </a:cubicBezTo>
                        <a:cubicBezTo>
                          <a:pt x="-13118" y="1594230"/>
                          <a:pt x="-8534" y="1327847"/>
                          <a:pt x="0" y="1156985"/>
                        </a:cubicBezTo>
                        <a:cubicBezTo>
                          <a:pt x="8534" y="986123"/>
                          <a:pt x="-49663" y="538715"/>
                          <a:pt x="0" y="0"/>
                        </a:cubicBezTo>
                        <a:close/>
                      </a:path>
                      <a:path w="8616482" h="6427694" stroke="0" extrusionOk="0">
                        <a:moveTo>
                          <a:pt x="0" y="0"/>
                        </a:moveTo>
                        <a:cubicBezTo>
                          <a:pt x="236294" y="-13154"/>
                          <a:pt x="455004" y="-4622"/>
                          <a:pt x="576641" y="0"/>
                        </a:cubicBezTo>
                        <a:cubicBezTo>
                          <a:pt x="698278" y="4622"/>
                          <a:pt x="799141" y="11902"/>
                          <a:pt x="980953" y="0"/>
                        </a:cubicBezTo>
                        <a:cubicBezTo>
                          <a:pt x="1162765" y="-11902"/>
                          <a:pt x="1554065" y="7311"/>
                          <a:pt x="1816089" y="0"/>
                        </a:cubicBezTo>
                        <a:cubicBezTo>
                          <a:pt x="2078113" y="-7311"/>
                          <a:pt x="2113525" y="-6896"/>
                          <a:pt x="2392731" y="0"/>
                        </a:cubicBezTo>
                        <a:cubicBezTo>
                          <a:pt x="2671937" y="6896"/>
                          <a:pt x="2706128" y="3789"/>
                          <a:pt x="2969372" y="0"/>
                        </a:cubicBezTo>
                        <a:cubicBezTo>
                          <a:pt x="3232616" y="-3789"/>
                          <a:pt x="3567683" y="27700"/>
                          <a:pt x="3804508" y="0"/>
                        </a:cubicBezTo>
                        <a:cubicBezTo>
                          <a:pt x="4041333" y="-27700"/>
                          <a:pt x="4135828" y="-6517"/>
                          <a:pt x="4294985" y="0"/>
                        </a:cubicBezTo>
                        <a:cubicBezTo>
                          <a:pt x="4454142" y="6517"/>
                          <a:pt x="4959280" y="-10591"/>
                          <a:pt x="5130121" y="0"/>
                        </a:cubicBezTo>
                        <a:cubicBezTo>
                          <a:pt x="5300962" y="10591"/>
                          <a:pt x="5748784" y="-613"/>
                          <a:pt x="5965257" y="0"/>
                        </a:cubicBezTo>
                        <a:cubicBezTo>
                          <a:pt x="6181730" y="613"/>
                          <a:pt x="6352623" y="26221"/>
                          <a:pt x="6628063" y="0"/>
                        </a:cubicBezTo>
                        <a:cubicBezTo>
                          <a:pt x="6903503" y="-26221"/>
                          <a:pt x="7109442" y="5592"/>
                          <a:pt x="7463199" y="0"/>
                        </a:cubicBezTo>
                        <a:cubicBezTo>
                          <a:pt x="7816956" y="-5592"/>
                          <a:pt x="7904198" y="-15433"/>
                          <a:pt x="8039841" y="0"/>
                        </a:cubicBezTo>
                        <a:cubicBezTo>
                          <a:pt x="8175484" y="15433"/>
                          <a:pt x="8340235" y="17721"/>
                          <a:pt x="8616482" y="0"/>
                        </a:cubicBezTo>
                        <a:cubicBezTo>
                          <a:pt x="8643011" y="331918"/>
                          <a:pt x="8642015" y="413876"/>
                          <a:pt x="8616482" y="707046"/>
                        </a:cubicBezTo>
                        <a:cubicBezTo>
                          <a:pt x="8590949" y="1000216"/>
                          <a:pt x="8609853" y="1159560"/>
                          <a:pt x="8616482" y="1349816"/>
                        </a:cubicBezTo>
                        <a:cubicBezTo>
                          <a:pt x="8623112" y="1540072"/>
                          <a:pt x="8636822" y="1754657"/>
                          <a:pt x="8616482" y="1992585"/>
                        </a:cubicBezTo>
                        <a:cubicBezTo>
                          <a:pt x="8596142" y="2230513"/>
                          <a:pt x="8627878" y="2548953"/>
                          <a:pt x="8616482" y="2699631"/>
                        </a:cubicBezTo>
                        <a:cubicBezTo>
                          <a:pt x="8605086" y="2850309"/>
                          <a:pt x="8601525" y="3253097"/>
                          <a:pt x="8616482" y="3406678"/>
                        </a:cubicBezTo>
                        <a:cubicBezTo>
                          <a:pt x="8631439" y="3560259"/>
                          <a:pt x="8590110" y="3933010"/>
                          <a:pt x="8616482" y="4113724"/>
                        </a:cubicBezTo>
                        <a:cubicBezTo>
                          <a:pt x="8642854" y="4294438"/>
                          <a:pt x="8638254" y="4464761"/>
                          <a:pt x="8616482" y="4563663"/>
                        </a:cubicBezTo>
                        <a:cubicBezTo>
                          <a:pt x="8594710" y="4662565"/>
                          <a:pt x="8627995" y="4935358"/>
                          <a:pt x="8616482" y="5077878"/>
                        </a:cubicBezTo>
                        <a:cubicBezTo>
                          <a:pt x="8604969" y="5220398"/>
                          <a:pt x="8624612" y="5435050"/>
                          <a:pt x="8616482" y="5784925"/>
                        </a:cubicBezTo>
                        <a:cubicBezTo>
                          <a:pt x="8608352" y="6134800"/>
                          <a:pt x="8628917" y="6289253"/>
                          <a:pt x="8616482" y="6427694"/>
                        </a:cubicBezTo>
                        <a:cubicBezTo>
                          <a:pt x="8416963" y="6427583"/>
                          <a:pt x="8294395" y="6442559"/>
                          <a:pt x="8126005" y="6427694"/>
                        </a:cubicBezTo>
                        <a:cubicBezTo>
                          <a:pt x="7957615" y="6412829"/>
                          <a:pt x="7803930" y="6427707"/>
                          <a:pt x="7721693" y="6427694"/>
                        </a:cubicBezTo>
                        <a:cubicBezTo>
                          <a:pt x="7639456" y="6427681"/>
                          <a:pt x="7448089" y="6413951"/>
                          <a:pt x="7317382" y="6427694"/>
                        </a:cubicBezTo>
                        <a:cubicBezTo>
                          <a:pt x="7186675" y="6441437"/>
                          <a:pt x="6983915" y="6444399"/>
                          <a:pt x="6654575" y="6427694"/>
                        </a:cubicBezTo>
                        <a:cubicBezTo>
                          <a:pt x="6325235" y="6410989"/>
                          <a:pt x="6339239" y="6434446"/>
                          <a:pt x="6164099" y="6427694"/>
                        </a:cubicBezTo>
                        <a:cubicBezTo>
                          <a:pt x="5988959" y="6420942"/>
                          <a:pt x="5652959" y="6460805"/>
                          <a:pt x="5415128" y="6427694"/>
                        </a:cubicBezTo>
                        <a:cubicBezTo>
                          <a:pt x="5177297" y="6394583"/>
                          <a:pt x="5051520" y="6404379"/>
                          <a:pt x="4924651" y="6427694"/>
                        </a:cubicBezTo>
                        <a:cubicBezTo>
                          <a:pt x="4797782" y="6451009"/>
                          <a:pt x="4347248" y="6441332"/>
                          <a:pt x="4175680" y="6427694"/>
                        </a:cubicBezTo>
                        <a:cubicBezTo>
                          <a:pt x="4004112" y="6414056"/>
                          <a:pt x="3921045" y="6419034"/>
                          <a:pt x="3771368" y="6427694"/>
                        </a:cubicBezTo>
                        <a:cubicBezTo>
                          <a:pt x="3621691" y="6436354"/>
                          <a:pt x="3299497" y="6443363"/>
                          <a:pt x="3022397" y="6427694"/>
                        </a:cubicBezTo>
                        <a:cubicBezTo>
                          <a:pt x="2745297" y="6412025"/>
                          <a:pt x="2770290" y="6427933"/>
                          <a:pt x="2531920" y="6427694"/>
                        </a:cubicBezTo>
                        <a:cubicBezTo>
                          <a:pt x="2293550" y="6427455"/>
                          <a:pt x="2224996" y="6447585"/>
                          <a:pt x="2127608" y="6427694"/>
                        </a:cubicBezTo>
                        <a:cubicBezTo>
                          <a:pt x="2030220" y="6407803"/>
                          <a:pt x="1817290" y="6422072"/>
                          <a:pt x="1637132" y="6427694"/>
                        </a:cubicBezTo>
                        <a:cubicBezTo>
                          <a:pt x="1456974" y="6433316"/>
                          <a:pt x="1253344" y="6451210"/>
                          <a:pt x="888160" y="6427694"/>
                        </a:cubicBezTo>
                        <a:cubicBezTo>
                          <a:pt x="522976" y="6404178"/>
                          <a:pt x="201072" y="6468299"/>
                          <a:pt x="0" y="6427694"/>
                        </a:cubicBezTo>
                        <a:cubicBezTo>
                          <a:pt x="17951" y="6270472"/>
                          <a:pt x="10872" y="6136062"/>
                          <a:pt x="0" y="5977755"/>
                        </a:cubicBezTo>
                        <a:cubicBezTo>
                          <a:pt x="-10872" y="5819448"/>
                          <a:pt x="-15019" y="5684715"/>
                          <a:pt x="0" y="5527817"/>
                        </a:cubicBezTo>
                        <a:cubicBezTo>
                          <a:pt x="15019" y="5370919"/>
                          <a:pt x="-19172" y="5164335"/>
                          <a:pt x="0" y="4820771"/>
                        </a:cubicBezTo>
                        <a:cubicBezTo>
                          <a:pt x="19172" y="4477207"/>
                          <a:pt x="3662" y="4562899"/>
                          <a:pt x="0" y="4370832"/>
                        </a:cubicBezTo>
                        <a:cubicBezTo>
                          <a:pt x="-3662" y="4178765"/>
                          <a:pt x="-264" y="3899111"/>
                          <a:pt x="0" y="3728063"/>
                        </a:cubicBezTo>
                        <a:cubicBezTo>
                          <a:pt x="264" y="3557015"/>
                          <a:pt x="-3940" y="3451666"/>
                          <a:pt x="0" y="3213847"/>
                        </a:cubicBezTo>
                        <a:cubicBezTo>
                          <a:pt x="3940" y="2976028"/>
                          <a:pt x="-11439" y="2886484"/>
                          <a:pt x="0" y="2571078"/>
                        </a:cubicBezTo>
                        <a:cubicBezTo>
                          <a:pt x="11439" y="2255672"/>
                          <a:pt x="-28165" y="2138431"/>
                          <a:pt x="0" y="1928308"/>
                        </a:cubicBezTo>
                        <a:cubicBezTo>
                          <a:pt x="28165" y="1718185"/>
                          <a:pt x="-28356" y="1454639"/>
                          <a:pt x="0" y="1285539"/>
                        </a:cubicBezTo>
                        <a:cubicBezTo>
                          <a:pt x="28356" y="1116439"/>
                          <a:pt x="-30639" y="783276"/>
                          <a:pt x="0" y="642769"/>
                        </a:cubicBezTo>
                        <a:cubicBezTo>
                          <a:pt x="30639" y="502262"/>
                          <a:pt x="17392" y="26788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CE3377E1-9A1B-85E5-F91C-47FDB276E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6246" y="4468495"/>
            <a:ext cx="5410200" cy="4779010"/>
          </a:xfrm>
          <a:prstGeom prst="rect">
            <a:avLst/>
          </a:prstGeom>
        </p:spPr>
      </p:pic>
      <p:sp>
        <p:nvSpPr>
          <p:cNvPr id="6" name="TextBox 5">
            <a:extLst>
              <a:ext uri="{FF2B5EF4-FFF2-40B4-BE49-F238E27FC236}">
                <a16:creationId xmlns:a16="http://schemas.microsoft.com/office/drawing/2014/main" id="{EB47CC5E-A5B6-C6C2-D5D1-CFFC5ECB8094}"/>
              </a:ext>
            </a:extLst>
          </p:cNvPr>
          <p:cNvSpPr txBox="1"/>
          <p:nvPr/>
        </p:nvSpPr>
        <p:spPr>
          <a:xfrm>
            <a:off x="541867" y="1294663"/>
            <a:ext cx="11159779" cy="1200329"/>
          </a:xfrm>
          <a:prstGeom prst="rect">
            <a:avLst/>
          </a:prstGeom>
          <a:noFill/>
        </p:spPr>
        <p:txBody>
          <a:bodyPr wrap="square" rtlCol="0">
            <a:spAutoFit/>
          </a:bodyPr>
          <a:lstStyle/>
          <a:p>
            <a:r>
              <a:rPr lang="en-IN" dirty="0">
                <a:solidFill>
                  <a:srgbClr val="232524"/>
                </a:solidFill>
                <a:effectLst/>
                <a:latin typeface="NEXA-BOOK" panose="02000000000000000000" pitchFamily="2" charset="77"/>
              </a:rPr>
              <a:t>The Build-Operate-Transfer 2.0 model is a </a:t>
            </a:r>
            <a:r>
              <a:rPr lang="en-IN" b="1" dirty="0">
                <a:solidFill>
                  <a:srgbClr val="232524"/>
                </a:solidFill>
                <a:effectLst/>
                <a:latin typeface="NEXA-BOOK" panose="02000000000000000000" pitchFamily="2" charset="77"/>
              </a:rPr>
              <a:t>risk-averse</a:t>
            </a:r>
            <a:r>
              <a:rPr lang="en-IN" dirty="0">
                <a:solidFill>
                  <a:srgbClr val="232524"/>
                </a:solidFill>
                <a:effectLst/>
                <a:latin typeface="NEXA-BOOK" panose="02000000000000000000" pitchFamily="2" charset="77"/>
              </a:rPr>
              <a:t> &amp; </a:t>
            </a:r>
            <a:r>
              <a:rPr lang="en-IN" b="1" dirty="0">
                <a:solidFill>
                  <a:srgbClr val="232524"/>
                </a:solidFill>
                <a:effectLst/>
                <a:latin typeface="NEXA-BOOK" panose="02000000000000000000" pitchFamily="2" charset="77"/>
              </a:rPr>
              <a:t>cost-effective</a:t>
            </a:r>
            <a:r>
              <a:rPr lang="en-IN" dirty="0">
                <a:solidFill>
                  <a:srgbClr val="232524"/>
                </a:solidFill>
                <a:effectLst/>
                <a:latin typeface="NEXA-BOOK" panose="02000000000000000000" pitchFamily="2" charset="77"/>
              </a:rPr>
              <a:t> offshoring solution that allows you to build your remote teams with </a:t>
            </a:r>
            <a:r>
              <a:rPr lang="en-IN" b="1" i="1" dirty="0">
                <a:solidFill>
                  <a:srgbClr val="232524"/>
                </a:solidFill>
                <a:effectLst/>
                <a:latin typeface="NEXA-BOOK" panose="02000000000000000000" pitchFamily="2" charset="77"/>
              </a:rPr>
              <a:t>zero hassle</a:t>
            </a:r>
            <a:r>
              <a:rPr lang="en-IN" dirty="0">
                <a:solidFill>
                  <a:srgbClr val="232524"/>
                </a:solidFill>
                <a:effectLst/>
                <a:latin typeface="NEXA-BOOK" panose="02000000000000000000" pitchFamily="2" charset="77"/>
              </a:rPr>
              <a:t>. Considering the existing risk of compromising confidentiality and intellectual property with traditional offshoring setups, the BOT 2.0 model is built for companies looking to retain control, minimize risk and maximize productivity.</a:t>
            </a:r>
          </a:p>
        </p:txBody>
      </p:sp>
      <p:pic>
        <p:nvPicPr>
          <p:cNvPr id="10" name="Picture 9" descr="A picture containing logo&#10;&#10;Description automatically generated">
            <a:extLst>
              <a:ext uri="{FF2B5EF4-FFF2-40B4-BE49-F238E27FC236}">
                <a16:creationId xmlns:a16="http://schemas.microsoft.com/office/drawing/2014/main" id="{D1F200B7-EB17-BCBF-999E-341418A4BD39}"/>
              </a:ext>
            </a:extLst>
          </p:cNvPr>
          <p:cNvPicPr>
            <a:picLocks noChangeAspect="1"/>
          </p:cNvPicPr>
          <p:nvPr/>
        </p:nvPicPr>
        <p:blipFill>
          <a:blip r:embed="rId5"/>
          <a:stretch>
            <a:fillRect/>
          </a:stretch>
        </p:blipFill>
        <p:spPr>
          <a:xfrm>
            <a:off x="10149345" y="404944"/>
            <a:ext cx="1552301" cy="599835"/>
          </a:xfrm>
          <a:prstGeom prst="rect">
            <a:avLst/>
          </a:prstGeom>
        </p:spPr>
      </p:pic>
      <p:sp>
        <p:nvSpPr>
          <p:cNvPr id="11" name="Rectangle 10">
            <a:extLst>
              <a:ext uri="{FF2B5EF4-FFF2-40B4-BE49-F238E27FC236}">
                <a16:creationId xmlns:a16="http://schemas.microsoft.com/office/drawing/2014/main" id="{FB20D03D-9C32-3D4C-12F8-8A38776D27C8}"/>
              </a:ext>
            </a:extLst>
          </p:cNvPr>
          <p:cNvSpPr/>
          <p:nvPr/>
        </p:nvSpPr>
        <p:spPr>
          <a:xfrm>
            <a:off x="541867" y="3133926"/>
            <a:ext cx="1739719" cy="1760739"/>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B691B87-805A-6595-97DC-1795AA9069B2}"/>
              </a:ext>
            </a:extLst>
          </p:cNvPr>
          <p:cNvSpPr/>
          <p:nvPr/>
        </p:nvSpPr>
        <p:spPr>
          <a:xfrm>
            <a:off x="2420009" y="3133926"/>
            <a:ext cx="1739719" cy="1760739"/>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1E2C694-E2EC-E3A7-1A94-1FE42B3D23DD}"/>
              </a:ext>
            </a:extLst>
          </p:cNvPr>
          <p:cNvSpPr/>
          <p:nvPr/>
        </p:nvSpPr>
        <p:spPr>
          <a:xfrm>
            <a:off x="4307934" y="3133926"/>
            <a:ext cx="1739719" cy="1760739"/>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E1350-CDD7-8824-E54D-25E83DA7CE39}"/>
              </a:ext>
            </a:extLst>
          </p:cNvPr>
          <p:cNvSpPr/>
          <p:nvPr/>
        </p:nvSpPr>
        <p:spPr>
          <a:xfrm>
            <a:off x="6186077" y="3133926"/>
            <a:ext cx="1739719" cy="1760739"/>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AB63E23-C11C-B19D-C17E-6811D8AFC642}"/>
              </a:ext>
            </a:extLst>
          </p:cNvPr>
          <p:cNvSpPr/>
          <p:nvPr/>
        </p:nvSpPr>
        <p:spPr>
          <a:xfrm>
            <a:off x="8083784" y="3133926"/>
            <a:ext cx="1739719" cy="1760739"/>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CD5EABB-7DD5-937E-CD93-D864DC86BDBF}"/>
              </a:ext>
            </a:extLst>
          </p:cNvPr>
          <p:cNvSpPr/>
          <p:nvPr/>
        </p:nvSpPr>
        <p:spPr>
          <a:xfrm>
            <a:off x="9961927" y="3133926"/>
            <a:ext cx="1739719" cy="1760739"/>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5AC08A4-1B17-5CDC-0693-817C8D75077F}"/>
              </a:ext>
            </a:extLst>
          </p:cNvPr>
          <p:cNvSpPr txBox="1"/>
          <p:nvPr/>
        </p:nvSpPr>
        <p:spPr>
          <a:xfrm>
            <a:off x="522302" y="4129184"/>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Savings on Infrastructure</a:t>
            </a:r>
          </a:p>
        </p:txBody>
      </p:sp>
      <p:sp>
        <p:nvSpPr>
          <p:cNvPr id="30" name="TextBox 29">
            <a:extLst>
              <a:ext uri="{FF2B5EF4-FFF2-40B4-BE49-F238E27FC236}">
                <a16:creationId xmlns:a16="http://schemas.microsoft.com/office/drawing/2014/main" id="{3FB2FACA-D40D-C6F1-ECC8-C7C4421388EB}"/>
              </a:ext>
            </a:extLst>
          </p:cNvPr>
          <p:cNvSpPr txBox="1"/>
          <p:nvPr/>
        </p:nvSpPr>
        <p:spPr>
          <a:xfrm>
            <a:off x="2412885" y="4129184"/>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Cost Efficient Hiring</a:t>
            </a:r>
          </a:p>
        </p:txBody>
      </p:sp>
      <p:sp>
        <p:nvSpPr>
          <p:cNvPr id="31" name="TextBox 30">
            <a:extLst>
              <a:ext uri="{FF2B5EF4-FFF2-40B4-BE49-F238E27FC236}">
                <a16:creationId xmlns:a16="http://schemas.microsoft.com/office/drawing/2014/main" id="{E7B4EC48-AE3E-4A15-6F1F-188C80F37EC6}"/>
              </a:ext>
            </a:extLst>
          </p:cNvPr>
          <p:cNvSpPr txBox="1"/>
          <p:nvPr/>
        </p:nvSpPr>
        <p:spPr>
          <a:xfrm>
            <a:off x="4315826" y="4129184"/>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Economical Operations</a:t>
            </a:r>
          </a:p>
        </p:txBody>
      </p:sp>
      <p:sp>
        <p:nvSpPr>
          <p:cNvPr id="32" name="TextBox 31">
            <a:extLst>
              <a:ext uri="{FF2B5EF4-FFF2-40B4-BE49-F238E27FC236}">
                <a16:creationId xmlns:a16="http://schemas.microsoft.com/office/drawing/2014/main" id="{B1BE604F-F8C0-548F-4095-F8C1A095463F}"/>
              </a:ext>
            </a:extLst>
          </p:cNvPr>
          <p:cNvSpPr txBox="1"/>
          <p:nvPr/>
        </p:nvSpPr>
        <p:spPr>
          <a:xfrm>
            <a:off x="6181696" y="4129184"/>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Access a Global Talent Pool</a:t>
            </a:r>
          </a:p>
        </p:txBody>
      </p:sp>
      <p:sp>
        <p:nvSpPr>
          <p:cNvPr id="33" name="TextBox 32">
            <a:extLst>
              <a:ext uri="{FF2B5EF4-FFF2-40B4-BE49-F238E27FC236}">
                <a16:creationId xmlns:a16="http://schemas.microsoft.com/office/drawing/2014/main" id="{3F04E566-867E-8D82-3954-DB713888DBEE}"/>
              </a:ext>
            </a:extLst>
          </p:cNvPr>
          <p:cNvSpPr txBox="1"/>
          <p:nvPr/>
        </p:nvSpPr>
        <p:spPr>
          <a:xfrm>
            <a:off x="8072280" y="4129184"/>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Reduced Time to Market</a:t>
            </a:r>
          </a:p>
        </p:txBody>
      </p:sp>
      <p:sp>
        <p:nvSpPr>
          <p:cNvPr id="34" name="TextBox 33">
            <a:extLst>
              <a:ext uri="{FF2B5EF4-FFF2-40B4-BE49-F238E27FC236}">
                <a16:creationId xmlns:a16="http://schemas.microsoft.com/office/drawing/2014/main" id="{69043671-CDEA-2FD1-E111-4428931D16F4}"/>
              </a:ext>
            </a:extLst>
          </p:cNvPr>
          <p:cNvSpPr txBox="1"/>
          <p:nvPr/>
        </p:nvSpPr>
        <p:spPr>
          <a:xfrm>
            <a:off x="9950507" y="4129184"/>
            <a:ext cx="1739719" cy="584775"/>
          </a:xfrm>
          <a:prstGeom prst="rect">
            <a:avLst/>
          </a:prstGeom>
          <a:noFill/>
        </p:spPr>
        <p:txBody>
          <a:bodyPr wrap="square" rtlCol="0">
            <a:spAutoFit/>
          </a:bodyPr>
          <a:lstStyle/>
          <a:p>
            <a:pPr algn="ctr"/>
            <a:r>
              <a:rPr lang="en-IN" sz="1600" b="1" dirty="0">
                <a:latin typeface="Nexa" panose="02000000000000000000" pitchFamily="2" charset="77"/>
              </a:rPr>
              <a:t>Improved Productivity</a:t>
            </a:r>
            <a:endParaRPr lang="en-IN" sz="1600" b="1" dirty="0">
              <a:effectLst/>
              <a:latin typeface="Nexa" panose="02000000000000000000" pitchFamily="2" charset="77"/>
            </a:endParaRPr>
          </a:p>
        </p:txBody>
      </p:sp>
      <p:pic>
        <p:nvPicPr>
          <p:cNvPr id="36" name="Graphic 35">
            <a:extLst>
              <a:ext uri="{FF2B5EF4-FFF2-40B4-BE49-F238E27FC236}">
                <a16:creationId xmlns:a16="http://schemas.microsoft.com/office/drawing/2014/main" id="{929073F7-71EF-0818-1D55-2F6F06C1376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853793" y="3355126"/>
            <a:ext cx="648000" cy="648000"/>
          </a:xfrm>
          <a:prstGeom prst="rect">
            <a:avLst/>
          </a:prstGeom>
        </p:spPr>
      </p:pic>
      <p:pic>
        <p:nvPicPr>
          <p:cNvPr id="38" name="Graphic 37">
            <a:extLst>
              <a:ext uri="{FF2B5EF4-FFF2-40B4-BE49-F238E27FC236}">
                <a16:creationId xmlns:a16="http://schemas.microsoft.com/office/drawing/2014/main" id="{244ACD99-21D1-6BE7-F97E-74AF996189F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496366" y="3355126"/>
            <a:ext cx="648000" cy="648000"/>
          </a:xfrm>
          <a:prstGeom prst="rect">
            <a:avLst/>
          </a:prstGeom>
        </p:spPr>
      </p:pic>
      <p:pic>
        <p:nvPicPr>
          <p:cNvPr id="40" name="Graphic 39">
            <a:extLst>
              <a:ext uri="{FF2B5EF4-FFF2-40B4-BE49-F238E27FC236}">
                <a16:creationId xmlns:a16="http://schemas.microsoft.com/office/drawing/2014/main" id="{EB2EF0DC-DD20-2EFB-29CB-7BC560289E3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29643" y="3355126"/>
            <a:ext cx="648000" cy="648000"/>
          </a:xfrm>
          <a:prstGeom prst="rect">
            <a:avLst/>
          </a:prstGeom>
        </p:spPr>
      </p:pic>
      <p:pic>
        <p:nvPicPr>
          <p:cNvPr id="42" name="Graphic 41">
            <a:extLst>
              <a:ext uri="{FF2B5EF4-FFF2-40B4-BE49-F238E27FC236}">
                <a16:creationId xmlns:a16="http://schemas.microsoft.com/office/drawing/2014/main" id="{FDC2E491-91B0-4668-C7C9-42F7FFA0510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727555" y="3355126"/>
            <a:ext cx="648000" cy="648000"/>
          </a:xfrm>
          <a:prstGeom prst="rect">
            <a:avLst/>
          </a:prstGeom>
        </p:spPr>
      </p:pic>
      <p:pic>
        <p:nvPicPr>
          <p:cNvPr id="44" name="Graphic 43">
            <a:extLst>
              <a:ext uri="{FF2B5EF4-FFF2-40B4-BE49-F238E27FC236}">
                <a16:creationId xmlns:a16="http://schemas.microsoft.com/office/drawing/2014/main" id="{131EBAAC-DC6F-59D5-2C95-F77A7D4012A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965868" y="3355126"/>
            <a:ext cx="648000" cy="648000"/>
          </a:xfrm>
          <a:prstGeom prst="rect">
            <a:avLst/>
          </a:prstGeom>
        </p:spPr>
      </p:pic>
      <p:pic>
        <p:nvPicPr>
          <p:cNvPr id="46" name="Graphic 45">
            <a:extLst>
              <a:ext uri="{FF2B5EF4-FFF2-40B4-BE49-F238E27FC236}">
                <a16:creationId xmlns:a16="http://schemas.microsoft.com/office/drawing/2014/main" id="{6A7CEAB7-72EF-DE89-2284-EBC0BE171C00}"/>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1087726" y="3355126"/>
            <a:ext cx="648000" cy="648000"/>
          </a:xfrm>
          <a:prstGeom prst="rect">
            <a:avLst/>
          </a:prstGeom>
        </p:spPr>
      </p:pic>
      <p:sp>
        <p:nvSpPr>
          <p:cNvPr id="9" name="TextBox 8">
            <a:extLst>
              <a:ext uri="{FF2B5EF4-FFF2-40B4-BE49-F238E27FC236}">
                <a16:creationId xmlns:a16="http://schemas.microsoft.com/office/drawing/2014/main" id="{CBB80725-89A5-F612-C7D1-55A4EC06CFDA}"/>
              </a:ext>
            </a:extLst>
          </p:cNvPr>
          <p:cNvSpPr txBox="1"/>
          <p:nvPr/>
        </p:nvSpPr>
        <p:spPr>
          <a:xfrm>
            <a:off x="541868" y="544793"/>
            <a:ext cx="5379471" cy="584775"/>
          </a:xfrm>
          <a:prstGeom prst="rect">
            <a:avLst/>
          </a:prstGeom>
          <a:noFill/>
        </p:spPr>
        <p:txBody>
          <a:bodyPr wrap="square" rtlCol="0">
            <a:spAutoFit/>
          </a:bodyPr>
          <a:lstStyle/>
          <a:p>
            <a:pPr algn="l"/>
            <a:r>
              <a:rPr lang="en-IN" sz="3200" b="1" dirty="0">
                <a:solidFill>
                  <a:srgbClr val="CB9E07"/>
                </a:solidFill>
                <a:effectLst/>
                <a:latin typeface="NEXA-XBOLD" panose="02000000000000000000" pitchFamily="2" charset="77"/>
              </a:rPr>
              <a:t>What is BOT 2.0</a:t>
            </a:r>
          </a:p>
        </p:txBody>
      </p:sp>
      <p:sp>
        <p:nvSpPr>
          <p:cNvPr id="13" name="Rectangle 12">
            <a:extLst>
              <a:ext uri="{FF2B5EF4-FFF2-40B4-BE49-F238E27FC236}">
                <a16:creationId xmlns:a16="http://schemas.microsoft.com/office/drawing/2014/main" id="{6FC2D47F-06B0-A67F-8C51-6B5D7C46E5C7}"/>
              </a:ext>
            </a:extLst>
          </p:cNvPr>
          <p:cNvSpPr/>
          <p:nvPr/>
        </p:nvSpPr>
        <p:spPr>
          <a:xfrm>
            <a:off x="212353" y="519392"/>
            <a:ext cx="126314" cy="553918"/>
          </a:xfrm>
          <a:prstGeom prst="rect">
            <a:avLst/>
          </a:prstGeom>
          <a:solidFill>
            <a:srgbClr val="CB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30BCA7F5-EF0B-9D1E-5439-7BA467CF815A}"/>
              </a:ext>
            </a:extLst>
          </p:cNvPr>
          <p:cNvSpPr txBox="1"/>
          <p:nvPr/>
        </p:nvSpPr>
        <p:spPr>
          <a:xfrm>
            <a:off x="541867" y="5376342"/>
            <a:ext cx="11159779" cy="646331"/>
          </a:xfrm>
          <a:prstGeom prst="rect">
            <a:avLst/>
          </a:prstGeom>
          <a:noFill/>
        </p:spPr>
        <p:txBody>
          <a:bodyPr wrap="square" rtlCol="0">
            <a:spAutoFit/>
          </a:bodyPr>
          <a:lstStyle/>
          <a:p>
            <a:r>
              <a:rPr lang="en-IN" dirty="0">
                <a:solidFill>
                  <a:srgbClr val="232524"/>
                </a:solidFill>
                <a:effectLst/>
                <a:latin typeface="NEXA-BOOK" panose="02000000000000000000" pitchFamily="2" charset="77"/>
              </a:rPr>
              <a:t>If your goal is to have wide-reaching access to a global talent pool, secure your IP rights and focus on your core business proposition, BOT 2.0 is for you!</a:t>
            </a:r>
          </a:p>
        </p:txBody>
      </p:sp>
      <p:sp>
        <p:nvSpPr>
          <p:cNvPr id="16" name="TextBox 15">
            <a:extLst>
              <a:ext uri="{FF2B5EF4-FFF2-40B4-BE49-F238E27FC236}">
                <a16:creationId xmlns:a16="http://schemas.microsoft.com/office/drawing/2014/main" id="{7807B4F4-503E-2FE4-98C8-3DD2E6A06B12}"/>
              </a:ext>
            </a:extLst>
          </p:cNvPr>
          <p:cNvSpPr txBox="1"/>
          <p:nvPr/>
        </p:nvSpPr>
        <p:spPr>
          <a:xfrm>
            <a:off x="212261" y="6628041"/>
            <a:ext cx="1123962" cy="246221"/>
          </a:xfrm>
          <a:prstGeom prst="rect">
            <a:avLst/>
          </a:prstGeom>
          <a:noFill/>
        </p:spPr>
        <p:txBody>
          <a:bodyPr wrap="square" rtlCol="0">
            <a:spAutoFit/>
          </a:bodyPr>
          <a:lstStyle/>
          <a:p>
            <a:pPr algn="l"/>
            <a:r>
              <a:rPr lang="en-US" sz="1000" dirty="0">
                <a:solidFill>
                  <a:schemeClr val="tx1">
                    <a:lumMod val="50000"/>
                    <a:lumOff val="50000"/>
                  </a:schemeClr>
                </a:solidFill>
                <a:cs typeface="Calibri"/>
              </a:rPr>
              <a:t>Confidential</a:t>
            </a:r>
            <a:endParaRPr lang="en-US" sz="1000" dirty="0">
              <a:solidFill>
                <a:schemeClr val="tx1">
                  <a:lumMod val="50000"/>
                  <a:lumOff val="50000"/>
                </a:schemeClr>
              </a:solidFill>
            </a:endParaRPr>
          </a:p>
        </p:txBody>
      </p:sp>
      <p:sp>
        <p:nvSpPr>
          <p:cNvPr id="17" name="TextBox 16">
            <a:extLst>
              <a:ext uri="{FF2B5EF4-FFF2-40B4-BE49-F238E27FC236}">
                <a16:creationId xmlns:a16="http://schemas.microsoft.com/office/drawing/2014/main" id="{C6E322DA-EAAF-D567-77AE-BFE1C113CB51}"/>
              </a:ext>
            </a:extLst>
          </p:cNvPr>
          <p:cNvSpPr txBox="1"/>
          <p:nvPr/>
        </p:nvSpPr>
        <p:spPr>
          <a:xfrm>
            <a:off x="10852551" y="6628041"/>
            <a:ext cx="1123962" cy="246221"/>
          </a:xfrm>
          <a:prstGeom prst="rect">
            <a:avLst/>
          </a:prstGeom>
          <a:noFill/>
        </p:spPr>
        <p:txBody>
          <a:bodyPr wrap="square" rtlCol="0">
            <a:spAutoFit/>
          </a:bodyPr>
          <a:lstStyle/>
          <a:p>
            <a:pPr algn="r"/>
            <a:r>
              <a:rPr lang="en-IN" sz="1000" b="0" i="0" dirty="0">
                <a:solidFill>
                  <a:schemeClr val="tx1">
                    <a:lumMod val="50000"/>
                    <a:lumOff val="50000"/>
                  </a:schemeClr>
                </a:solidFill>
                <a:effectLst/>
                <a:latin typeface="arial" panose="020B0604020202020204" pitchFamily="34" charset="0"/>
              </a:rPr>
              <a:t>© 2023</a:t>
            </a:r>
            <a:endParaRPr lang="en-US" sz="1000" dirty="0">
              <a:solidFill>
                <a:schemeClr val="tx1">
                  <a:lumMod val="50000"/>
                  <a:lumOff val="50000"/>
                </a:schemeClr>
              </a:solidFill>
            </a:endParaRPr>
          </a:p>
        </p:txBody>
      </p:sp>
      <p:pic>
        <p:nvPicPr>
          <p:cNvPr id="18" name="Graphic 17">
            <a:extLst>
              <a:ext uri="{FF2B5EF4-FFF2-40B4-BE49-F238E27FC236}">
                <a16:creationId xmlns:a16="http://schemas.microsoft.com/office/drawing/2014/main" id="{488D107C-F20C-C1E7-946E-9B3EB39B10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62992" y="-2538059"/>
            <a:ext cx="4877307" cy="4877307"/>
          </a:xfrm>
          <a:prstGeom prst="rect">
            <a:avLst/>
          </a:prstGeom>
        </p:spPr>
      </p:pic>
    </p:spTree>
    <p:extLst>
      <p:ext uri="{BB962C8B-B14F-4D97-AF65-F5344CB8AC3E}">
        <p14:creationId xmlns:p14="http://schemas.microsoft.com/office/powerpoint/2010/main" val="27228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par>
                          <p:cTn id="23" fill="hold">
                            <p:stCondLst>
                              <p:cond delay="2500"/>
                            </p:stCondLst>
                            <p:childTnLst>
                              <p:par>
                                <p:cTn id="24" presetID="12" presetClass="entr" presetSubtype="4"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ppt_y</p:attrName>
                                        </p:attrNameLst>
                                      </p:cBhvr>
                                      <p:tavLst>
                                        <p:tav tm="0">
                                          <p:val>
                                            <p:strVal val="#ppt_y+#ppt_h*1.125000"/>
                                          </p:val>
                                        </p:tav>
                                        <p:tav tm="100000">
                                          <p:val>
                                            <p:strVal val="#ppt_y"/>
                                          </p:val>
                                        </p:tav>
                                      </p:tavLst>
                                    </p:anim>
                                    <p:animEffect transition="in" filter="wipe(up)">
                                      <p:cBhvr>
                                        <p:cTn id="27" dur="500"/>
                                        <p:tgtEl>
                                          <p:spTgt spid="4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par>
                          <p:cTn id="36" fill="hold">
                            <p:stCondLst>
                              <p:cond delay="3000"/>
                            </p:stCondLst>
                            <p:childTnLst>
                              <p:par>
                                <p:cTn id="37" presetID="12" presetClass="entr" presetSubtype="4"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p:tgtEl>
                                          <p:spTgt spid="44"/>
                                        </p:tgtEl>
                                        <p:attrNameLst>
                                          <p:attrName>ppt_y</p:attrName>
                                        </p:attrNameLst>
                                      </p:cBhvr>
                                      <p:tavLst>
                                        <p:tav tm="0">
                                          <p:val>
                                            <p:strVal val="#ppt_y+#ppt_h*1.125000"/>
                                          </p:val>
                                        </p:tav>
                                        <p:tav tm="100000">
                                          <p:val>
                                            <p:strVal val="#ppt_y"/>
                                          </p:val>
                                        </p:tav>
                                      </p:tavLst>
                                    </p:anim>
                                    <p:animEffect transition="in" filter="wipe(up)">
                                      <p:cBhvr>
                                        <p:cTn id="40" dur="500"/>
                                        <p:tgtEl>
                                          <p:spTgt spid="4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up)">
                                      <p:cBhvr>
                                        <p:cTn id="44" dur="500"/>
                                        <p:tgtEl>
                                          <p:spTgt spid="3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par>
                          <p:cTn id="49" fill="hold">
                            <p:stCondLst>
                              <p:cond delay="3500"/>
                            </p:stCondLst>
                            <p:childTnLst>
                              <p:par>
                                <p:cTn id="50" presetID="12" presetClass="entr" presetSubtype="4"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p:tgtEl>
                                          <p:spTgt spid="36"/>
                                        </p:tgtEl>
                                        <p:attrNameLst>
                                          <p:attrName>ppt_y</p:attrName>
                                        </p:attrNameLst>
                                      </p:cBhvr>
                                      <p:tavLst>
                                        <p:tav tm="0">
                                          <p:val>
                                            <p:strVal val="#ppt_y+#ppt_h*1.125000"/>
                                          </p:val>
                                        </p:tav>
                                        <p:tav tm="100000">
                                          <p:val>
                                            <p:strVal val="#ppt_y"/>
                                          </p:val>
                                        </p:tav>
                                      </p:tavLst>
                                    </p:anim>
                                    <p:animEffect transition="in" filter="wipe(up)">
                                      <p:cBhvr>
                                        <p:cTn id="53" dur="500"/>
                                        <p:tgtEl>
                                          <p:spTgt spid="36"/>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p:tgtEl>
                                          <p:spTgt spid="22"/>
                                        </p:tgtEl>
                                        <p:attrNameLst>
                                          <p:attrName>ppt_y</p:attrName>
                                        </p:attrNameLst>
                                      </p:cBhvr>
                                      <p:tavLst>
                                        <p:tav tm="0">
                                          <p:val>
                                            <p:strVal val="#ppt_y+#ppt_h*1.125000"/>
                                          </p:val>
                                        </p:tav>
                                        <p:tav tm="100000">
                                          <p:val>
                                            <p:strVal val="#ppt_y"/>
                                          </p:val>
                                        </p:tav>
                                      </p:tavLst>
                                    </p:anim>
                                    <p:animEffect transition="in" filter="wipe(up)">
                                      <p:cBhvr>
                                        <p:cTn id="61" dur="500"/>
                                        <p:tgtEl>
                                          <p:spTgt spid="22"/>
                                        </p:tgtEl>
                                      </p:cBhvr>
                                    </p:animEffect>
                                  </p:childTnLst>
                                </p:cTn>
                              </p:par>
                            </p:childTnLst>
                          </p:cTn>
                        </p:par>
                        <p:par>
                          <p:cTn id="62" fill="hold">
                            <p:stCondLst>
                              <p:cond delay="4000"/>
                            </p:stCondLst>
                            <p:childTnLst>
                              <p:par>
                                <p:cTn id="63" presetID="1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p:tgtEl>
                                          <p:spTgt spid="42"/>
                                        </p:tgtEl>
                                        <p:attrNameLst>
                                          <p:attrName>ppt_y</p:attrName>
                                        </p:attrNameLst>
                                      </p:cBhvr>
                                      <p:tavLst>
                                        <p:tav tm="0">
                                          <p:val>
                                            <p:strVal val="#ppt_y+#ppt_h*1.125000"/>
                                          </p:val>
                                        </p:tav>
                                        <p:tav tm="100000">
                                          <p:val>
                                            <p:strVal val="#ppt_y"/>
                                          </p:val>
                                        </p:tav>
                                      </p:tavLst>
                                    </p:anim>
                                    <p:animEffect transition="in" filter="wipe(up)">
                                      <p:cBhvr>
                                        <p:cTn id="66" dur="500"/>
                                        <p:tgtEl>
                                          <p:spTgt spid="42"/>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p:tgtEl>
                                          <p:spTgt spid="32"/>
                                        </p:tgtEl>
                                        <p:attrNameLst>
                                          <p:attrName>ppt_y</p:attrName>
                                        </p:attrNameLst>
                                      </p:cBhvr>
                                      <p:tavLst>
                                        <p:tav tm="0">
                                          <p:val>
                                            <p:strVal val="#ppt_y+#ppt_h*1.125000"/>
                                          </p:val>
                                        </p:tav>
                                        <p:tav tm="100000">
                                          <p:val>
                                            <p:strVal val="#ppt_y"/>
                                          </p:val>
                                        </p:tav>
                                      </p:tavLst>
                                    </p:anim>
                                    <p:animEffect transition="in" filter="wipe(up)">
                                      <p:cBhvr>
                                        <p:cTn id="70" dur="500"/>
                                        <p:tgtEl>
                                          <p:spTgt spid="3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p:tgtEl>
                                          <p:spTgt spid="23"/>
                                        </p:tgtEl>
                                        <p:attrNameLst>
                                          <p:attrName>ppt_y</p:attrName>
                                        </p:attrNameLst>
                                      </p:cBhvr>
                                      <p:tavLst>
                                        <p:tav tm="0">
                                          <p:val>
                                            <p:strVal val="#ppt_y+#ppt_h*1.125000"/>
                                          </p:val>
                                        </p:tav>
                                        <p:tav tm="100000">
                                          <p:val>
                                            <p:strVal val="#ppt_y"/>
                                          </p:val>
                                        </p:tav>
                                      </p:tavLst>
                                    </p:anim>
                                    <p:animEffect transition="in" filter="wipe(up)">
                                      <p:cBhvr>
                                        <p:cTn id="74" dur="500"/>
                                        <p:tgtEl>
                                          <p:spTgt spid="23"/>
                                        </p:tgtEl>
                                      </p:cBhvr>
                                    </p:animEffect>
                                  </p:childTnLst>
                                </p:cTn>
                              </p:par>
                            </p:childTnLst>
                          </p:cTn>
                        </p:par>
                        <p:par>
                          <p:cTn id="75" fill="hold">
                            <p:stCondLst>
                              <p:cond delay="4500"/>
                            </p:stCondLst>
                            <p:childTnLst>
                              <p:par>
                                <p:cTn id="76" presetID="12" presetClass="entr" presetSubtype="4"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p:tgtEl>
                                          <p:spTgt spid="40"/>
                                        </p:tgtEl>
                                        <p:attrNameLst>
                                          <p:attrName>ppt_y</p:attrName>
                                        </p:attrNameLst>
                                      </p:cBhvr>
                                      <p:tavLst>
                                        <p:tav tm="0">
                                          <p:val>
                                            <p:strVal val="#ppt_y+#ppt_h*1.125000"/>
                                          </p:val>
                                        </p:tav>
                                        <p:tav tm="100000">
                                          <p:val>
                                            <p:strVal val="#ppt_y"/>
                                          </p:val>
                                        </p:tav>
                                      </p:tavLst>
                                    </p:anim>
                                    <p:animEffect transition="in" filter="wipe(up)">
                                      <p:cBhvr>
                                        <p:cTn id="79" dur="500"/>
                                        <p:tgtEl>
                                          <p:spTgt spid="4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p:tgtEl>
                                          <p:spTgt spid="33"/>
                                        </p:tgtEl>
                                        <p:attrNameLst>
                                          <p:attrName>ppt_y</p:attrName>
                                        </p:attrNameLst>
                                      </p:cBhvr>
                                      <p:tavLst>
                                        <p:tav tm="0">
                                          <p:val>
                                            <p:strVal val="#ppt_y+#ppt_h*1.125000"/>
                                          </p:val>
                                        </p:tav>
                                        <p:tav tm="100000">
                                          <p:val>
                                            <p:strVal val="#ppt_y"/>
                                          </p:val>
                                        </p:tav>
                                      </p:tavLst>
                                    </p:anim>
                                    <p:animEffect transition="in" filter="wipe(up)">
                                      <p:cBhvr>
                                        <p:cTn id="83" dur="500"/>
                                        <p:tgtEl>
                                          <p:spTgt spid="33"/>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p:tgtEl>
                                          <p:spTgt spid="24"/>
                                        </p:tgtEl>
                                        <p:attrNameLst>
                                          <p:attrName>ppt_y</p:attrName>
                                        </p:attrNameLst>
                                      </p:cBhvr>
                                      <p:tavLst>
                                        <p:tav tm="0">
                                          <p:val>
                                            <p:strVal val="#ppt_y+#ppt_h*1.125000"/>
                                          </p:val>
                                        </p:tav>
                                        <p:tav tm="100000">
                                          <p:val>
                                            <p:strVal val="#ppt_y"/>
                                          </p:val>
                                        </p:tav>
                                      </p:tavLst>
                                    </p:anim>
                                    <p:animEffect transition="in" filter="wipe(up)">
                                      <p:cBhvr>
                                        <p:cTn id="87" dur="500"/>
                                        <p:tgtEl>
                                          <p:spTgt spid="24"/>
                                        </p:tgtEl>
                                      </p:cBhvr>
                                    </p:animEffect>
                                  </p:childTnLst>
                                </p:cTn>
                              </p:par>
                            </p:childTnLst>
                          </p:cTn>
                        </p:par>
                        <p:par>
                          <p:cTn id="88" fill="hold">
                            <p:stCondLst>
                              <p:cond delay="5000"/>
                            </p:stCondLst>
                            <p:childTnLst>
                              <p:par>
                                <p:cTn id="89" presetID="12" presetClass="entr" presetSubtype="4"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p:tgtEl>
                                          <p:spTgt spid="38"/>
                                        </p:tgtEl>
                                        <p:attrNameLst>
                                          <p:attrName>ppt_y</p:attrName>
                                        </p:attrNameLst>
                                      </p:cBhvr>
                                      <p:tavLst>
                                        <p:tav tm="0">
                                          <p:val>
                                            <p:strVal val="#ppt_y+#ppt_h*1.125000"/>
                                          </p:val>
                                        </p:tav>
                                        <p:tav tm="100000">
                                          <p:val>
                                            <p:strVal val="#ppt_y"/>
                                          </p:val>
                                        </p:tav>
                                      </p:tavLst>
                                    </p:anim>
                                    <p:animEffect transition="in" filter="wipe(up)">
                                      <p:cBhvr>
                                        <p:cTn id="92" dur="500"/>
                                        <p:tgtEl>
                                          <p:spTgt spid="38"/>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p:tgtEl>
                                          <p:spTgt spid="34"/>
                                        </p:tgtEl>
                                        <p:attrNameLst>
                                          <p:attrName>ppt_y</p:attrName>
                                        </p:attrNameLst>
                                      </p:cBhvr>
                                      <p:tavLst>
                                        <p:tav tm="0">
                                          <p:val>
                                            <p:strVal val="#ppt_y+#ppt_h*1.125000"/>
                                          </p:val>
                                        </p:tav>
                                        <p:tav tm="100000">
                                          <p:val>
                                            <p:strVal val="#ppt_y"/>
                                          </p:val>
                                        </p:tav>
                                      </p:tavLst>
                                    </p:anim>
                                    <p:animEffect transition="in" filter="wipe(up)">
                                      <p:cBhvr>
                                        <p:cTn id="96" dur="500"/>
                                        <p:tgtEl>
                                          <p:spTgt spid="34"/>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p:tgtEl>
                                          <p:spTgt spid="25"/>
                                        </p:tgtEl>
                                        <p:attrNameLst>
                                          <p:attrName>ppt_y</p:attrName>
                                        </p:attrNameLst>
                                      </p:cBhvr>
                                      <p:tavLst>
                                        <p:tav tm="0">
                                          <p:val>
                                            <p:strVal val="#ppt_y+#ppt_h*1.125000"/>
                                          </p:val>
                                        </p:tav>
                                        <p:tav tm="100000">
                                          <p:val>
                                            <p:strVal val="#ppt_y"/>
                                          </p:val>
                                        </p:tav>
                                      </p:tavLst>
                                    </p:anim>
                                    <p:animEffect transition="in" filter="wipe(up)">
                                      <p:cBhvr>
                                        <p:cTn id="100" dur="500"/>
                                        <p:tgtEl>
                                          <p:spTgt spid="25"/>
                                        </p:tgtEl>
                                      </p:cBhvr>
                                    </p:animEffect>
                                  </p:childTnLst>
                                </p:cTn>
                              </p:par>
                            </p:childTnLst>
                          </p:cTn>
                        </p:par>
                        <p:par>
                          <p:cTn id="101" fill="hold">
                            <p:stCondLst>
                              <p:cond delay="5500"/>
                            </p:stCondLst>
                            <p:childTnLst>
                              <p:par>
                                <p:cTn id="102" presetID="12" presetClass="entr" presetSubtype="4"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500"/>
                                        <p:tgtEl>
                                          <p:spTgt spid="15"/>
                                        </p:tgtEl>
                                        <p:attrNameLst>
                                          <p:attrName>ppt_y</p:attrName>
                                        </p:attrNameLst>
                                      </p:cBhvr>
                                      <p:tavLst>
                                        <p:tav tm="0">
                                          <p:val>
                                            <p:strVal val="#ppt_y+#ppt_h*1.125000"/>
                                          </p:val>
                                        </p:tav>
                                        <p:tav tm="100000">
                                          <p:val>
                                            <p:strVal val="#ppt_y"/>
                                          </p:val>
                                        </p:tav>
                                      </p:tavLst>
                                    </p:anim>
                                    <p:animEffect transition="in" filter="wipe(up)">
                                      <p:cBhvr>
                                        <p:cTn id="10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animBg="1"/>
      <p:bldP spid="21" grpId="0" animBg="1"/>
      <p:bldP spid="22" grpId="0" animBg="1"/>
      <p:bldP spid="23" grpId="0" animBg="1"/>
      <p:bldP spid="24" grpId="0" animBg="1"/>
      <p:bldP spid="25" grpId="0" animBg="1"/>
      <p:bldP spid="12" grpId="0"/>
      <p:bldP spid="30" grpId="0"/>
      <p:bldP spid="31" grpId="0"/>
      <p:bldP spid="32" grpId="0"/>
      <p:bldP spid="33" grpId="0"/>
      <p:bldP spid="34" grpId="0"/>
      <p:bldP spid="9" grpId="0"/>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rallelogram 48">
            <a:extLst>
              <a:ext uri="{FF2B5EF4-FFF2-40B4-BE49-F238E27FC236}">
                <a16:creationId xmlns:a16="http://schemas.microsoft.com/office/drawing/2014/main" id="{D148A2A6-2B50-1F9E-BA29-01126657C055}"/>
              </a:ext>
            </a:extLst>
          </p:cNvPr>
          <p:cNvSpPr/>
          <p:nvPr/>
        </p:nvSpPr>
        <p:spPr>
          <a:xfrm flipV="1">
            <a:off x="1584810" y="446"/>
            <a:ext cx="7461493" cy="6857107"/>
          </a:xfrm>
          <a:prstGeom prst="parallelogram">
            <a:avLst>
              <a:gd name="adj" fmla="val 75756"/>
            </a:avLst>
          </a:prstGeom>
          <a:gradFill flip="none" rotWithShape="1">
            <a:gsLst>
              <a:gs pos="0">
                <a:srgbClr val="CB9D06"/>
              </a:gs>
              <a:gs pos="100000">
                <a:schemeClr val="bg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68F6CE5F-789D-661F-6EEE-E8D57672A1FF}"/>
              </a:ext>
            </a:extLst>
          </p:cNvPr>
          <p:cNvSpPr/>
          <p:nvPr/>
        </p:nvSpPr>
        <p:spPr>
          <a:xfrm>
            <a:off x="272041" y="254909"/>
            <a:ext cx="11656199" cy="6344868"/>
          </a:xfrm>
          <a:prstGeom prst="rect">
            <a:avLst/>
          </a:prstGeom>
          <a:solidFill>
            <a:schemeClr val="bg1"/>
          </a:solidFill>
          <a:ln>
            <a:noFill/>
            <a:prstDash val="sysDot"/>
            <a:extLst>
              <a:ext uri="{C807C97D-BFC1-408E-A445-0C87EB9F89A2}">
                <ask:lineSketchStyleProps xmlns:ask="http://schemas.microsoft.com/office/drawing/2018/sketchyshapes" sd="1219033472">
                  <a:custGeom>
                    <a:avLst/>
                    <a:gdLst>
                      <a:gd name="connsiteX0" fmla="*/ 0 w 8616482"/>
                      <a:gd name="connsiteY0" fmla="*/ 0 h 6427694"/>
                      <a:gd name="connsiteX1" fmla="*/ 748971 w 8616482"/>
                      <a:gd name="connsiteY1" fmla="*/ 0 h 6427694"/>
                      <a:gd name="connsiteX2" fmla="*/ 1497942 w 8616482"/>
                      <a:gd name="connsiteY2" fmla="*/ 0 h 6427694"/>
                      <a:gd name="connsiteX3" fmla="*/ 2246913 w 8616482"/>
                      <a:gd name="connsiteY3" fmla="*/ 0 h 6427694"/>
                      <a:gd name="connsiteX4" fmla="*/ 2995885 w 8616482"/>
                      <a:gd name="connsiteY4" fmla="*/ 0 h 6427694"/>
                      <a:gd name="connsiteX5" fmla="*/ 3831020 w 8616482"/>
                      <a:gd name="connsiteY5" fmla="*/ 0 h 6427694"/>
                      <a:gd name="connsiteX6" fmla="*/ 4493827 w 8616482"/>
                      <a:gd name="connsiteY6" fmla="*/ 0 h 6427694"/>
                      <a:gd name="connsiteX7" fmla="*/ 5242798 w 8616482"/>
                      <a:gd name="connsiteY7" fmla="*/ 0 h 6427694"/>
                      <a:gd name="connsiteX8" fmla="*/ 5905604 w 8616482"/>
                      <a:gd name="connsiteY8" fmla="*/ 0 h 6427694"/>
                      <a:gd name="connsiteX9" fmla="*/ 6568411 w 8616482"/>
                      <a:gd name="connsiteY9" fmla="*/ 0 h 6427694"/>
                      <a:gd name="connsiteX10" fmla="*/ 7231217 w 8616482"/>
                      <a:gd name="connsiteY10" fmla="*/ 0 h 6427694"/>
                      <a:gd name="connsiteX11" fmla="*/ 7635529 w 8616482"/>
                      <a:gd name="connsiteY11" fmla="*/ 0 h 6427694"/>
                      <a:gd name="connsiteX12" fmla="*/ 8616482 w 8616482"/>
                      <a:gd name="connsiteY12" fmla="*/ 0 h 6427694"/>
                      <a:gd name="connsiteX13" fmla="*/ 8616482 w 8616482"/>
                      <a:gd name="connsiteY13" fmla="*/ 449939 h 6427694"/>
                      <a:gd name="connsiteX14" fmla="*/ 8616482 w 8616482"/>
                      <a:gd name="connsiteY14" fmla="*/ 1156985 h 6427694"/>
                      <a:gd name="connsiteX15" fmla="*/ 8616482 w 8616482"/>
                      <a:gd name="connsiteY15" fmla="*/ 1735477 h 6427694"/>
                      <a:gd name="connsiteX16" fmla="*/ 8616482 w 8616482"/>
                      <a:gd name="connsiteY16" fmla="*/ 2249693 h 6427694"/>
                      <a:gd name="connsiteX17" fmla="*/ 8616482 w 8616482"/>
                      <a:gd name="connsiteY17" fmla="*/ 2699631 h 6427694"/>
                      <a:gd name="connsiteX18" fmla="*/ 8616482 w 8616482"/>
                      <a:gd name="connsiteY18" fmla="*/ 3213847 h 6427694"/>
                      <a:gd name="connsiteX19" fmla="*/ 8616482 w 8616482"/>
                      <a:gd name="connsiteY19" fmla="*/ 3728063 h 6427694"/>
                      <a:gd name="connsiteX20" fmla="*/ 8616482 w 8616482"/>
                      <a:gd name="connsiteY20" fmla="*/ 4370832 h 6427694"/>
                      <a:gd name="connsiteX21" fmla="*/ 8616482 w 8616482"/>
                      <a:gd name="connsiteY21" fmla="*/ 5013601 h 6427694"/>
                      <a:gd name="connsiteX22" fmla="*/ 8616482 w 8616482"/>
                      <a:gd name="connsiteY22" fmla="*/ 5592094 h 6427694"/>
                      <a:gd name="connsiteX23" fmla="*/ 8616482 w 8616482"/>
                      <a:gd name="connsiteY23" fmla="*/ 6427694 h 6427694"/>
                      <a:gd name="connsiteX24" fmla="*/ 8126005 w 8616482"/>
                      <a:gd name="connsiteY24" fmla="*/ 6427694 h 6427694"/>
                      <a:gd name="connsiteX25" fmla="*/ 7463199 w 8616482"/>
                      <a:gd name="connsiteY25" fmla="*/ 6427694 h 6427694"/>
                      <a:gd name="connsiteX26" fmla="*/ 6714228 w 8616482"/>
                      <a:gd name="connsiteY26" fmla="*/ 6427694 h 6427694"/>
                      <a:gd name="connsiteX27" fmla="*/ 6309916 w 8616482"/>
                      <a:gd name="connsiteY27" fmla="*/ 6427694 h 6427694"/>
                      <a:gd name="connsiteX28" fmla="*/ 5474780 w 8616482"/>
                      <a:gd name="connsiteY28" fmla="*/ 6427694 h 6427694"/>
                      <a:gd name="connsiteX29" fmla="*/ 4898139 w 8616482"/>
                      <a:gd name="connsiteY29" fmla="*/ 6427694 h 6427694"/>
                      <a:gd name="connsiteX30" fmla="*/ 4149167 w 8616482"/>
                      <a:gd name="connsiteY30" fmla="*/ 6427694 h 6427694"/>
                      <a:gd name="connsiteX31" fmla="*/ 3744856 w 8616482"/>
                      <a:gd name="connsiteY31" fmla="*/ 6427694 h 6427694"/>
                      <a:gd name="connsiteX32" fmla="*/ 2909720 w 8616482"/>
                      <a:gd name="connsiteY32" fmla="*/ 6427694 h 6427694"/>
                      <a:gd name="connsiteX33" fmla="*/ 2333078 w 8616482"/>
                      <a:gd name="connsiteY33" fmla="*/ 6427694 h 6427694"/>
                      <a:gd name="connsiteX34" fmla="*/ 1670272 w 8616482"/>
                      <a:gd name="connsiteY34" fmla="*/ 6427694 h 6427694"/>
                      <a:gd name="connsiteX35" fmla="*/ 1179795 w 8616482"/>
                      <a:gd name="connsiteY35" fmla="*/ 6427694 h 6427694"/>
                      <a:gd name="connsiteX36" fmla="*/ 0 w 8616482"/>
                      <a:gd name="connsiteY36" fmla="*/ 6427694 h 6427694"/>
                      <a:gd name="connsiteX37" fmla="*/ 0 w 8616482"/>
                      <a:gd name="connsiteY37" fmla="*/ 5656371 h 6427694"/>
                      <a:gd name="connsiteX38" fmla="*/ 0 w 8616482"/>
                      <a:gd name="connsiteY38" fmla="*/ 5013601 h 6427694"/>
                      <a:gd name="connsiteX39" fmla="*/ 0 w 8616482"/>
                      <a:gd name="connsiteY39" fmla="*/ 4563663 h 6427694"/>
                      <a:gd name="connsiteX40" fmla="*/ 0 w 8616482"/>
                      <a:gd name="connsiteY40" fmla="*/ 3856616 h 6427694"/>
                      <a:gd name="connsiteX41" fmla="*/ 0 w 8616482"/>
                      <a:gd name="connsiteY41" fmla="*/ 3213847 h 6427694"/>
                      <a:gd name="connsiteX42" fmla="*/ 0 w 8616482"/>
                      <a:gd name="connsiteY42" fmla="*/ 2506801 h 6427694"/>
                      <a:gd name="connsiteX43" fmla="*/ 0 w 8616482"/>
                      <a:gd name="connsiteY43" fmla="*/ 1864031 h 6427694"/>
                      <a:gd name="connsiteX44" fmla="*/ 0 w 8616482"/>
                      <a:gd name="connsiteY44" fmla="*/ 1156985 h 6427694"/>
                      <a:gd name="connsiteX45" fmla="*/ 0 w 8616482"/>
                      <a:gd name="connsiteY45" fmla="*/ 0 h 64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16482" h="6427694" fill="none" extrusionOk="0">
                        <a:moveTo>
                          <a:pt x="0" y="0"/>
                        </a:moveTo>
                        <a:cubicBezTo>
                          <a:pt x="242729" y="-1623"/>
                          <a:pt x="478440" y="2959"/>
                          <a:pt x="748971" y="0"/>
                        </a:cubicBezTo>
                        <a:cubicBezTo>
                          <a:pt x="1019502" y="-2959"/>
                          <a:pt x="1325879" y="30567"/>
                          <a:pt x="1497942" y="0"/>
                        </a:cubicBezTo>
                        <a:cubicBezTo>
                          <a:pt x="1670005" y="-30567"/>
                          <a:pt x="2081975" y="14969"/>
                          <a:pt x="2246913" y="0"/>
                        </a:cubicBezTo>
                        <a:cubicBezTo>
                          <a:pt x="2411851" y="-14969"/>
                          <a:pt x="2714208" y="8072"/>
                          <a:pt x="2995885" y="0"/>
                        </a:cubicBezTo>
                        <a:cubicBezTo>
                          <a:pt x="3277562" y="-8072"/>
                          <a:pt x="3550863" y="22347"/>
                          <a:pt x="3831020" y="0"/>
                        </a:cubicBezTo>
                        <a:cubicBezTo>
                          <a:pt x="4111178" y="-22347"/>
                          <a:pt x="4232889" y="26866"/>
                          <a:pt x="4493827" y="0"/>
                        </a:cubicBezTo>
                        <a:cubicBezTo>
                          <a:pt x="4754765" y="-26866"/>
                          <a:pt x="4966285" y="-17884"/>
                          <a:pt x="5242798" y="0"/>
                        </a:cubicBezTo>
                        <a:cubicBezTo>
                          <a:pt x="5519311" y="17884"/>
                          <a:pt x="5762064" y="19304"/>
                          <a:pt x="5905604" y="0"/>
                        </a:cubicBezTo>
                        <a:cubicBezTo>
                          <a:pt x="6049144" y="-19304"/>
                          <a:pt x="6423325" y="-15473"/>
                          <a:pt x="6568411" y="0"/>
                        </a:cubicBezTo>
                        <a:cubicBezTo>
                          <a:pt x="6713497" y="15473"/>
                          <a:pt x="7082198" y="28936"/>
                          <a:pt x="7231217" y="0"/>
                        </a:cubicBezTo>
                        <a:cubicBezTo>
                          <a:pt x="7380236" y="-28936"/>
                          <a:pt x="7516808" y="-14544"/>
                          <a:pt x="7635529" y="0"/>
                        </a:cubicBezTo>
                        <a:cubicBezTo>
                          <a:pt x="7754250" y="14544"/>
                          <a:pt x="8333055" y="-10946"/>
                          <a:pt x="8616482" y="0"/>
                        </a:cubicBezTo>
                        <a:cubicBezTo>
                          <a:pt x="8600525" y="188911"/>
                          <a:pt x="8623488" y="338058"/>
                          <a:pt x="8616482" y="449939"/>
                        </a:cubicBezTo>
                        <a:cubicBezTo>
                          <a:pt x="8609476" y="561820"/>
                          <a:pt x="8610001" y="957351"/>
                          <a:pt x="8616482" y="1156985"/>
                        </a:cubicBezTo>
                        <a:cubicBezTo>
                          <a:pt x="8622963" y="1356619"/>
                          <a:pt x="8592366" y="1606772"/>
                          <a:pt x="8616482" y="1735477"/>
                        </a:cubicBezTo>
                        <a:cubicBezTo>
                          <a:pt x="8640598" y="1864182"/>
                          <a:pt x="8595385" y="2095504"/>
                          <a:pt x="8616482" y="2249693"/>
                        </a:cubicBezTo>
                        <a:cubicBezTo>
                          <a:pt x="8637579" y="2403882"/>
                          <a:pt x="8635467" y="2560642"/>
                          <a:pt x="8616482" y="2699631"/>
                        </a:cubicBezTo>
                        <a:cubicBezTo>
                          <a:pt x="8597497" y="2838620"/>
                          <a:pt x="8639553" y="2964545"/>
                          <a:pt x="8616482" y="3213847"/>
                        </a:cubicBezTo>
                        <a:cubicBezTo>
                          <a:pt x="8593411" y="3463149"/>
                          <a:pt x="8623505" y="3614873"/>
                          <a:pt x="8616482" y="3728063"/>
                        </a:cubicBezTo>
                        <a:cubicBezTo>
                          <a:pt x="8609459" y="3841253"/>
                          <a:pt x="8634969" y="4187243"/>
                          <a:pt x="8616482" y="4370832"/>
                        </a:cubicBezTo>
                        <a:cubicBezTo>
                          <a:pt x="8597995" y="4554421"/>
                          <a:pt x="8606413" y="4772418"/>
                          <a:pt x="8616482" y="5013601"/>
                        </a:cubicBezTo>
                        <a:cubicBezTo>
                          <a:pt x="8626551" y="5254784"/>
                          <a:pt x="8604763" y="5425808"/>
                          <a:pt x="8616482" y="5592094"/>
                        </a:cubicBezTo>
                        <a:cubicBezTo>
                          <a:pt x="8628201" y="5758380"/>
                          <a:pt x="8609761" y="6030348"/>
                          <a:pt x="8616482" y="6427694"/>
                        </a:cubicBezTo>
                        <a:cubicBezTo>
                          <a:pt x="8421402" y="6443499"/>
                          <a:pt x="8229029" y="6446047"/>
                          <a:pt x="8126005" y="6427694"/>
                        </a:cubicBezTo>
                        <a:cubicBezTo>
                          <a:pt x="8022981" y="6409341"/>
                          <a:pt x="7707053" y="6401299"/>
                          <a:pt x="7463199" y="6427694"/>
                        </a:cubicBezTo>
                        <a:cubicBezTo>
                          <a:pt x="7219345" y="6454089"/>
                          <a:pt x="7055119" y="6446256"/>
                          <a:pt x="6714228" y="6427694"/>
                        </a:cubicBezTo>
                        <a:cubicBezTo>
                          <a:pt x="6373337" y="6409132"/>
                          <a:pt x="6408591" y="6417471"/>
                          <a:pt x="6309916" y="6427694"/>
                        </a:cubicBezTo>
                        <a:cubicBezTo>
                          <a:pt x="6211241" y="6437917"/>
                          <a:pt x="5890771" y="6402267"/>
                          <a:pt x="5474780" y="6427694"/>
                        </a:cubicBezTo>
                        <a:cubicBezTo>
                          <a:pt x="5058789" y="6453121"/>
                          <a:pt x="5120140" y="6449254"/>
                          <a:pt x="4898139" y="6427694"/>
                        </a:cubicBezTo>
                        <a:cubicBezTo>
                          <a:pt x="4676138" y="6406134"/>
                          <a:pt x="4410751" y="6411505"/>
                          <a:pt x="4149167" y="6427694"/>
                        </a:cubicBezTo>
                        <a:cubicBezTo>
                          <a:pt x="3887583" y="6443883"/>
                          <a:pt x="3911588" y="6421169"/>
                          <a:pt x="3744856" y="6427694"/>
                        </a:cubicBezTo>
                        <a:cubicBezTo>
                          <a:pt x="3578124" y="6434219"/>
                          <a:pt x="3276680" y="6450433"/>
                          <a:pt x="2909720" y="6427694"/>
                        </a:cubicBezTo>
                        <a:cubicBezTo>
                          <a:pt x="2542760" y="6404955"/>
                          <a:pt x="2510283" y="6441384"/>
                          <a:pt x="2333078" y="6427694"/>
                        </a:cubicBezTo>
                        <a:cubicBezTo>
                          <a:pt x="2155873" y="6414004"/>
                          <a:pt x="1981622" y="6459297"/>
                          <a:pt x="1670272" y="6427694"/>
                        </a:cubicBezTo>
                        <a:cubicBezTo>
                          <a:pt x="1358922" y="6396091"/>
                          <a:pt x="1414991" y="6434891"/>
                          <a:pt x="1179795" y="6427694"/>
                        </a:cubicBezTo>
                        <a:cubicBezTo>
                          <a:pt x="944599" y="6420497"/>
                          <a:pt x="319148" y="6368723"/>
                          <a:pt x="0" y="6427694"/>
                        </a:cubicBezTo>
                        <a:cubicBezTo>
                          <a:pt x="-13448" y="6052389"/>
                          <a:pt x="21364" y="6001697"/>
                          <a:pt x="0" y="5656371"/>
                        </a:cubicBezTo>
                        <a:cubicBezTo>
                          <a:pt x="-21364" y="5311045"/>
                          <a:pt x="17672" y="5192225"/>
                          <a:pt x="0" y="5013601"/>
                        </a:cubicBezTo>
                        <a:cubicBezTo>
                          <a:pt x="-17672" y="4834977"/>
                          <a:pt x="12219" y="4760881"/>
                          <a:pt x="0" y="4563663"/>
                        </a:cubicBezTo>
                        <a:cubicBezTo>
                          <a:pt x="-12219" y="4366445"/>
                          <a:pt x="8357" y="4196805"/>
                          <a:pt x="0" y="3856616"/>
                        </a:cubicBezTo>
                        <a:cubicBezTo>
                          <a:pt x="-8357" y="3516427"/>
                          <a:pt x="-29479" y="3373736"/>
                          <a:pt x="0" y="3213847"/>
                        </a:cubicBezTo>
                        <a:cubicBezTo>
                          <a:pt x="29479" y="3053958"/>
                          <a:pt x="33717" y="2657369"/>
                          <a:pt x="0" y="2506801"/>
                        </a:cubicBezTo>
                        <a:cubicBezTo>
                          <a:pt x="-33717" y="2356233"/>
                          <a:pt x="13118" y="2133832"/>
                          <a:pt x="0" y="1864031"/>
                        </a:cubicBezTo>
                        <a:cubicBezTo>
                          <a:pt x="-13118" y="1594230"/>
                          <a:pt x="-8534" y="1327847"/>
                          <a:pt x="0" y="1156985"/>
                        </a:cubicBezTo>
                        <a:cubicBezTo>
                          <a:pt x="8534" y="986123"/>
                          <a:pt x="-49663" y="538715"/>
                          <a:pt x="0" y="0"/>
                        </a:cubicBezTo>
                        <a:close/>
                      </a:path>
                      <a:path w="8616482" h="6427694" stroke="0" extrusionOk="0">
                        <a:moveTo>
                          <a:pt x="0" y="0"/>
                        </a:moveTo>
                        <a:cubicBezTo>
                          <a:pt x="236294" y="-13154"/>
                          <a:pt x="455004" y="-4622"/>
                          <a:pt x="576641" y="0"/>
                        </a:cubicBezTo>
                        <a:cubicBezTo>
                          <a:pt x="698278" y="4622"/>
                          <a:pt x="799141" y="11902"/>
                          <a:pt x="980953" y="0"/>
                        </a:cubicBezTo>
                        <a:cubicBezTo>
                          <a:pt x="1162765" y="-11902"/>
                          <a:pt x="1554065" y="7311"/>
                          <a:pt x="1816089" y="0"/>
                        </a:cubicBezTo>
                        <a:cubicBezTo>
                          <a:pt x="2078113" y="-7311"/>
                          <a:pt x="2113525" y="-6896"/>
                          <a:pt x="2392731" y="0"/>
                        </a:cubicBezTo>
                        <a:cubicBezTo>
                          <a:pt x="2671937" y="6896"/>
                          <a:pt x="2706128" y="3789"/>
                          <a:pt x="2969372" y="0"/>
                        </a:cubicBezTo>
                        <a:cubicBezTo>
                          <a:pt x="3232616" y="-3789"/>
                          <a:pt x="3567683" y="27700"/>
                          <a:pt x="3804508" y="0"/>
                        </a:cubicBezTo>
                        <a:cubicBezTo>
                          <a:pt x="4041333" y="-27700"/>
                          <a:pt x="4135828" y="-6517"/>
                          <a:pt x="4294985" y="0"/>
                        </a:cubicBezTo>
                        <a:cubicBezTo>
                          <a:pt x="4454142" y="6517"/>
                          <a:pt x="4959280" y="-10591"/>
                          <a:pt x="5130121" y="0"/>
                        </a:cubicBezTo>
                        <a:cubicBezTo>
                          <a:pt x="5300962" y="10591"/>
                          <a:pt x="5748784" y="-613"/>
                          <a:pt x="5965257" y="0"/>
                        </a:cubicBezTo>
                        <a:cubicBezTo>
                          <a:pt x="6181730" y="613"/>
                          <a:pt x="6352623" y="26221"/>
                          <a:pt x="6628063" y="0"/>
                        </a:cubicBezTo>
                        <a:cubicBezTo>
                          <a:pt x="6903503" y="-26221"/>
                          <a:pt x="7109442" y="5592"/>
                          <a:pt x="7463199" y="0"/>
                        </a:cubicBezTo>
                        <a:cubicBezTo>
                          <a:pt x="7816956" y="-5592"/>
                          <a:pt x="7904198" y="-15433"/>
                          <a:pt x="8039841" y="0"/>
                        </a:cubicBezTo>
                        <a:cubicBezTo>
                          <a:pt x="8175484" y="15433"/>
                          <a:pt x="8340235" y="17721"/>
                          <a:pt x="8616482" y="0"/>
                        </a:cubicBezTo>
                        <a:cubicBezTo>
                          <a:pt x="8643011" y="331918"/>
                          <a:pt x="8642015" y="413876"/>
                          <a:pt x="8616482" y="707046"/>
                        </a:cubicBezTo>
                        <a:cubicBezTo>
                          <a:pt x="8590949" y="1000216"/>
                          <a:pt x="8609853" y="1159560"/>
                          <a:pt x="8616482" y="1349816"/>
                        </a:cubicBezTo>
                        <a:cubicBezTo>
                          <a:pt x="8623112" y="1540072"/>
                          <a:pt x="8636822" y="1754657"/>
                          <a:pt x="8616482" y="1992585"/>
                        </a:cubicBezTo>
                        <a:cubicBezTo>
                          <a:pt x="8596142" y="2230513"/>
                          <a:pt x="8627878" y="2548953"/>
                          <a:pt x="8616482" y="2699631"/>
                        </a:cubicBezTo>
                        <a:cubicBezTo>
                          <a:pt x="8605086" y="2850309"/>
                          <a:pt x="8601525" y="3253097"/>
                          <a:pt x="8616482" y="3406678"/>
                        </a:cubicBezTo>
                        <a:cubicBezTo>
                          <a:pt x="8631439" y="3560259"/>
                          <a:pt x="8590110" y="3933010"/>
                          <a:pt x="8616482" y="4113724"/>
                        </a:cubicBezTo>
                        <a:cubicBezTo>
                          <a:pt x="8642854" y="4294438"/>
                          <a:pt x="8638254" y="4464761"/>
                          <a:pt x="8616482" y="4563663"/>
                        </a:cubicBezTo>
                        <a:cubicBezTo>
                          <a:pt x="8594710" y="4662565"/>
                          <a:pt x="8627995" y="4935358"/>
                          <a:pt x="8616482" y="5077878"/>
                        </a:cubicBezTo>
                        <a:cubicBezTo>
                          <a:pt x="8604969" y="5220398"/>
                          <a:pt x="8624612" y="5435050"/>
                          <a:pt x="8616482" y="5784925"/>
                        </a:cubicBezTo>
                        <a:cubicBezTo>
                          <a:pt x="8608352" y="6134800"/>
                          <a:pt x="8628917" y="6289253"/>
                          <a:pt x="8616482" y="6427694"/>
                        </a:cubicBezTo>
                        <a:cubicBezTo>
                          <a:pt x="8416963" y="6427583"/>
                          <a:pt x="8294395" y="6442559"/>
                          <a:pt x="8126005" y="6427694"/>
                        </a:cubicBezTo>
                        <a:cubicBezTo>
                          <a:pt x="7957615" y="6412829"/>
                          <a:pt x="7803930" y="6427707"/>
                          <a:pt x="7721693" y="6427694"/>
                        </a:cubicBezTo>
                        <a:cubicBezTo>
                          <a:pt x="7639456" y="6427681"/>
                          <a:pt x="7448089" y="6413951"/>
                          <a:pt x="7317382" y="6427694"/>
                        </a:cubicBezTo>
                        <a:cubicBezTo>
                          <a:pt x="7186675" y="6441437"/>
                          <a:pt x="6983915" y="6444399"/>
                          <a:pt x="6654575" y="6427694"/>
                        </a:cubicBezTo>
                        <a:cubicBezTo>
                          <a:pt x="6325235" y="6410989"/>
                          <a:pt x="6339239" y="6434446"/>
                          <a:pt x="6164099" y="6427694"/>
                        </a:cubicBezTo>
                        <a:cubicBezTo>
                          <a:pt x="5988959" y="6420942"/>
                          <a:pt x="5652959" y="6460805"/>
                          <a:pt x="5415128" y="6427694"/>
                        </a:cubicBezTo>
                        <a:cubicBezTo>
                          <a:pt x="5177297" y="6394583"/>
                          <a:pt x="5051520" y="6404379"/>
                          <a:pt x="4924651" y="6427694"/>
                        </a:cubicBezTo>
                        <a:cubicBezTo>
                          <a:pt x="4797782" y="6451009"/>
                          <a:pt x="4347248" y="6441332"/>
                          <a:pt x="4175680" y="6427694"/>
                        </a:cubicBezTo>
                        <a:cubicBezTo>
                          <a:pt x="4004112" y="6414056"/>
                          <a:pt x="3921045" y="6419034"/>
                          <a:pt x="3771368" y="6427694"/>
                        </a:cubicBezTo>
                        <a:cubicBezTo>
                          <a:pt x="3621691" y="6436354"/>
                          <a:pt x="3299497" y="6443363"/>
                          <a:pt x="3022397" y="6427694"/>
                        </a:cubicBezTo>
                        <a:cubicBezTo>
                          <a:pt x="2745297" y="6412025"/>
                          <a:pt x="2770290" y="6427933"/>
                          <a:pt x="2531920" y="6427694"/>
                        </a:cubicBezTo>
                        <a:cubicBezTo>
                          <a:pt x="2293550" y="6427455"/>
                          <a:pt x="2224996" y="6447585"/>
                          <a:pt x="2127608" y="6427694"/>
                        </a:cubicBezTo>
                        <a:cubicBezTo>
                          <a:pt x="2030220" y="6407803"/>
                          <a:pt x="1817290" y="6422072"/>
                          <a:pt x="1637132" y="6427694"/>
                        </a:cubicBezTo>
                        <a:cubicBezTo>
                          <a:pt x="1456974" y="6433316"/>
                          <a:pt x="1253344" y="6451210"/>
                          <a:pt x="888160" y="6427694"/>
                        </a:cubicBezTo>
                        <a:cubicBezTo>
                          <a:pt x="522976" y="6404178"/>
                          <a:pt x="201072" y="6468299"/>
                          <a:pt x="0" y="6427694"/>
                        </a:cubicBezTo>
                        <a:cubicBezTo>
                          <a:pt x="17951" y="6270472"/>
                          <a:pt x="10872" y="6136062"/>
                          <a:pt x="0" y="5977755"/>
                        </a:cubicBezTo>
                        <a:cubicBezTo>
                          <a:pt x="-10872" y="5819448"/>
                          <a:pt x="-15019" y="5684715"/>
                          <a:pt x="0" y="5527817"/>
                        </a:cubicBezTo>
                        <a:cubicBezTo>
                          <a:pt x="15019" y="5370919"/>
                          <a:pt x="-19172" y="5164335"/>
                          <a:pt x="0" y="4820771"/>
                        </a:cubicBezTo>
                        <a:cubicBezTo>
                          <a:pt x="19172" y="4477207"/>
                          <a:pt x="3662" y="4562899"/>
                          <a:pt x="0" y="4370832"/>
                        </a:cubicBezTo>
                        <a:cubicBezTo>
                          <a:pt x="-3662" y="4178765"/>
                          <a:pt x="-264" y="3899111"/>
                          <a:pt x="0" y="3728063"/>
                        </a:cubicBezTo>
                        <a:cubicBezTo>
                          <a:pt x="264" y="3557015"/>
                          <a:pt x="-3940" y="3451666"/>
                          <a:pt x="0" y="3213847"/>
                        </a:cubicBezTo>
                        <a:cubicBezTo>
                          <a:pt x="3940" y="2976028"/>
                          <a:pt x="-11439" y="2886484"/>
                          <a:pt x="0" y="2571078"/>
                        </a:cubicBezTo>
                        <a:cubicBezTo>
                          <a:pt x="11439" y="2255672"/>
                          <a:pt x="-28165" y="2138431"/>
                          <a:pt x="0" y="1928308"/>
                        </a:cubicBezTo>
                        <a:cubicBezTo>
                          <a:pt x="28165" y="1718185"/>
                          <a:pt x="-28356" y="1454639"/>
                          <a:pt x="0" y="1285539"/>
                        </a:cubicBezTo>
                        <a:cubicBezTo>
                          <a:pt x="28356" y="1116439"/>
                          <a:pt x="-30639" y="783276"/>
                          <a:pt x="0" y="642769"/>
                        </a:cubicBezTo>
                        <a:cubicBezTo>
                          <a:pt x="30639" y="502262"/>
                          <a:pt x="17392" y="26788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a:extLst>
              <a:ext uri="{FF2B5EF4-FFF2-40B4-BE49-F238E27FC236}">
                <a16:creationId xmlns:a16="http://schemas.microsoft.com/office/drawing/2014/main" id="{3449C5D8-80BA-C140-9B27-A4B99EB1D9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62992" y="-2538059"/>
            <a:ext cx="4877307" cy="4877307"/>
          </a:xfrm>
          <a:prstGeom prst="rect">
            <a:avLst/>
          </a:prstGeom>
        </p:spPr>
      </p:pic>
      <p:pic>
        <p:nvPicPr>
          <p:cNvPr id="4" name="Graphic 3">
            <a:extLst>
              <a:ext uri="{FF2B5EF4-FFF2-40B4-BE49-F238E27FC236}">
                <a16:creationId xmlns:a16="http://schemas.microsoft.com/office/drawing/2014/main" id="{CE3377E1-9A1B-85E5-F91C-47FDB276E9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6246" y="4468495"/>
            <a:ext cx="5410200" cy="4779010"/>
          </a:xfrm>
          <a:prstGeom prst="rect">
            <a:avLst/>
          </a:prstGeom>
        </p:spPr>
      </p:pic>
      <p:sp>
        <p:nvSpPr>
          <p:cNvPr id="6" name="TextBox 5">
            <a:extLst>
              <a:ext uri="{FF2B5EF4-FFF2-40B4-BE49-F238E27FC236}">
                <a16:creationId xmlns:a16="http://schemas.microsoft.com/office/drawing/2014/main" id="{EB47CC5E-A5B6-C6C2-D5D1-CFFC5ECB8094}"/>
              </a:ext>
            </a:extLst>
          </p:cNvPr>
          <p:cNvSpPr txBox="1"/>
          <p:nvPr/>
        </p:nvSpPr>
        <p:spPr>
          <a:xfrm>
            <a:off x="541867" y="2072805"/>
            <a:ext cx="11159779" cy="369332"/>
          </a:xfrm>
          <a:prstGeom prst="rect">
            <a:avLst/>
          </a:prstGeom>
          <a:noFill/>
        </p:spPr>
        <p:txBody>
          <a:bodyPr wrap="square" rtlCol="0">
            <a:spAutoFit/>
          </a:bodyPr>
          <a:lstStyle/>
          <a:p>
            <a:r>
              <a:rPr lang="en-IN" dirty="0">
                <a:solidFill>
                  <a:srgbClr val="232524"/>
                </a:solidFill>
                <a:effectLst/>
                <a:latin typeface="NEXA-BOOK" panose="02000000000000000000" pitchFamily="2" charset="77"/>
              </a:rPr>
              <a:t>Our engagement model neutralises the risks involved </a:t>
            </a:r>
            <a:r>
              <a:rPr lang="en-IN" dirty="0">
                <a:solidFill>
                  <a:srgbClr val="232524"/>
                </a:solidFill>
                <a:latin typeface="NEXA-BOOK" panose="02000000000000000000" pitchFamily="2" charset="77"/>
              </a:rPr>
              <a:t>with a conventional ODC set-up.</a:t>
            </a:r>
            <a:endParaRPr lang="en-IN" dirty="0">
              <a:solidFill>
                <a:srgbClr val="232524"/>
              </a:solidFill>
              <a:effectLst/>
              <a:latin typeface="NEXA-BOOK" panose="02000000000000000000" pitchFamily="2" charset="77"/>
            </a:endParaRPr>
          </a:p>
        </p:txBody>
      </p:sp>
      <p:pic>
        <p:nvPicPr>
          <p:cNvPr id="10" name="Picture 9" descr="A picture containing logo&#10;&#10;Description automatically generated">
            <a:extLst>
              <a:ext uri="{FF2B5EF4-FFF2-40B4-BE49-F238E27FC236}">
                <a16:creationId xmlns:a16="http://schemas.microsoft.com/office/drawing/2014/main" id="{D1F200B7-EB17-BCBF-999E-341418A4BD39}"/>
              </a:ext>
            </a:extLst>
          </p:cNvPr>
          <p:cNvPicPr>
            <a:picLocks noChangeAspect="1"/>
          </p:cNvPicPr>
          <p:nvPr/>
        </p:nvPicPr>
        <p:blipFill>
          <a:blip r:embed="rId7"/>
          <a:stretch>
            <a:fillRect/>
          </a:stretch>
        </p:blipFill>
        <p:spPr>
          <a:xfrm>
            <a:off x="10149345" y="404944"/>
            <a:ext cx="1552301" cy="599835"/>
          </a:xfrm>
          <a:prstGeom prst="rect">
            <a:avLst/>
          </a:prstGeom>
        </p:spPr>
      </p:pic>
      <p:sp>
        <p:nvSpPr>
          <p:cNvPr id="11" name="Rectangle 10">
            <a:extLst>
              <a:ext uri="{FF2B5EF4-FFF2-40B4-BE49-F238E27FC236}">
                <a16:creationId xmlns:a16="http://schemas.microsoft.com/office/drawing/2014/main" id="{FB20D03D-9C32-3D4C-12F8-8A38776D27C8}"/>
              </a:ext>
            </a:extLst>
          </p:cNvPr>
          <p:cNvSpPr/>
          <p:nvPr/>
        </p:nvSpPr>
        <p:spPr>
          <a:xfrm>
            <a:off x="541867" y="3066849"/>
            <a:ext cx="1739719" cy="1673782"/>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B691B87-805A-6595-97DC-1795AA9069B2}"/>
              </a:ext>
            </a:extLst>
          </p:cNvPr>
          <p:cNvSpPr/>
          <p:nvPr/>
        </p:nvSpPr>
        <p:spPr>
          <a:xfrm>
            <a:off x="2420009" y="3066849"/>
            <a:ext cx="1739719" cy="1673782"/>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1E2C694-E2EC-E3A7-1A94-1FE42B3D23DD}"/>
              </a:ext>
            </a:extLst>
          </p:cNvPr>
          <p:cNvSpPr/>
          <p:nvPr/>
        </p:nvSpPr>
        <p:spPr>
          <a:xfrm>
            <a:off x="4307934" y="3066849"/>
            <a:ext cx="1739719" cy="1673782"/>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9E1350-CDD7-8824-E54D-25E83DA7CE39}"/>
              </a:ext>
            </a:extLst>
          </p:cNvPr>
          <p:cNvSpPr/>
          <p:nvPr/>
        </p:nvSpPr>
        <p:spPr>
          <a:xfrm>
            <a:off x="6186077" y="3066849"/>
            <a:ext cx="1739719" cy="1673782"/>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AB63E23-C11C-B19D-C17E-6811D8AFC642}"/>
              </a:ext>
            </a:extLst>
          </p:cNvPr>
          <p:cNvSpPr/>
          <p:nvPr/>
        </p:nvSpPr>
        <p:spPr>
          <a:xfrm>
            <a:off x="8083784" y="3066849"/>
            <a:ext cx="1739719" cy="1673782"/>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CD5EABB-7DD5-937E-CD93-D864DC86BDBF}"/>
              </a:ext>
            </a:extLst>
          </p:cNvPr>
          <p:cNvSpPr/>
          <p:nvPr/>
        </p:nvSpPr>
        <p:spPr>
          <a:xfrm>
            <a:off x="9961927" y="3066849"/>
            <a:ext cx="1739719" cy="1673782"/>
          </a:xfrm>
          <a:prstGeom prst="rect">
            <a:avLst/>
          </a:prstGeom>
          <a:solidFill>
            <a:srgbClr val="EEDCAB">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5AC08A4-1B17-5CDC-0693-817C8D75077F}"/>
              </a:ext>
            </a:extLst>
          </p:cNvPr>
          <p:cNvSpPr txBox="1"/>
          <p:nvPr/>
        </p:nvSpPr>
        <p:spPr>
          <a:xfrm>
            <a:off x="522302" y="4062106"/>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Time Zone Differences</a:t>
            </a:r>
          </a:p>
        </p:txBody>
      </p:sp>
      <p:sp>
        <p:nvSpPr>
          <p:cNvPr id="30" name="TextBox 29">
            <a:extLst>
              <a:ext uri="{FF2B5EF4-FFF2-40B4-BE49-F238E27FC236}">
                <a16:creationId xmlns:a16="http://schemas.microsoft.com/office/drawing/2014/main" id="{3FB2FACA-D40D-C6F1-ECC8-C7C4421388EB}"/>
              </a:ext>
            </a:extLst>
          </p:cNvPr>
          <p:cNvSpPr txBox="1"/>
          <p:nvPr/>
        </p:nvSpPr>
        <p:spPr>
          <a:xfrm>
            <a:off x="2412885" y="4062106"/>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Language Barriers</a:t>
            </a:r>
          </a:p>
        </p:txBody>
      </p:sp>
      <p:sp>
        <p:nvSpPr>
          <p:cNvPr id="31" name="TextBox 30">
            <a:extLst>
              <a:ext uri="{FF2B5EF4-FFF2-40B4-BE49-F238E27FC236}">
                <a16:creationId xmlns:a16="http://schemas.microsoft.com/office/drawing/2014/main" id="{E7B4EC48-AE3E-4A15-6F1F-188C80F37EC6}"/>
              </a:ext>
            </a:extLst>
          </p:cNvPr>
          <p:cNvSpPr txBox="1"/>
          <p:nvPr/>
        </p:nvSpPr>
        <p:spPr>
          <a:xfrm>
            <a:off x="4315826" y="4062106"/>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Delayed Deliveries</a:t>
            </a:r>
          </a:p>
        </p:txBody>
      </p:sp>
      <p:sp>
        <p:nvSpPr>
          <p:cNvPr id="32" name="TextBox 31">
            <a:extLst>
              <a:ext uri="{FF2B5EF4-FFF2-40B4-BE49-F238E27FC236}">
                <a16:creationId xmlns:a16="http://schemas.microsoft.com/office/drawing/2014/main" id="{B1BE604F-F8C0-548F-4095-F8C1A095463F}"/>
              </a:ext>
            </a:extLst>
          </p:cNvPr>
          <p:cNvSpPr txBox="1"/>
          <p:nvPr/>
        </p:nvSpPr>
        <p:spPr>
          <a:xfrm>
            <a:off x="6181696" y="4062106"/>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Process Discipline</a:t>
            </a:r>
          </a:p>
        </p:txBody>
      </p:sp>
      <p:sp>
        <p:nvSpPr>
          <p:cNvPr id="33" name="TextBox 32">
            <a:extLst>
              <a:ext uri="{FF2B5EF4-FFF2-40B4-BE49-F238E27FC236}">
                <a16:creationId xmlns:a16="http://schemas.microsoft.com/office/drawing/2014/main" id="{3F04E566-867E-8D82-3954-DB713888DBEE}"/>
              </a:ext>
            </a:extLst>
          </p:cNvPr>
          <p:cNvSpPr txBox="1"/>
          <p:nvPr/>
        </p:nvSpPr>
        <p:spPr>
          <a:xfrm>
            <a:off x="8072280" y="4062106"/>
            <a:ext cx="1739719" cy="584775"/>
          </a:xfrm>
          <a:prstGeom prst="rect">
            <a:avLst/>
          </a:prstGeom>
          <a:noFill/>
        </p:spPr>
        <p:txBody>
          <a:bodyPr wrap="square" rtlCol="0">
            <a:spAutoFit/>
          </a:bodyPr>
          <a:lstStyle/>
          <a:p>
            <a:pPr algn="ctr"/>
            <a:r>
              <a:rPr lang="en-IN" sz="1600" b="1" dirty="0">
                <a:effectLst/>
                <a:latin typeface="Nexa" panose="02000000000000000000" pitchFamily="2" charset="77"/>
              </a:rPr>
              <a:t>Long Turnarounds</a:t>
            </a:r>
          </a:p>
        </p:txBody>
      </p:sp>
      <p:sp>
        <p:nvSpPr>
          <p:cNvPr id="34" name="TextBox 33">
            <a:extLst>
              <a:ext uri="{FF2B5EF4-FFF2-40B4-BE49-F238E27FC236}">
                <a16:creationId xmlns:a16="http://schemas.microsoft.com/office/drawing/2014/main" id="{69043671-CDEA-2FD1-E111-4428931D16F4}"/>
              </a:ext>
            </a:extLst>
          </p:cNvPr>
          <p:cNvSpPr txBox="1"/>
          <p:nvPr/>
        </p:nvSpPr>
        <p:spPr>
          <a:xfrm>
            <a:off x="9950507" y="4062106"/>
            <a:ext cx="1739719" cy="584775"/>
          </a:xfrm>
          <a:prstGeom prst="rect">
            <a:avLst/>
          </a:prstGeom>
          <a:noFill/>
        </p:spPr>
        <p:txBody>
          <a:bodyPr wrap="square" rtlCol="0">
            <a:spAutoFit/>
          </a:bodyPr>
          <a:lstStyle/>
          <a:p>
            <a:pPr algn="ctr"/>
            <a:r>
              <a:rPr lang="en-IN" sz="1600" b="1" dirty="0">
                <a:latin typeface="Nexa" panose="02000000000000000000" pitchFamily="2" charset="77"/>
              </a:rPr>
              <a:t>Data </a:t>
            </a:r>
          </a:p>
          <a:p>
            <a:pPr algn="ctr"/>
            <a:r>
              <a:rPr lang="en-IN" sz="1600" b="1" dirty="0">
                <a:latin typeface="Nexa" panose="02000000000000000000" pitchFamily="2" charset="77"/>
              </a:rPr>
              <a:t>Privacy</a:t>
            </a:r>
            <a:endParaRPr lang="en-IN" sz="1600" b="1" dirty="0">
              <a:effectLst/>
              <a:latin typeface="Nexa" panose="02000000000000000000" pitchFamily="2" charset="77"/>
            </a:endParaRPr>
          </a:p>
        </p:txBody>
      </p:sp>
      <p:pic>
        <p:nvPicPr>
          <p:cNvPr id="36" name="Graphic 35">
            <a:extLst>
              <a:ext uri="{FF2B5EF4-FFF2-40B4-BE49-F238E27FC236}">
                <a16:creationId xmlns:a16="http://schemas.microsoft.com/office/drawing/2014/main" id="{929073F7-71EF-0818-1D55-2F6F06C137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3793" y="3288048"/>
            <a:ext cx="648000" cy="648000"/>
          </a:xfrm>
          <a:prstGeom prst="rect">
            <a:avLst/>
          </a:prstGeom>
        </p:spPr>
      </p:pic>
      <p:pic>
        <p:nvPicPr>
          <p:cNvPr id="38" name="Graphic 37">
            <a:extLst>
              <a:ext uri="{FF2B5EF4-FFF2-40B4-BE49-F238E27FC236}">
                <a16:creationId xmlns:a16="http://schemas.microsoft.com/office/drawing/2014/main" id="{244ACD99-21D1-6BE7-F97E-74AF996189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96366" y="3288048"/>
            <a:ext cx="648000" cy="648000"/>
          </a:xfrm>
          <a:prstGeom prst="rect">
            <a:avLst/>
          </a:prstGeom>
        </p:spPr>
      </p:pic>
      <p:pic>
        <p:nvPicPr>
          <p:cNvPr id="40" name="Graphic 39">
            <a:extLst>
              <a:ext uri="{FF2B5EF4-FFF2-40B4-BE49-F238E27FC236}">
                <a16:creationId xmlns:a16="http://schemas.microsoft.com/office/drawing/2014/main" id="{EB2EF0DC-DD20-2EFB-29CB-7BC560289E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29643" y="3288048"/>
            <a:ext cx="648000" cy="648000"/>
          </a:xfrm>
          <a:prstGeom prst="rect">
            <a:avLst/>
          </a:prstGeom>
        </p:spPr>
      </p:pic>
      <p:pic>
        <p:nvPicPr>
          <p:cNvPr id="42" name="Graphic 41">
            <a:extLst>
              <a:ext uri="{FF2B5EF4-FFF2-40B4-BE49-F238E27FC236}">
                <a16:creationId xmlns:a16="http://schemas.microsoft.com/office/drawing/2014/main" id="{FDC2E491-91B0-4668-C7C9-42F7FFA0510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7555" y="3288048"/>
            <a:ext cx="648000" cy="648000"/>
          </a:xfrm>
          <a:prstGeom prst="rect">
            <a:avLst/>
          </a:prstGeom>
        </p:spPr>
      </p:pic>
      <p:pic>
        <p:nvPicPr>
          <p:cNvPr id="44" name="Graphic 43">
            <a:extLst>
              <a:ext uri="{FF2B5EF4-FFF2-40B4-BE49-F238E27FC236}">
                <a16:creationId xmlns:a16="http://schemas.microsoft.com/office/drawing/2014/main" id="{131EBAAC-DC6F-59D5-2C95-F77A7D4012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65868" y="3288048"/>
            <a:ext cx="648000" cy="648000"/>
          </a:xfrm>
          <a:prstGeom prst="rect">
            <a:avLst/>
          </a:prstGeom>
        </p:spPr>
      </p:pic>
      <p:pic>
        <p:nvPicPr>
          <p:cNvPr id="46" name="Graphic 45">
            <a:extLst>
              <a:ext uri="{FF2B5EF4-FFF2-40B4-BE49-F238E27FC236}">
                <a16:creationId xmlns:a16="http://schemas.microsoft.com/office/drawing/2014/main" id="{6A7CEAB7-72EF-DE89-2284-EBC0BE171C0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87726" y="3288048"/>
            <a:ext cx="648000" cy="648000"/>
          </a:xfrm>
          <a:prstGeom prst="rect">
            <a:avLst/>
          </a:prstGeom>
        </p:spPr>
      </p:pic>
      <p:sp>
        <p:nvSpPr>
          <p:cNvPr id="48" name="TextBox 47">
            <a:extLst>
              <a:ext uri="{FF2B5EF4-FFF2-40B4-BE49-F238E27FC236}">
                <a16:creationId xmlns:a16="http://schemas.microsoft.com/office/drawing/2014/main" id="{E2B4725D-490C-6D9C-8410-DB9F664756CC}"/>
              </a:ext>
            </a:extLst>
          </p:cNvPr>
          <p:cNvSpPr txBox="1"/>
          <p:nvPr/>
        </p:nvSpPr>
        <p:spPr>
          <a:xfrm>
            <a:off x="541867" y="5416747"/>
            <a:ext cx="11159779" cy="369332"/>
          </a:xfrm>
          <a:prstGeom prst="rect">
            <a:avLst/>
          </a:prstGeom>
          <a:noFill/>
        </p:spPr>
        <p:txBody>
          <a:bodyPr wrap="square" rtlCol="0">
            <a:spAutoFit/>
          </a:bodyPr>
          <a:lstStyle/>
          <a:p>
            <a:r>
              <a:rPr lang="en-IN" dirty="0">
                <a:solidFill>
                  <a:srgbClr val="232524"/>
                </a:solidFill>
                <a:effectLst/>
                <a:latin typeface="NEXA-BOOK" panose="02000000000000000000" pitchFamily="2" charset="77"/>
              </a:rPr>
              <a:t>At </a:t>
            </a:r>
            <a:r>
              <a:rPr lang="en-IN" dirty="0" err="1">
                <a:solidFill>
                  <a:srgbClr val="232524"/>
                </a:solidFill>
                <a:latin typeface="NEXA-BOOK" panose="02000000000000000000" pitchFamily="2" charset="77"/>
              </a:rPr>
              <a:t>I</a:t>
            </a:r>
            <a:r>
              <a:rPr lang="en-IN" dirty="0" err="1">
                <a:solidFill>
                  <a:srgbClr val="232524"/>
                </a:solidFill>
                <a:effectLst/>
                <a:latin typeface="NEXA-BOOK" panose="02000000000000000000" pitchFamily="2" charset="77"/>
              </a:rPr>
              <a:t>ntellogi</a:t>
            </a:r>
            <a:r>
              <a:rPr lang="en-IN" dirty="0">
                <a:solidFill>
                  <a:srgbClr val="232524"/>
                </a:solidFill>
                <a:effectLst/>
                <a:latin typeface="NEXA-BOOK" panose="02000000000000000000" pitchFamily="2" charset="77"/>
              </a:rPr>
              <a:t>, we confront these gaps head on!</a:t>
            </a:r>
          </a:p>
        </p:txBody>
      </p:sp>
      <p:sp>
        <p:nvSpPr>
          <p:cNvPr id="51" name="TextBox 50">
            <a:extLst>
              <a:ext uri="{FF2B5EF4-FFF2-40B4-BE49-F238E27FC236}">
                <a16:creationId xmlns:a16="http://schemas.microsoft.com/office/drawing/2014/main" id="{97B69D57-9714-A5F0-FA54-5E20DD2B9BAC}"/>
              </a:ext>
            </a:extLst>
          </p:cNvPr>
          <p:cNvSpPr txBox="1"/>
          <p:nvPr/>
        </p:nvSpPr>
        <p:spPr>
          <a:xfrm>
            <a:off x="541867" y="544793"/>
            <a:ext cx="5355349" cy="584775"/>
          </a:xfrm>
          <a:prstGeom prst="rect">
            <a:avLst/>
          </a:prstGeom>
          <a:noFill/>
        </p:spPr>
        <p:txBody>
          <a:bodyPr wrap="square" rtlCol="0">
            <a:spAutoFit/>
          </a:bodyPr>
          <a:lstStyle/>
          <a:p>
            <a:pPr algn="l"/>
            <a:r>
              <a:rPr lang="en-IN" sz="3200" b="1" dirty="0">
                <a:solidFill>
                  <a:srgbClr val="CB9E07"/>
                </a:solidFill>
                <a:latin typeface="NEXA-XBOLD" panose="02000000000000000000" pitchFamily="2" charset="77"/>
              </a:rPr>
              <a:t>What does it solve</a:t>
            </a:r>
            <a:endParaRPr lang="en-IN" sz="3200" b="1" dirty="0">
              <a:solidFill>
                <a:srgbClr val="CB9E07"/>
              </a:solidFill>
              <a:effectLst/>
              <a:latin typeface="NEXA-XBOLD" panose="02000000000000000000" pitchFamily="2" charset="77"/>
            </a:endParaRPr>
          </a:p>
        </p:txBody>
      </p:sp>
      <p:sp>
        <p:nvSpPr>
          <p:cNvPr id="52" name="Rectangle 51">
            <a:extLst>
              <a:ext uri="{FF2B5EF4-FFF2-40B4-BE49-F238E27FC236}">
                <a16:creationId xmlns:a16="http://schemas.microsoft.com/office/drawing/2014/main" id="{C3F52033-FB11-FA8F-A1A3-2F4863933FC6}"/>
              </a:ext>
            </a:extLst>
          </p:cNvPr>
          <p:cNvSpPr/>
          <p:nvPr/>
        </p:nvSpPr>
        <p:spPr>
          <a:xfrm>
            <a:off x="212353" y="519392"/>
            <a:ext cx="126314" cy="553918"/>
          </a:xfrm>
          <a:prstGeom prst="rect">
            <a:avLst/>
          </a:prstGeom>
          <a:solidFill>
            <a:srgbClr val="CB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Box 53">
            <a:extLst>
              <a:ext uri="{FF2B5EF4-FFF2-40B4-BE49-F238E27FC236}">
                <a16:creationId xmlns:a16="http://schemas.microsoft.com/office/drawing/2014/main" id="{74A253AC-179A-4F1D-7740-95287E460388}"/>
              </a:ext>
            </a:extLst>
          </p:cNvPr>
          <p:cNvSpPr txBox="1"/>
          <p:nvPr/>
        </p:nvSpPr>
        <p:spPr>
          <a:xfrm>
            <a:off x="541867" y="1485082"/>
            <a:ext cx="8590101" cy="461665"/>
          </a:xfrm>
          <a:prstGeom prst="rect">
            <a:avLst/>
          </a:prstGeom>
          <a:noFill/>
        </p:spPr>
        <p:txBody>
          <a:bodyPr wrap="square" rtlCol="0">
            <a:spAutoFit/>
          </a:bodyPr>
          <a:lstStyle/>
          <a:p>
            <a:r>
              <a:rPr lang="en-IN" sz="2400" b="1" dirty="0">
                <a:solidFill>
                  <a:srgbClr val="232524"/>
                </a:solidFill>
                <a:effectLst/>
                <a:latin typeface="Nexa" panose="02000000000000000000" pitchFamily="2" charset="77"/>
              </a:rPr>
              <a:t>Say goodbye to traditional offshoring problems!</a:t>
            </a:r>
          </a:p>
        </p:txBody>
      </p:sp>
      <p:sp>
        <p:nvSpPr>
          <p:cNvPr id="55" name="TextBox 54">
            <a:extLst>
              <a:ext uri="{FF2B5EF4-FFF2-40B4-BE49-F238E27FC236}">
                <a16:creationId xmlns:a16="http://schemas.microsoft.com/office/drawing/2014/main" id="{B2467180-CB00-E2DE-2875-EFEAC69483F3}"/>
              </a:ext>
            </a:extLst>
          </p:cNvPr>
          <p:cNvSpPr txBox="1"/>
          <p:nvPr/>
        </p:nvSpPr>
        <p:spPr>
          <a:xfrm>
            <a:off x="212261" y="6628041"/>
            <a:ext cx="1123962" cy="246221"/>
          </a:xfrm>
          <a:prstGeom prst="rect">
            <a:avLst/>
          </a:prstGeom>
          <a:noFill/>
        </p:spPr>
        <p:txBody>
          <a:bodyPr wrap="square" rtlCol="0">
            <a:spAutoFit/>
          </a:bodyPr>
          <a:lstStyle/>
          <a:p>
            <a:pPr algn="l"/>
            <a:r>
              <a:rPr lang="en-US" sz="1000" dirty="0">
                <a:solidFill>
                  <a:schemeClr val="tx1">
                    <a:lumMod val="50000"/>
                    <a:lumOff val="50000"/>
                  </a:schemeClr>
                </a:solidFill>
                <a:cs typeface="Calibri"/>
              </a:rPr>
              <a:t>Confidential</a:t>
            </a:r>
            <a:endParaRPr lang="en-US" sz="1000" dirty="0">
              <a:solidFill>
                <a:schemeClr val="tx1">
                  <a:lumMod val="50000"/>
                  <a:lumOff val="50000"/>
                </a:schemeClr>
              </a:solidFill>
            </a:endParaRPr>
          </a:p>
        </p:txBody>
      </p:sp>
      <p:sp>
        <p:nvSpPr>
          <p:cNvPr id="56" name="TextBox 55">
            <a:extLst>
              <a:ext uri="{FF2B5EF4-FFF2-40B4-BE49-F238E27FC236}">
                <a16:creationId xmlns:a16="http://schemas.microsoft.com/office/drawing/2014/main" id="{1BEAE8E6-3B71-04F1-7297-D6EB64D7B8BD}"/>
              </a:ext>
            </a:extLst>
          </p:cNvPr>
          <p:cNvSpPr txBox="1"/>
          <p:nvPr/>
        </p:nvSpPr>
        <p:spPr>
          <a:xfrm>
            <a:off x="10852551" y="6628041"/>
            <a:ext cx="1123962" cy="246221"/>
          </a:xfrm>
          <a:prstGeom prst="rect">
            <a:avLst/>
          </a:prstGeom>
          <a:noFill/>
        </p:spPr>
        <p:txBody>
          <a:bodyPr wrap="square" rtlCol="0">
            <a:spAutoFit/>
          </a:bodyPr>
          <a:lstStyle/>
          <a:p>
            <a:pPr algn="r"/>
            <a:r>
              <a:rPr lang="en-IN" sz="1000" b="0" i="0" dirty="0">
                <a:solidFill>
                  <a:schemeClr val="tx1">
                    <a:lumMod val="50000"/>
                    <a:lumOff val="50000"/>
                  </a:schemeClr>
                </a:solidFill>
                <a:effectLst/>
                <a:latin typeface="arial" panose="020B0604020202020204" pitchFamily="34" charset="0"/>
              </a:rPr>
              <a:t>© 2023</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24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0-#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p:tgtEl>
                                          <p:spTgt spid="51"/>
                                        </p:tgtEl>
                                        <p:attrNameLst>
                                          <p:attrName>ppt_y</p:attrName>
                                        </p:attrNameLst>
                                      </p:cBhvr>
                                      <p:tavLst>
                                        <p:tav tm="0">
                                          <p:val>
                                            <p:strVal val="#ppt_y+#ppt_h*1.125000"/>
                                          </p:val>
                                        </p:tav>
                                        <p:tav tm="100000">
                                          <p:val>
                                            <p:strVal val="#ppt_y"/>
                                          </p:val>
                                        </p:tav>
                                      </p:tavLst>
                                    </p:anim>
                                    <p:animEffect transition="in" filter="wipe(up)">
                                      <p:cBhvr>
                                        <p:cTn id="12" dur="500"/>
                                        <p:tgtEl>
                                          <p:spTgt spid="5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p:tgtEl>
                                          <p:spTgt spid="52"/>
                                        </p:tgtEl>
                                        <p:attrNameLst>
                                          <p:attrName>ppt_y</p:attrName>
                                        </p:attrNameLst>
                                      </p:cBhvr>
                                      <p:tavLst>
                                        <p:tav tm="0">
                                          <p:val>
                                            <p:strVal val="#ppt_y+#ppt_h*1.125000"/>
                                          </p:val>
                                        </p:tav>
                                        <p:tav tm="100000">
                                          <p:val>
                                            <p:strVal val="#ppt_y"/>
                                          </p:val>
                                        </p:tav>
                                      </p:tavLst>
                                    </p:anim>
                                    <p:animEffect transition="in" filter="wipe(up)">
                                      <p:cBhvr>
                                        <p:cTn id="16" dur="500"/>
                                        <p:tgtEl>
                                          <p:spTgt spid="52"/>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p:tgtEl>
                                          <p:spTgt spid="54"/>
                                        </p:tgtEl>
                                        <p:attrNameLst>
                                          <p:attrName>ppt_y</p:attrName>
                                        </p:attrNameLst>
                                      </p:cBhvr>
                                      <p:tavLst>
                                        <p:tav tm="0">
                                          <p:val>
                                            <p:strVal val="#ppt_y+#ppt_h*1.125000"/>
                                          </p:val>
                                        </p:tav>
                                        <p:tav tm="100000">
                                          <p:val>
                                            <p:strVal val="#ppt_y"/>
                                          </p:val>
                                        </p:tav>
                                      </p:tavLst>
                                    </p:anim>
                                    <p:animEffect transition="in" filter="wipe(up)">
                                      <p:cBhvr>
                                        <p:cTn id="21" dur="500"/>
                                        <p:tgtEl>
                                          <p:spTgt spid="54"/>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par>
                                <p:cTn id="32" presetID="1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p:tgtEl>
                                          <p:spTgt spid="46"/>
                                        </p:tgtEl>
                                        <p:attrNameLst>
                                          <p:attrName>ppt_y</p:attrName>
                                        </p:attrNameLst>
                                      </p:cBhvr>
                                      <p:tavLst>
                                        <p:tav tm="0">
                                          <p:val>
                                            <p:strVal val="#ppt_y+#ppt_h*1.125000"/>
                                          </p:val>
                                        </p:tav>
                                        <p:tav tm="100000">
                                          <p:val>
                                            <p:strVal val="#ppt_y"/>
                                          </p:val>
                                        </p:tav>
                                      </p:tavLst>
                                    </p:anim>
                                    <p:animEffect transition="in" filter="wipe(up)">
                                      <p:cBhvr>
                                        <p:cTn id="35" dur="500"/>
                                        <p:tgtEl>
                                          <p:spTgt spid="46"/>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up)">
                                      <p:cBhvr>
                                        <p:cTn id="39" dur="500"/>
                                        <p:tgtEl>
                                          <p:spTgt spid="12"/>
                                        </p:tgtEl>
                                      </p:cBhvr>
                                    </p:animEffect>
                                  </p:childTnLst>
                                </p:cTn>
                              </p:par>
                            </p:childTnLst>
                          </p:cTn>
                        </p:par>
                        <p:par>
                          <p:cTn id="40" fill="hold">
                            <p:stCondLst>
                              <p:cond delay="3000"/>
                            </p:stCondLst>
                            <p:childTnLst>
                              <p:par>
                                <p:cTn id="41" presetID="1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ppt_y</p:attrName>
                                        </p:attrNameLst>
                                      </p:cBhvr>
                                      <p:tavLst>
                                        <p:tav tm="0">
                                          <p:val>
                                            <p:strVal val="#ppt_y+#ppt_h*1.125000"/>
                                          </p:val>
                                        </p:tav>
                                        <p:tav tm="100000">
                                          <p:val>
                                            <p:strVal val="#ppt_y"/>
                                          </p:val>
                                        </p:tav>
                                      </p:tavLst>
                                    </p:anim>
                                    <p:animEffect transition="in" filter="wipe(up)">
                                      <p:cBhvr>
                                        <p:cTn id="44" dur="500"/>
                                        <p:tgtEl>
                                          <p:spTgt spid="4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ppt_y</p:attrName>
                                        </p:attrNameLst>
                                      </p:cBhvr>
                                      <p:tavLst>
                                        <p:tav tm="0">
                                          <p:val>
                                            <p:strVal val="#ppt_y+#ppt_h*1.125000"/>
                                          </p:val>
                                        </p:tav>
                                        <p:tav tm="100000">
                                          <p:val>
                                            <p:strVal val="#ppt_y"/>
                                          </p:val>
                                        </p:tav>
                                      </p:tavLst>
                                    </p:anim>
                                    <p:animEffect transition="in" filter="wipe(up)">
                                      <p:cBhvr>
                                        <p:cTn id="52" dur="500"/>
                                        <p:tgtEl>
                                          <p:spTgt spid="21"/>
                                        </p:tgtEl>
                                      </p:cBhvr>
                                    </p:animEffect>
                                  </p:childTnLst>
                                </p:cTn>
                              </p:par>
                            </p:childTnLst>
                          </p:cTn>
                        </p:par>
                        <p:par>
                          <p:cTn id="53" fill="hold">
                            <p:stCondLst>
                              <p:cond delay="3500"/>
                            </p:stCondLst>
                            <p:childTnLst>
                              <p:par>
                                <p:cTn id="54" presetID="1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par>
                                <p:cTn id="58" presetID="12" presetClass="entr" presetSubtype="4"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p:tgtEl>
                                          <p:spTgt spid="36"/>
                                        </p:tgtEl>
                                        <p:attrNameLst>
                                          <p:attrName>ppt_y</p:attrName>
                                        </p:attrNameLst>
                                      </p:cBhvr>
                                      <p:tavLst>
                                        <p:tav tm="0">
                                          <p:val>
                                            <p:strVal val="#ppt_y+#ppt_h*1.125000"/>
                                          </p:val>
                                        </p:tav>
                                        <p:tav tm="100000">
                                          <p:val>
                                            <p:strVal val="#ppt_y"/>
                                          </p:val>
                                        </p:tav>
                                      </p:tavLst>
                                    </p:anim>
                                    <p:animEffect transition="in" filter="wipe(up)">
                                      <p:cBhvr>
                                        <p:cTn id="61" dur="500"/>
                                        <p:tgtEl>
                                          <p:spTgt spid="36"/>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p:tgtEl>
                                          <p:spTgt spid="22"/>
                                        </p:tgtEl>
                                        <p:attrNameLst>
                                          <p:attrName>ppt_y</p:attrName>
                                        </p:attrNameLst>
                                      </p:cBhvr>
                                      <p:tavLst>
                                        <p:tav tm="0">
                                          <p:val>
                                            <p:strVal val="#ppt_y+#ppt_h*1.125000"/>
                                          </p:val>
                                        </p:tav>
                                        <p:tav tm="100000">
                                          <p:val>
                                            <p:strVal val="#ppt_y"/>
                                          </p:val>
                                        </p:tav>
                                      </p:tavLst>
                                    </p:anim>
                                    <p:animEffect transition="in" filter="wipe(up)">
                                      <p:cBhvr>
                                        <p:cTn id="65" dur="500"/>
                                        <p:tgtEl>
                                          <p:spTgt spid="22"/>
                                        </p:tgtEl>
                                      </p:cBhvr>
                                    </p:animEffect>
                                  </p:childTnLst>
                                </p:cTn>
                              </p:par>
                            </p:childTnLst>
                          </p:cTn>
                        </p:par>
                        <p:par>
                          <p:cTn id="66" fill="hold">
                            <p:stCondLst>
                              <p:cond delay="4000"/>
                            </p:stCondLst>
                            <p:childTnLst>
                              <p:par>
                                <p:cTn id="67" presetID="1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p:tgtEl>
                                          <p:spTgt spid="42"/>
                                        </p:tgtEl>
                                        <p:attrNameLst>
                                          <p:attrName>ppt_y</p:attrName>
                                        </p:attrNameLst>
                                      </p:cBhvr>
                                      <p:tavLst>
                                        <p:tav tm="0">
                                          <p:val>
                                            <p:strVal val="#ppt_y+#ppt_h*1.125000"/>
                                          </p:val>
                                        </p:tav>
                                        <p:tav tm="100000">
                                          <p:val>
                                            <p:strVal val="#ppt_y"/>
                                          </p:val>
                                        </p:tav>
                                      </p:tavLst>
                                    </p:anim>
                                    <p:animEffect transition="in" filter="wipe(up)">
                                      <p:cBhvr>
                                        <p:cTn id="70" dur="500"/>
                                        <p:tgtEl>
                                          <p:spTgt spid="4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p:tgtEl>
                                          <p:spTgt spid="32"/>
                                        </p:tgtEl>
                                        <p:attrNameLst>
                                          <p:attrName>ppt_y</p:attrName>
                                        </p:attrNameLst>
                                      </p:cBhvr>
                                      <p:tavLst>
                                        <p:tav tm="0">
                                          <p:val>
                                            <p:strVal val="#ppt_y+#ppt_h*1.125000"/>
                                          </p:val>
                                        </p:tav>
                                        <p:tav tm="100000">
                                          <p:val>
                                            <p:strVal val="#ppt_y"/>
                                          </p:val>
                                        </p:tav>
                                      </p:tavLst>
                                    </p:anim>
                                    <p:animEffect transition="in" filter="wipe(up)">
                                      <p:cBhvr>
                                        <p:cTn id="74" dur="500"/>
                                        <p:tgtEl>
                                          <p:spTgt spid="32"/>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p:tgtEl>
                                          <p:spTgt spid="23"/>
                                        </p:tgtEl>
                                        <p:attrNameLst>
                                          <p:attrName>ppt_y</p:attrName>
                                        </p:attrNameLst>
                                      </p:cBhvr>
                                      <p:tavLst>
                                        <p:tav tm="0">
                                          <p:val>
                                            <p:strVal val="#ppt_y+#ppt_h*1.125000"/>
                                          </p:val>
                                        </p:tav>
                                        <p:tav tm="100000">
                                          <p:val>
                                            <p:strVal val="#ppt_y"/>
                                          </p:val>
                                        </p:tav>
                                      </p:tavLst>
                                    </p:anim>
                                    <p:animEffect transition="in" filter="wipe(up)">
                                      <p:cBhvr>
                                        <p:cTn id="78" dur="500"/>
                                        <p:tgtEl>
                                          <p:spTgt spid="23"/>
                                        </p:tgtEl>
                                      </p:cBhvr>
                                    </p:animEffect>
                                  </p:childTnLst>
                                </p:cTn>
                              </p:par>
                            </p:childTnLst>
                          </p:cTn>
                        </p:par>
                        <p:par>
                          <p:cTn id="79" fill="hold">
                            <p:stCondLst>
                              <p:cond delay="4500"/>
                            </p:stCondLst>
                            <p:childTnLst>
                              <p:par>
                                <p:cTn id="80" presetID="12" presetClass="entr" presetSubtype="4"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p:tgtEl>
                                          <p:spTgt spid="40"/>
                                        </p:tgtEl>
                                        <p:attrNameLst>
                                          <p:attrName>ppt_y</p:attrName>
                                        </p:attrNameLst>
                                      </p:cBhvr>
                                      <p:tavLst>
                                        <p:tav tm="0">
                                          <p:val>
                                            <p:strVal val="#ppt_y+#ppt_h*1.125000"/>
                                          </p:val>
                                        </p:tav>
                                        <p:tav tm="100000">
                                          <p:val>
                                            <p:strVal val="#ppt_y"/>
                                          </p:val>
                                        </p:tav>
                                      </p:tavLst>
                                    </p:anim>
                                    <p:animEffect transition="in" filter="wipe(up)">
                                      <p:cBhvr>
                                        <p:cTn id="83" dur="500"/>
                                        <p:tgtEl>
                                          <p:spTgt spid="40"/>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additive="base">
                                        <p:cTn id="86" dur="500"/>
                                        <p:tgtEl>
                                          <p:spTgt spid="33"/>
                                        </p:tgtEl>
                                        <p:attrNameLst>
                                          <p:attrName>ppt_y</p:attrName>
                                        </p:attrNameLst>
                                      </p:cBhvr>
                                      <p:tavLst>
                                        <p:tav tm="0">
                                          <p:val>
                                            <p:strVal val="#ppt_y+#ppt_h*1.125000"/>
                                          </p:val>
                                        </p:tav>
                                        <p:tav tm="100000">
                                          <p:val>
                                            <p:strVal val="#ppt_y"/>
                                          </p:val>
                                        </p:tav>
                                      </p:tavLst>
                                    </p:anim>
                                    <p:animEffect transition="in" filter="wipe(up)">
                                      <p:cBhvr>
                                        <p:cTn id="87" dur="500"/>
                                        <p:tgtEl>
                                          <p:spTgt spid="3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p:tgtEl>
                                          <p:spTgt spid="24"/>
                                        </p:tgtEl>
                                        <p:attrNameLst>
                                          <p:attrName>ppt_y</p:attrName>
                                        </p:attrNameLst>
                                      </p:cBhvr>
                                      <p:tavLst>
                                        <p:tav tm="0">
                                          <p:val>
                                            <p:strVal val="#ppt_y+#ppt_h*1.125000"/>
                                          </p:val>
                                        </p:tav>
                                        <p:tav tm="100000">
                                          <p:val>
                                            <p:strVal val="#ppt_y"/>
                                          </p:val>
                                        </p:tav>
                                      </p:tavLst>
                                    </p:anim>
                                    <p:animEffect transition="in" filter="wipe(up)">
                                      <p:cBhvr>
                                        <p:cTn id="91" dur="500"/>
                                        <p:tgtEl>
                                          <p:spTgt spid="24"/>
                                        </p:tgtEl>
                                      </p:cBhvr>
                                    </p:animEffect>
                                  </p:childTnLst>
                                </p:cTn>
                              </p:par>
                            </p:childTnLst>
                          </p:cTn>
                        </p:par>
                        <p:par>
                          <p:cTn id="92" fill="hold">
                            <p:stCondLst>
                              <p:cond delay="5000"/>
                            </p:stCondLst>
                            <p:childTnLst>
                              <p:par>
                                <p:cTn id="93" presetID="12" presetClass="entr" presetSubtype="4"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p:tgtEl>
                                          <p:spTgt spid="38"/>
                                        </p:tgtEl>
                                        <p:attrNameLst>
                                          <p:attrName>ppt_y</p:attrName>
                                        </p:attrNameLst>
                                      </p:cBhvr>
                                      <p:tavLst>
                                        <p:tav tm="0">
                                          <p:val>
                                            <p:strVal val="#ppt_y+#ppt_h*1.125000"/>
                                          </p:val>
                                        </p:tav>
                                        <p:tav tm="100000">
                                          <p:val>
                                            <p:strVal val="#ppt_y"/>
                                          </p:val>
                                        </p:tav>
                                      </p:tavLst>
                                    </p:anim>
                                    <p:animEffect transition="in" filter="wipe(up)">
                                      <p:cBhvr>
                                        <p:cTn id="96" dur="500"/>
                                        <p:tgtEl>
                                          <p:spTgt spid="38"/>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p:tgtEl>
                                          <p:spTgt spid="34"/>
                                        </p:tgtEl>
                                        <p:attrNameLst>
                                          <p:attrName>ppt_y</p:attrName>
                                        </p:attrNameLst>
                                      </p:cBhvr>
                                      <p:tavLst>
                                        <p:tav tm="0">
                                          <p:val>
                                            <p:strVal val="#ppt_y+#ppt_h*1.125000"/>
                                          </p:val>
                                        </p:tav>
                                        <p:tav tm="100000">
                                          <p:val>
                                            <p:strVal val="#ppt_y"/>
                                          </p:val>
                                        </p:tav>
                                      </p:tavLst>
                                    </p:anim>
                                    <p:animEffect transition="in" filter="wipe(up)">
                                      <p:cBhvr>
                                        <p:cTn id="100" dur="500"/>
                                        <p:tgtEl>
                                          <p:spTgt spid="34"/>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par>
                          <p:cTn id="105" fill="hold">
                            <p:stCondLst>
                              <p:cond delay="5500"/>
                            </p:stCondLst>
                            <p:childTnLst>
                              <p:par>
                                <p:cTn id="106" presetID="12" presetClass="entr" presetSubtype="4"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additive="base">
                                        <p:cTn id="108" dur="500"/>
                                        <p:tgtEl>
                                          <p:spTgt spid="48"/>
                                        </p:tgtEl>
                                        <p:attrNameLst>
                                          <p:attrName>ppt_y</p:attrName>
                                        </p:attrNameLst>
                                      </p:cBhvr>
                                      <p:tavLst>
                                        <p:tav tm="0">
                                          <p:val>
                                            <p:strVal val="#ppt_y+#ppt_h*1.125000"/>
                                          </p:val>
                                        </p:tav>
                                        <p:tav tm="100000">
                                          <p:val>
                                            <p:strVal val="#ppt_y"/>
                                          </p:val>
                                        </p:tav>
                                      </p:tavLst>
                                    </p:anim>
                                    <p:animEffect transition="in" filter="wipe(up)">
                                      <p:cBhvr>
                                        <p:cTn id="10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 grpId="0"/>
      <p:bldP spid="11" grpId="0" animBg="1"/>
      <p:bldP spid="21" grpId="0" animBg="1"/>
      <p:bldP spid="22" grpId="0" animBg="1"/>
      <p:bldP spid="23" grpId="0" animBg="1"/>
      <p:bldP spid="24" grpId="0" animBg="1"/>
      <p:bldP spid="25" grpId="0" animBg="1"/>
      <p:bldP spid="12" grpId="0"/>
      <p:bldP spid="30" grpId="0"/>
      <p:bldP spid="31" grpId="0"/>
      <p:bldP spid="32" grpId="0"/>
      <p:bldP spid="33" grpId="0"/>
      <p:bldP spid="34" grpId="0"/>
      <p:bldP spid="48" grpId="0"/>
      <p:bldP spid="51" grpId="0"/>
      <p:bldP spid="52"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arallelogram 69">
            <a:extLst>
              <a:ext uri="{FF2B5EF4-FFF2-40B4-BE49-F238E27FC236}">
                <a16:creationId xmlns:a16="http://schemas.microsoft.com/office/drawing/2014/main" id="{B98E9F55-7527-D3C8-9AFE-F9C9AA0FF25C}"/>
              </a:ext>
            </a:extLst>
          </p:cNvPr>
          <p:cNvSpPr/>
          <p:nvPr/>
        </p:nvSpPr>
        <p:spPr>
          <a:xfrm flipV="1">
            <a:off x="1584810" y="446"/>
            <a:ext cx="7461493" cy="6857107"/>
          </a:xfrm>
          <a:prstGeom prst="parallelogram">
            <a:avLst>
              <a:gd name="adj" fmla="val 75756"/>
            </a:avLst>
          </a:prstGeom>
          <a:gradFill flip="none" rotWithShape="1">
            <a:gsLst>
              <a:gs pos="0">
                <a:srgbClr val="CB9D06"/>
              </a:gs>
              <a:gs pos="100000">
                <a:schemeClr val="bg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1" name="Rectangle 70">
            <a:extLst>
              <a:ext uri="{FF2B5EF4-FFF2-40B4-BE49-F238E27FC236}">
                <a16:creationId xmlns:a16="http://schemas.microsoft.com/office/drawing/2014/main" id="{F0611025-790A-8860-7505-9411ACF712E8}"/>
              </a:ext>
            </a:extLst>
          </p:cNvPr>
          <p:cNvSpPr/>
          <p:nvPr/>
        </p:nvSpPr>
        <p:spPr>
          <a:xfrm>
            <a:off x="272041" y="254909"/>
            <a:ext cx="11656199" cy="6344868"/>
          </a:xfrm>
          <a:prstGeom prst="rect">
            <a:avLst/>
          </a:prstGeom>
          <a:solidFill>
            <a:schemeClr val="bg1"/>
          </a:solidFill>
          <a:ln>
            <a:noFill/>
            <a:prstDash val="sysDot"/>
            <a:extLst>
              <a:ext uri="{C807C97D-BFC1-408E-A445-0C87EB9F89A2}">
                <ask:lineSketchStyleProps xmlns:ask="http://schemas.microsoft.com/office/drawing/2018/sketchyshapes" sd="1219033472">
                  <a:custGeom>
                    <a:avLst/>
                    <a:gdLst>
                      <a:gd name="connsiteX0" fmla="*/ 0 w 8616482"/>
                      <a:gd name="connsiteY0" fmla="*/ 0 h 6427694"/>
                      <a:gd name="connsiteX1" fmla="*/ 748971 w 8616482"/>
                      <a:gd name="connsiteY1" fmla="*/ 0 h 6427694"/>
                      <a:gd name="connsiteX2" fmla="*/ 1497942 w 8616482"/>
                      <a:gd name="connsiteY2" fmla="*/ 0 h 6427694"/>
                      <a:gd name="connsiteX3" fmla="*/ 2246913 w 8616482"/>
                      <a:gd name="connsiteY3" fmla="*/ 0 h 6427694"/>
                      <a:gd name="connsiteX4" fmla="*/ 2995885 w 8616482"/>
                      <a:gd name="connsiteY4" fmla="*/ 0 h 6427694"/>
                      <a:gd name="connsiteX5" fmla="*/ 3831020 w 8616482"/>
                      <a:gd name="connsiteY5" fmla="*/ 0 h 6427694"/>
                      <a:gd name="connsiteX6" fmla="*/ 4493827 w 8616482"/>
                      <a:gd name="connsiteY6" fmla="*/ 0 h 6427694"/>
                      <a:gd name="connsiteX7" fmla="*/ 5242798 w 8616482"/>
                      <a:gd name="connsiteY7" fmla="*/ 0 h 6427694"/>
                      <a:gd name="connsiteX8" fmla="*/ 5905604 w 8616482"/>
                      <a:gd name="connsiteY8" fmla="*/ 0 h 6427694"/>
                      <a:gd name="connsiteX9" fmla="*/ 6568411 w 8616482"/>
                      <a:gd name="connsiteY9" fmla="*/ 0 h 6427694"/>
                      <a:gd name="connsiteX10" fmla="*/ 7231217 w 8616482"/>
                      <a:gd name="connsiteY10" fmla="*/ 0 h 6427694"/>
                      <a:gd name="connsiteX11" fmla="*/ 7635529 w 8616482"/>
                      <a:gd name="connsiteY11" fmla="*/ 0 h 6427694"/>
                      <a:gd name="connsiteX12" fmla="*/ 8616482 w 8616482"/>
                      <a:gd name="connsiteY12" fmla="*/ 0 h 6427694"/>
                      <a:gd name="connsiteX13" fmla="*/ 8616482 w 8616482"/>
                      <a:gd name="connsiteY13" fmla="*/ 449939 h 6427694"/>
                      <a:gd name="connsiteX14" fmla="*/ 8616482 w 8616482"/>
                      <a:gd name="connsiteY14" fmla="*/ 1156985 h 6427694"/>
                      <a:gd name="connsiteX15" fmla="*/ 8616482 w 8616482"/>
                      <a:gd name="connsiteY15" fmla="*/ 1735477 h 6427694"/>
                      <a:gd name="connsiteX16" fmla="*/ 8616482 w 8616482"/>
                      <a:gd name="connsiteY16" fmla="*/ 2249693 h 6427694"/>
                      <a:gd name="connsiteX17" fmla="*/ 8616482 w 8616482"/>
                      <a:gd name="connsiteY17" fmla="*/ 2699631 h 6427694"/>
                      <a:gd name="connsiteX18" fmla="*/ 8616482 w 8616482"/>
                      <a:gd name="connsiteY18" fmla="*/ 3213847 h 6427694"/>
                      <a:gd name="connsiteX19" fmla="*/ 8616482 w 8616482"/>
                      <a:gd name="connsiteY19" fmla="*/ 3728063 h 6427694"/>
                      <a:gd name="connsiteX20" fmla="*/ 8616482 w 8616482"/>
                      <a:gd name="connsiteY20" fmla="*/ 4370832 h 6427694"/>
                      <a:gd name="connsiteX21" fmla="*/ 8616482 w 8616482"/>
                      <a:gd name="connsiteY21" fmla="*/ 5013601 h 6427694"/>
                      <a:gd name="connsiteX22" fmla="*/ 8616482 w 8616482"/>
                      <a:gd name="connsiteY22" fmla="*/ 5592094 h 6427694"/>
                      <a:gd name="connsiteX23" fmla="*/ 8616482 w 8616482"/>
                      <a:gd name="connsiteY23" fmla="*/ 6427694 h 6427694"/>
                      <a:gd name="connsiteX24" fmla="*/ 8126005 w 8616482"/>
                      <a:gd name="connsiteY24" fmla="*/ 6427694 h 6427694"/>
                      <a:gd name="connsiteX25" fmla="*/ 7463199 w 8616482"/>
                      <a:gd name="connsiteY25" fmla="*/ 6427694 h 6427694"/>
                      <a:gd name="connsiteX26" fmla="*/ 6714228 w 8616482"/>
                      <a:gd name="connsiteY26" fmla="*/ 6427694 h 6427694"/>
                      <a:gd name="connsiteX27" fmla="*/ 6309916 w 8616482"/>
                      <a:gd name="connsiteY27" fmla="*/ 6427694 h 6427694"/>
                      <a:gd name="connsiteX28" fmla="*/ 5474780 w 8616482"/>
                      <a:gd name="connsiteY28" fmla="*/ 6427694 h 6427694"/>
                      <a:gd name="connsiteX29" fmla="*/ 4898139 w 8616482"/>
                      <a:gd name="connsiteY29" fmla="*/ 6427694 h 6427694"/>
                      <a:gd name="connsiteX30" fmla="*/ 4149167 w 8616482"/>
                      <a:gd name="connsiteY30" fmla="*/ 6427694 h 6427694"/>
                      <a:gd name="connsiteX31" fmla="*/ 3744856 w 8616482"/>
                      <a:gd name="connsiteY31" fmla="*/ 6427694 h 6427694"/>
                      <a:gd name="connsiteX32" fmla="*/ 2909720 w 8616482"/>
                      <a:gd name="connsiteY32" fmla="*/ 6427694 h 6427694"/>
                      <a:gd name="connsiteX33" fmla="*/ 2333078 w 8616482"/>
                      <a:gd name="connsiteY33" fmla="*/ 6427694 h 6427694"/>
                      <a:gd name="connsiteX34" fmla="*/ 1670272 w 8616482"/>
                      <a:gd name="connsiteY34" fmla="*/ 6427694 h 6427694"/>
                      <a:gd name="connsiteX35" fmla="*/ 1179795 w 8616482"/>
                      <a:gd name="connsiteY35" fmla="*/ 6427694 h 6427694"/>
                      <a:gd name="connsiteX36" fmla="*/ 0 w 8616482"/>
                      <a:gd name="connsiteY36" fmla="*/ 6427694 h 6427694"/>
                      <a:gd name="connsiteX37" fmla="*/ 0 w 8616482"/>
                      <a:gd name="connsiteY37" fmla="*/ 5656371 h 6427694"/>
                      <a:gd name="connsiteX38" fmla="*/ 0 w 8616482"/>
                      <a:gd name="connsiteY38" fmla="*/ 5013601 h 6427694"/>
                      <a:gd name="connsiteX39" fmla="*/ 0 w 8616482"/>
                      <a:gd name="connsiteY39" fmla="*/ 4563663 h 6427694"/>
                      <a:gd name="connsiteX40" fmla="*/ 0 w 8616482"/>
                      <a:gd name="connsiteY40" fmla="*/ 3856616 h 6427694"/>
                      <a:gd name="connsiteX41" fmla="*/ 0 w 8616482"/>
                      <a:gd name="connsiteY41" fmla="*/ 3213847 h 6427694"/>
                      <a:gd name="connsiteX42" fmla="*/ 0 w 8616482"/>
                      <a:gd name="connsiteY42" fmla="*/ 2506801 h 6427694"/>
                      <a:gd name="connsiteX43" fmla="*/ 0 w 8616482"/>
                      <a:gd name="connsiteY43" fmla="*/ 1864031 h 6427694"/>
                      <a:gd name="connsiteX44" fmla="*/ 0 w 8616482"/>
                      <a:gd name="connsiteY44" fmla="*/ 1156985 h 6427694"/>
                      <a:gd name="connsiteX45" fmla="*/ 0 w 8616482"/>
                      <a:gd name="connsiteY45" fmla="*/ 0 h 64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16482" h="6427694" fill="none" extrusionOk="0">
                        <a:moveTo>
                          <a:pt x="0" y="0"/>
                        </a:moveTo>
                        <a:cubicBezTo>
                          <a:pt x="242729" y="-1623"/>
                          <a:pt x="478440" y="2959"/>
                          <a:pt x="748971" y="0"/>
                        </a:cubicBezTo>
                        <a:cubicBezTo>
                          <a:pt x="1019502" y="-2959"/>
                          <a:pt x="1325879" y="30567"/>
                          <a:pt x="1497942" y="0"/>
                        </a:cubicBezTo>
                        <a:cubicBezTo>
                          <a:pt x="1670005" y="-30567"/>
                          <a:pt x="2081975" y="14969"/>
                          <a:pt x="2246913" y="0"/>
                        </a:cubicBezTo>
                        <a:cubicBezTo>
                          <a:pt x="2411851" y="-14969"/>
                          <a:pt x="2714208" y="8072"/>
                          <a:pt x="2995885" y="0"/>
                        </a:cubicBezTo>
                        <a:cubicBezTo>
                          <a:pt x="3277562" y="-8072"/>
                          <a:pt x="3550863" y="22347"/>
                          <a:pt x="3831020" y="0"/>
                        </a:cubicBezTo>
                        <a:cubicBezTo>
                          <a:pt x="4111178" y="-22347"/>
                          <a:pt x="4232889" y="26866"/>
                          <a:pt x="4493827" y="0"/>
                        </a:cubicBezTo>
                        <a:cubicBezTo>
                          <a:pt x="4754765" y="-26866"/>
                          <a:pt x="4966285" y="-17884"/>
                          <a:pt x="5242798" y="0"/>
                        </a:cubicBezTo>
                        <a:cubicBezTo>
                          <a:pt x="5519311" y="17884"/>
                          <a:pt x="5762064" y="19304"/>
                          <a:pt x="5905604" y="0"/>
                        </a:cubicBezTo>
                        <a:cubicBezTo>
                          <a:pt x="6049144" y="-19304"/>
                          <a:pt x="6423325" y="-15473"/>
                          <a:pt x="6568411" y="0"/>
                        </a:cubicBezTo>
                        <a:cubicBezTo>
                          <a:pt x="6713497" y="15473"/>
                          <a:pt x="7082198" y="28936"/>
                          <a:pt x="7231217" y="0"/>
                        </a:cubicBezTo>
                        <a:cubicBezTo>
                          <a:pt x="7380236" y="-28936"/>
                          <a:pt x="7516808" y="-14544"/>
                          <a:pt x="7635529" y="0"/>
                        </a:cubicBezTo>
                        <a:cubicBezTo>
                          <a:pt x="7754250" y="14544"/>
                          <a:pt x="8333055" y="-10946"/>
                          <a:pt x="8616482" y="0"/>
                        </a:cubicBezTo>
                        <a:cubicBezTo>
                          <a:pt x="8600525" y="188911"/>
                          <a:pt x="8623488" y="338058"/>
                          <a:pt x="8616482" y="449939"/>
                        </a:cubicBezTo>
                        <a:cubicBezTo>
                          <a:pt x="8609476" y="561820"/>
                          <a:pt x="8610001" y="957351"/>
                          <a:pt x="8616482" y="1156985"/>
                        </a:cubicBezTo>
                        <a:cubicBezTo>
                          <a:pt x="8622963" y="1356619"/>
                          <a:pt x="8592366" y="1606772"/>
                          <a:pt x="8616482" y="1735477"/>
                        </a:cubicBezTo>
                        <a:cubicBezTo>
                          <a:pt x="8640598" y="1864182"/>
                          <a:pt x="8595385" y="2095504"/>
                          <a:pt x="8616482" y="2249693"/>
                        </a:cubicBezTo>
                        <a:cubicBezTo>
                          <a:pt x="8637579" y="2403882"/>
                          <a:pt x="8635467" y="2560642"/>
                          <a:pt x="8616482" y="2699631"/>
                        </a:cubicBezTo>
                        <a:cubicBezTo>
                          <a:pt x="8597497" y="2838620"/>
                          <a:pt x="8639553" y="2964545"/>
                          <a:pt x="8616482" y="3213847"/>
                        </a:cubicBezTo>
                        <a:cubicBezTo>
                          <a:pt x="8593411" y="3463149"/>
                          <a:pt x="8623505" y="3614873"/>
                          <a:pt x="8616482" y="3728063"/>
                        </a:cubicBezTo>
                        <a:cubicBezTo>
                          <a:pt x="8609459" y="3841253"/>
                          <a:pt x="8634969" y="4187243"/>
                          <a:pt x="8616482" y="4370832"/>
                        </a:cubicBezTo>
                        <a:cubicBezTo>
                          <a:pt x="8597995" y="4554421"/>
                          <a:pt x="8606413" y="4772418"/>
                          <a:pt x="8616482" y="5013601"/>
                        </a:cubicBezTo>
                        <a:cubicBezTo>
                          <a:pt x="8626551" y="5254784"/>
                          <a:pt x="8604763" y="5425808"/>
                          <a:pt x="8616482" y="5592094"/>
                        </a:cubicBezTo>
                        <a:cubicBezTo>
                          <a:pt x="8628201" y="5758380"/>
                          <a:pt x="8609761" y="6030348"/>
                          <a:pt x="8616482" y="6427694"/>
                        </a:cubicBezTo>
                        <a:cubicBezTo>
                          <a:pt x="8421402" y="6443499"/>
                          <a:pt x="8229029" y="6446047"/>
                          <a:pt x="8126005" y="6427694"/>
                        </a:cubicBezTo>
                        <a:cubicBezTo>
                          <a:pt x="8022981" y="6409341"/>
                          <a:pt x="7707053" y="6401299"/>
                          <a:pt x="7463199" y="6427694"/>
                        </a:cubicBezTo>
                        <a:cubicBezTo>
                          <a:pt x="7219345" y="6454089"/>
                          <a:pt x="7055119" y="6446256"/>
                          <a:pt x="6714228" y="6427694"/>
                        </a:cubicBezTo>
                        <a:cubicBezTo>
                          <a:pt x="6373337" y="6409132"/>
                          <a:pt x="6408591" y="6417471"/>
                          <a:pt x="6309916" y="6427694"/>
                        </a:cubicBezTo>
                        <a:cubicBezTo>
                          <a:pt x="6211241" y="6437917"/>
                          <a:pt x="5890771" y="6402267"/>
                          <a:pt x="5474780" y="6427694"/>
                        </a:cubicBezTo>
                        <a:cubicBezTo>
                          <a:pt x="5058789" y="6453121"/>
                          <a:pt x="5120140" y="6449254"/>
                          <a:pt x="4898139" y="6427694"/>
                        </a:cubicBezTo>
                        <a:cubicBezTo>
                          <a:pt x="4676138" y="6406134"/>
                          <a:pt x="4410751" y="6411505"/>
                          <a:pt x="4149167" y="6427694"/>
                        </a:cubicBezTo>
                        <a:cubicBezTo>
                          <a:pt x="3887583" y="6443883"/>
                          <a:pt x="3911588" y="6421169"/>
                          <a:pt x="3744856" y="6427694"/>
                        </a:cubicBezTo>
                        <a:cubicBezTo>
                          <a:pt x="3578124" y="6434219"/>
                          <a:pt x="3276680" y="6450433"/>
                          <a:pt x="2909720" y="6427694"/>
                        </a:cubicBezTo>
                        <a:cubicBezTo>
                          <a:pt x="2542760" y="6404955"/>
                          <a:pt x="2510283" y="6441384"/>
                          <a:pt x="2333078" y="6427694"/>
                        </a:cubicBezTo>
                        <a:cubicBezTo>
                          <a:pt x="2155873" y="6414004"/>
                          <a:pt x="1981622" y="6459297"/>
                          <a:pt x="1670272" y="6427694"/>
                        </a:cubicBezTo>
                        <a:cubicBezTo>
                          <a:pt x="1358922" y="6396091"/>
                          <a:pt x="1414991" y="6434891"/>
                          <a:pt x="1179795" y="6427694"/>
                        </a:cubicBezTo>
                        <a:cubicBezTo>
                          <a:pt x="944599" y="6420497"/>
                          <a:pt x="319148" y="6368723"/>
                          <a:pt x="0" y="6427694"/>
                        </a:cubicBezTo>
                        <a:cubicBezTo>
                          <a:pt x="-13448" y="6052389"/>
                          <a:pt x="21364" y="6001697"/>
                          <a:pt x="0" y="5656371"/>
                        </a:cubicBezTo>
                        <a:cubicBezTo>
                          <a:pt x="-21364" y="5311045"/>
                          <a:pt x="17672" y="5192225"/>
                          <a:pt x="0" y="5013601"/>
                        </a:cubicBezTo>
                        <a:cubicBezTo>
                          <a:pt x="-17672" y="4834977"/>
                          <a:pt x="12219" y="4760881"/>
                          <a:pt x="0" y="4563663"/>
                        </a:cubicBezTo>
                        <a:cubicBezTo>
                          <a:pt x="-12219" y="4366445"/>
                          <a:pt x="8357" y="4196805"/>
                          <a:pt x="0" y="3856616"/>
                        </a:cubicBezTo>
                        <a:cubicBezTo>
                          <a:pt x="-8357" y="3516427"/>
                          <a:pt x="-29479" y="3373736"/>
                          <a:pt x="0" y="3213847"/>
                        </a:cubicBezTo>
                        <a:cubicBezTo>
                          <a:pt x="29479" y="3053958"/>
                          <a:pt x="33717" y="2657369"/>
                          <a:pt x="0" y="2506801"/>
                        </a:cubicBezTo>
                        <a:cubicBezTo>
                          <a:pt x="-33717" y="2356233"/>
                          <a:pt x="13118" y="2133832"/>
                          <a:pt x="0" y="1864031"/>
                        </a:cubicBezTo>
                        <a:cubicBezTo>
                          <a:pt x="-13118" y="1594230"/>
                          <a:pt x="-8534" y="1327847"/>
                          <a:pt x="0" y="1156985"/>
                        </a:cubicBezTo>
                        <a:cubicBezTo>
                          <a:pt x="8534" y="986123"/>
                          <a:pt x="-49663" y="538715"/>
                          <a:pt x="0" y="0"/>
                        </a:cubicBezTo>
                        <a:close/>
                      </a:path>
                      <a:path w="8616482" h="6427694" stroke="0" extrusionOk="0">
                        <a:moveTo>
                          <a:pt x="0" y="0"/>
                        </a:moveTo>
                        <a:cubicBezTo>
                          <a:pt x="236294" y="-13154"/>
                          <a:pt x="455004" y="-4622"/>
                          <a:pt x="576641" y="0"/>
                        </a:cubicBezTo>
                        <a:cubicBezTo>
                          <a:pt x="698278" y="4622"/>
                          <a:pt x="799141" y="11902"/>
                          <a:pt x="980953" y="0"/>
                        </a:cubicBezTo>
                        <a:cubicBezTo>
                          <a:pt x="1162765" y="-11902"/>
                          <a:pt x="1554065" y="7311"/>
                          <a:pt x="1816089" y="0"/>
                        </a:cubicBezTo>
                        <a:cubicBezTo>
                          <a:pt x="2078113" y="-7311"/>
                          <a:pt x="2113525" y="-6896"/>
                          <a:pt x="2392731" y="0"/>
                        </a:cubicBezTo>
                        <a:cubicBezTo>
                          <a:pt x="2671937" y="6896"/>
                          <a:pt x="2706128" y="3789"/>
                          <a:pt x="2969372" y="0"/>
                        </a:cubicBezTo>
                        <a:cubicBezTo>
                          <a:pt x="3232616" y="-3789"/>
                          <a:pt x="3567683" y="27700"/>
                          <a:pt x="3804508" y="0"/>
                        </a:cubicBezTo>
                        <a:cubicBezTo>
                          <a:pt x="4041333" y="-27700"/>
                          <a:pt x="4135828" y="-6517"/>
                          <a:pt x="4294985" y="0"/>
                        </a:cubicBezTo>
                        <a:cubicBezTo>
                          <a:pt x="4454142" y="6517"/>
                          <a:pt x="4959280" y="-10591"/>
                          <a:pt x="5130121" y="0"/>
                        </a:cubicBezTo>
                        <a:cubicBezTo>
                          <a:pt x="5300962" y="10591"/>
                          <a:pt x="5748784" y="-613"/>
                          <a:pt x="5965257" y="0"/>
                        </a:cubicBezTo>
                        <a:cubicBezTo>
                          <a:pt x="6181730" y="613"/>
                          <a:pt x="6352623" y="26221"/>
                          <a:pt x="6628063" y="0"/>
                        </a:cubicBezTo>
                        <a:cubicBezTo>
                          <a:pt x="6903503" y="-26221"/>
                          <a:pt x="7109442" y="5592"/>
                          <a:pt x="7463199" y="0"/>
                        </a:cubicBezTo>
                        <a:cubicBezTo>
                          <a:pt x="7816956" y="-5592"/>
                          <a:pt x="7904198" y="-15433"/>
                          <a:pt x="8039841" y="0"/>
                        </a:cubicBezTo>
                        <a:cubicBezTo>
                          <a:pt x="8175484" y="15433"/>
                          <a:pt x="8340235" y="17721"/>
                          <a:pt x="8616482" y="0"/>
                        </a:cubicBezTo>
                        <a:cubicBezTo>
                          <a:pt x="8643011" y="331918"/>
                          <a:pt x="8642015" y="413876"/>
                          <a:pt x="8616482" y="707046"/>
                        </a:cubicBezTo>
                        <a:cubicBezTo>
                          <a:pt x="8590949" y="1000216"/>
                          <a:pt x="8609853" y="1159560"/>
                          <a:pt x="8616482" y="1349816"/>
                        </a:cubicBezTo>
                        <a:cubicBezTo>
                          <a:pt x="8623112" y="1540072"/>
                          <a:pt x="8636822" y="1754657"/>
                          <a:pt x="8616482" y="1992585"/>
                        </a:cubicBezTo>
                        <a:cubicBezTo>
                          <a:pt x="8596142" y="2230513"/>
                          <a:pt x="8627878" y="2548953"/>
                          <a:pt x="8616482" y="2699631"/>
                        </a:cubicBezTo>
                        <a:cubicBezTo>
                          <a:pt x="8605086" y="2850309"/>
                          <a:pt x="8601525" y="3253097"/>
                          <a:pt x="8616482" y="3406678"/>
                        </a:cubicBezTo>
                        <a:cubicBezTo>
                          <a:pt x="8631439" y="3560259"/>
                          <a:pt x="8590110" y="3933010"/>
                          <a:pt x="8616482" y="4113724"/>
                        </a:cubicBezTo>
                        <a:cubicBezTo>
                          <a:pt x="8642854" y="4294438"/>
                          <a:pt x="8638254" y="4464761"/>
                          <a:pt x="8616482" y="4563663"/>
                        </a:cubicBezTo>
                        <a:cubicBezTo>
                          <a:pt x="8594710" y="4662565"/>
                          <a:pt x="8627995" y="4935358"/>
                          <a:pt x="8616482" y="5077878"/>
                        </a:cubicBezTo>
                        <a:cubicBezTo>
                          <a:pt x="8604969" y="5220398"/>
                          <a:pt x="8624612" y="5435050"/>
                          <a:pt x="8616482" y="5784925"/>
                        </a:cubicBezTo>
                        <a:cubicBezTo>
                          <a:pt x="8608352" y="6134800"/>
                          <a:pt x="8628917" y="6289253"/>
                          <a:pt x="8616482" y="6427694"/>
                        </a:cubicBezTo>
                        <a:cubicBezTo>
                          <a:pt x="8416963" y="6427583"/>
                          <a:pt x="8294395" y="6442559"/>
                          <a:pt x="8126005" y="6427694"/>
                        </a:cubicBezTo>
                        <a:cubicBezTo>
                          <a:pt x="7957615" y="6412829"/>
                          <a:pt x="7803930" y="6427707"/>
                          <a:pt x="7721693" y="6427694"/>
                        </a:cubicBezTo>
                        <a:cubicBezTo>
                          <a:pt x="7639456" y="6427681"/>
                          <a:pt x="7448089" y="6413951"/>
                          <a:pt x="7317382" y="6427694"/>
                        </a:cubicBezTo>
                        <a:cubicBezTo>
                          <a:pt x="7186675" y="6441437"/>
                          <a:pt x="6983915" y="6444399"/>
                          <a:pt x="6654575" y="6427694"/>
                        </a:cubicBezTo>
                        <a:cubicBezTo>
                          <a:pt x="6325235" y="6410989"/>
                          <a:pt x="6339239" y="6434446"/>
                          <a:pt x="6164099" y="6427694"/>
                        </a:cubicBezTo>
                        <a:cubicBezTo>
                          <a:pt x="5988959" y="6420942"/>
                          <a:pt x="5652959" y="6460805"/>
                          <a:pt x="5415128" y="6427694"/>
                        </a:cubicBezTo>
                        <a:cubicBezTo>
                          <a:pt x="5177297" y="6394583"/>
                          <a:pt x="5051520" y="6404379"/>
                          <a:pt x="4924651" y="6427694"/>
                        </a:cubicBezTo>
                        <a:cubicBezTo>
                          <a:pt x="4797782" y="6451009"/>
                          <a:pt x="4347248" y="6441332"/>
                          <a:pt x="4175680" y="6427694"/>
                        </a:cubicBezTo>
                        <a:cubicBezTo>
                          <a:pt x="4004112" y="6414056"/>
                          <a:pt x="3921045" y="6419034"/>
                          <a:pt x="3771368" y="6427694"/>
                        </a:cubicBezTo>
                        <a:cubicBezTo>
                          <a:pt x="3621691" y="6436354"/>
                          <a:pt x="3299497" y="6443363"/>
                          <a:pt x="3022397" y="6427694"/>
                        </a:cubicBezTo>
                        <a:cubicBezTo>
                          <a:pt x="2745297" y="6412025"/>
                          <a:pt x="2770290" y="6427933"/>
                          <a:pt x="2531920" y="6427694"/>
                        </a:cubicBezTo>
                        <a:cubicBezTo>
                          <a:pt x="2293550" y="6427455"/>
                          <a:pt x="2224996" y="6447585"/>
                          <a:pt x="2127608" y="6427694"/>
                        </a:cubicBezTo>
                        <a:cubicBezTo>
                          <a:pt x="2030220" y="6407803"/>
                          <a:pt x="1817290" y="6422072"/>
                          <a:pt x="1637132" y="6427694"/>
                        </a:cubicBezTo>
                        <a:cubicBezTo>
                          <a:pt x="1456974" y="6433316"/>
                          <a:pt x="1253344" y="6451210"/>
                          <a:pt x="888160" y="6427694"/>
                        </a:cubicBezTo>
                        <a:cubicBezTo>
                          <a:pt x="522976" y="6404178"/>
                          <a:pt x="201072" y="6468299"/>
                          <a:pt x="0" y="6427694"/>
                        </a:cubicBezTo>
                        <a:cubicBezTo>
                          <a:pt x="17951" y="6270472"/>
                          <a:pt x="10872" y="6136062"/>
                          <a:pt x="0" y="5977755"/>
                        </a:cubicBezTo>
                        <a:cubicBezTo>
                          <a:pt x="-10872" y="5819448"/>
                          <a:pt x="-15019" y="5684715"/>
                          <a:pt x="0" y="5527817"/>
                        </a:cubicBezTo>
                        <a:cubicBezTo>
                          <a:pt x="15019" y="5370919"/>
                          <a:pt x="-19172" y="5164335"/>
                          <a:pt x="0" y="4820771"/>
                        </a:cubicBezTo>
                        <a:cubicBezTo>
                          <a:pt x="19172" y="4477207"/>
                          <a:pt x="3662" y="4562899"/>
                          <a:pt x="0" y="4370832"/>
                        </a:cubicBezTo>
                        <a:cubicBezTo>
                          <a:pt x="-3662" y="4178765"/>
                          <a:pt x="-264" y="3899111"/>
                          <a:pt x="0" y="3728063"/>
                        </a:cubicBezTo>
                        <a:cubicBezTo>
                          <a:pt x="264" y="3557015"/>
                          <a:pt x="-3940" y="3451666"/>
                          <a:pt x="0" y="3213847"/>
                        </a:cubicBezTo>
                        <a:cubicBezTo>
                          <a:pt x="3940" y="2976028"/>
                          <a:pt x="-11439" y="2886484"/>
                          <a:pt x="0" y="2571078"/>
                        </a:cubicBezTo>
                        <a:cubicBezTo>
                          <a:pt x="11439" y="2255672"/>
                          <a:pt x="-28165" y="2138431"/>
                          <a:pt x="0" y="1928308"/>
                        </a:cubicBezTo>
                        <a:cubicBezTo>
                          <a:pt x="28165" y="1718185"/>
                          <a:pt x="-28356" y="1454639"/>
                          <a:pt x="0" y="1285539"/>
                        </a:cubicBezTo>
                        <a:cubicBezTo>
                          <a:pt x="28356" y="1116439"/>
                          <a:pt x="-30639" y="783276"/>
                          <a:pt x="0" y="642769"/>
                        </a:cubicBezTo>
                        <a:cubicBezTo>
                          <a:pt x="30639" y="502262"/>
                          <a:pt x="17392" y="26788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CE3377E1-9A1B-85E5-F91C-47FDB276E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6246" y="4468495"/>
            <a:ext cx="5410200" cy="477901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D1F200B7-EB17-BCBF-999E-341418A4BD39}"/>
              </a:ext>
            </a:extLst>
          </p:cNvPr>
          <p:cNvPicPr>
            <a:picLocks noChangeAspect="1"/>
          </p:cNvPicPr>
          <p:nvPr/>
        </p:nvPicPr>
        <p:blipFill>
          <a:blip r:embed="rId5"/>
          <a:stretch>
            <a:fillRect/>
          </a:stretch>
        </p:blipFill>
        <p:spPr>
          <a:xfrm>
            <a:off x="10149345" y="404944"/>
            <a:ext cx="1552301" cy="599835"/>
          </a:xfrm>
          <a:prstGeom prst="rect">
            <a:avLst/>
          </a:prstGeom>
        </p:spPr>
      </p:pic>
      <p:sp>
        <p:nvSpPr>
          <p:cNvPr id="48" name="TextBox 47">
            <a:extLst>
              <a:ext uri="{FF2B5EF4-FFF2-40B4-BE49-F238E27FC236}">
                <a16:creationId xmlns:a16="http://schemas.microsoft.com/office/drawing/2014/main" id="{E2B4725D-490C-6D9C-8410-DB9F664756CC}"/>
              </a:ext>
            </a:extLst>
          </p:cNvPr>
          <p:cNvSpPr txBox="1"/>
          <p:nvPr/>
        </p:nvSpPr>
        <p:spPr>
          <a:xfrm>
            <a:off x="973970" y="1462478"/>
            <a:ext cx="1379922" cy="400110"/>
          </a:xfrm>
          <a:prstGeom prst="rect">
            <a:avLst/>
          </a:prstGeom>
          <a:noFill/>
        </p:spPr>
        <p:txBody>
          <a:bodyPr wrap="square" rtlCol="0">
            <a:spAutoFit/>
          </a:bodyPr>
          <a:lstStyle/>
          <a:p>
            <a:r>
              <a:rPr lang="en-IN" sz="2000" b="1" dirty="0">
                <a:solidFill>
                  <a:srgbClr val="232524"/>
                </a:solidFill>
                <a:effectLst/>
                <a:latin typeface="Nexa" panose="02000000000000000000" pitchFamily="2" charset="77"/>
              </a:rPr>
              <a:t>Build</a:t>
            </a:r>
          </a:p>
        </p:txBody>
      </p:sp>
      <p:pic>
        <p:nvPicPr>
          <p:cNvPr id="8" name="Graphic 7">
            <a:extLst>
              <a:ext uri="{FF2B5EF4-FFF2-40B4-BE49-F238E27FC236}">
                <a16:creationId xmlns:a16="http://schemas.microsoft.com/office/drawing/2014/main" id="{1F8D9515-B6AB-38C2-FE68-E88E722CEB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738" y="1405497"/>
            <a:ext cx="459030" cy="403051"/>
          </a:xfrm>
          <a:prstGeom prst="rect">
            <a:avLst/>
          </a:prstGeom>
        </p:spPr>
      </p:pic>
      <p:sp>
        <p:nvSpPr>
          <p:cNvPr id="9" name="TextBox 8">
            <a:extLst>
              <a:ext uri="{FF2B5EF4-FFF2-40B4-BE49-F238E27FC236}">
                <a16:creationId xmlns:a16="http://schemas.microsoft.com/office/drawing/2014/main" id="{53B0FCCD-E982-0C5B-78CE-3C67DE0BE91F}"/>
              </a:ext>
            </a:extLst>
          </p:cNvPr>
          <p:cNvSpPr txBox="1"/>
          <p:nvPr/>
        </p:nvSpPr>
        <p:spPr>
          <a:xfrm>
            <a:off x="511634" y="1474510"/>
            <a:ext cx="471900" cy="338554"/>
          </a:xfrm>
          <a:prstGeom prst="rect">
            <a:avLst/>
          </a:prstGeom>
          <a:noFill/>
        </p:spPr>
        <p:txBody>
          <a:bodyPr wrap="square" rtlCol="0">
            <a:spAutoFit/>
          </a:bodyPr>
          <a:lstStyle/>
          <a:p>
            <a:r>
              <a:rPr lang="en-IN" sz="1600" b="1" dirty="0">
                <a:solidFill>
                  <a:srgbClr val="232524"/>
                </a:solidFill>
                <a:effectLst/>
                <a:latin typeface="Nexa" panose="02000000000000000000" pitchFamily="2" charset="77"/>
              </a:rPr>
              <a:t>01</a:t>
            </a:r>
            <a:endParaRPr lang="en-IN" b="1" dirty="0">
              <a:solidFill>
                <a:srgbClr val="232524"/>
              </a:solidFill>
              <a:effectLst/>
              <a:latin typeface="Nexa" panose="02000000000000000000" pitchFamily="2" charset="77"/>
            </a:endParaRPr>
          </a:p>
        </p:txBody>
      </p:sp>
      <p:cxnSp>
        <p:nvCxnSpPr>
          <p:cNvPr id="28" name="Straight Connector 27">
            <a:extLst>
              <a:ext uri="{FF2B5EF4-FFF2-40B4-BE49-F238E27FC236}">
                <a16:creationId xmlns:a16="http://schemas.microsoft.com/office/drawing/2014/main" id="{B0AEE6AE-0B80-BF3A-E2F1-7B0CD8F6C42C}"/>
              </a:ext>
            </a:extLst>
          </p:cNvPr>
          <p:cNvCxnSpPr>
            <a:cxnSpLocks/>
          </p:cNvCxnSpPr>
          <p:nvPr/>
        </p:nvCxnSpPr>
        <p:spPr>
          <a:xfrm>
            <a:off x="4000500" y="2132445"/>
            <a:ext cx="0" cy="3934325"/>
          </a:xfrm>
          <a:prstGeom prst="line">
            <a:avLst/>
          </a:prstGeom>
          <a:ln w="12700" cap="flat" cmpd="sng" algn="ctr">
            <a:solidFill>
              <a:srgbClr val="CB9E07"/>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2707FD5F-1A21-2977-322D-03C706DC4CF7}"/>
              </a:ext>
            </a:extLst>
          </p:cNvPr>
          <p:cNvCxnSpPr>
            <a:cxnSpLocks/>
          </p:cNvCxnSpPr>
          <p:nvPr/>
        </p:nvCxnSpPr>
        <p:spPr>
          <a:xfrm>
            <a:off x="7943850" y="2132445"/>
            <a:ext cx="0" cy="3934325"/>
          </a:xfrm>
          <a:prstGeom prst="line">
            <a:avLst/>
          </a:prstGeom>
          <a:ln w="12700" cap="flat" cmpd="sng" algn="ctr">
            <a:solidFill>
              <a:srgbClr val="CB9E07"/>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5" name="Graphic 44" descr="Arrow Right with solid fill">
            <a:extLst>
              <a:ext uri="{FF2B5EF4-FFF2-40B4-BE49-F238E27FC236}">
                <a16:creationId xmlns:a16="http://schemas.microsoft.com/office/drawing/2014/main" id="{58D4B01B-3FC7-619A-E9DF-5BBC21A8C7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98327" y="1335235"/>
            <a:ext cx="645223" cy="645223"/>
          </a:xfrm>
          <a:prstGeom prst="rect">
            <a:avLst/>
          </a:prstGeom>
        </p:spPr>
      </p:pic>
      <p:pic>
        <p:nvPicPr>
          <p:cNvPr id="49" name="Graphic 48" descr="Arrow Right with solid fill">
            <a:extLst>
              <a:ext uri="{FF2B5EF4-FFF2-40B4-BE49-F238E27FC236}">
                <a16:creationId xmlns:a16="http://schemas.microsoft.com/office/drawing/2014/main" id="{316760F1-56E0-9514-91B0-B8170CA5E8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58152" y="1314699"/>
            <a:ext cx="645223" cy="645223"/>
          </a:xfrm>
          <a:prstGeom prst="rect">
            <a:avLst/>
          </a:prstGeom>
        </p:spPr>
      </p:pic>
      <p:sp>
        <p:nvSpPr>
          <p:cNvPr id="62" name="TextBox 61">
            <a:extLst>
              <a:ext uri="{FF2B5EF4-FFF2-40B4-BE49-F238E27FC236}">
                <a16:creationId xmlns:a16="http://schemas.microsoft.com/office/drawing/2014/main" id="{A180DDDA-D8A9-5499-3A59-B388B8F6CEDA}"/>
              </a:ext>
            </a:extLst>
          </p:cNvPr>
          <p:cNvSpPr txBox="1"/>
          <p:nvPr/>
        </p:nvSpPr>
        <p:spPr>
          <a:xfrm>
            <a:off x="557995" y="2189358"/>
            <a:ext cx="3191933" cy="3416320"/>
          </a:xfrm>
          <a:prstGeom prst="rect">
            <a:avLst/>
          </a:prstGeom>
          <a:noFill/>
        </p:spPr>
        <p:txBody>
          <a:bodyPr wrap="square" rtlCol="0">
            <a:spAutoFit/>
          </a:bodyPr>
          <a:lstStyle/>
          <a:p>
            <a:pPr marL="285750" indent="-285750">
              <a:buFont typeface="Arial" panose="020B0604020202020204" pitchFamily="34" charset="0"/>
              <a:buChar char="•"/>
            </a:pPr>
            <a:r>
              <a:rPr lang="en-IN" dirty="0">
                <a:effectLst/>
                <a:latin typeface="NEXA-BOOK" panose="02000000000000000000" pitchFamily="2" charset="77"/>
              </a:rPr>
              <a:t>Identify your specific requirements in terms of team size and skill-set</a:t>
            </a:r>
          </a:p>
          <a:p>
            <a:pPr marL="285750" indent="-285750">
              <a:buFont typeface="Arial" panose="020B0604020202020204" pitchFamily="34" charset="0"/>
              <a:buChar char="•"/>
            </a:pPr>
            <a:endParaRPr lang="en-IN" dirty="0">
              <a:latin typeface="NEXA-BOOK" panose="02000000000000000000" pitchFamily="2" charset="77"/>
            </a:endParaRPr>
          </a:p>
          <a:p>
            <a:pPr marL="285750" indent="-285750">
              <a:buFont typeface="Arial" panose="020B0604020202020204" pitchFamily="34" charset="0"/>
              <a:buChar char="•"/>
            </a:pPr>
            <a:r>
              <a:rPr lang="en-IN" dirty="0">
                <a:effectLst/>
                <a:latin typeface="NEXA-BOOK" panose="02000000000000000000" pitchFamily="2" charset="77"/>
              </a:rPr>
              <a:t>Evaluate curated profiles from a diverse talent pool within 48 hours</a:t>
            </a:r>
          </a:p>
          <a:p>
            <a:pPr marL="285750" indent="-285750">
              <a:buFont typeface="Arial" panose="020B0604020202020204" pitchFamily="34" charset="0"/>
              <a:buChar char="•"/>
            </a:pPr>
            <a:endParaRPr lang="en-IN" dirty="0">
              <a:latin typeface="NEXA-BOOK" panose="02000000000000000000" pitchFamily="2" charset="77"/>
            </a:endParaRPr>
          </a:p>
          <a:p>
            <a:pPr marL="285750" indent="-285750">
              <a:buFont typeface="Arial" panose="020B0604020202020204" pitchFamily="34" charset="0"/>
              <a:buChar char="•"/>
            </a:pPr>
            <a:r>
              <a:rPr lang="en-IN" dirty="0">
                <a:effectLst/>
                <a:latin typeface="NEXA-BOOK" panose="02000000000000000000" pitchFamily="2" charset="77"/>
              </a:rPr>
              <a:t>Execute your contract to signal the operate phase</a:t>
            </a:r>
            <a:endParaRPr lang="en-US" dirty="0">
              <a:latin typeface="NEXA-BOOK" panose="02000000000000000000" pitchFamily="2" charset="77"/>
            </a:endParaRPr>
          </a:p>
        </p:txBody>
      </p:sp>
      <p:sp>
        <p:nvSpPr>
          <p:cNvPr id="68" name="TextBox 67">
            <a:extLst>
              <a:ext uri="{FF2B5EF4-FFF2-40B4-BE49-F238E27FC236}">
                <a16:creationId xmlns:a16="http://schemas.microsoft.com/office/drawing/2014/main" id="{8C7BADA0-8752-179B-AD6A-5FFEFAE577F3}"/>
              </a:ext>
            </a:extLst>
          </p:cNvPr>
          <p:cNvSpPr txBox="1"/>
          <p:nvPr/>
        </p:nvSpPr>
        <p:spPr>
          <a:xfrm>
            <a:off x="4348945" y="2189358"/>
            <a:ext cx="3191933" cy="3693319"/>
          </a:xfrm>
          <a:prstGeom prst="rect">
            <a:avLst/>
          </a:prstGeom>
          <a:noFill/>
        </p:spPr>
        <p:txBody>
          <a:bodyPr wrap="square" rtlCol="0">
            <a:spAutoFit/>
          </a:bodyPr>
          <a:lstStyle/>
          <a:p>
            <a:pPr marL="285750" indent="-285750">
              <a:buFont typeface="Arial" panose="020B0604020202020204" pitchFamily="34" charset="0"/>
              <a:buChar char="•"/>
            </a:pPr>
            <a:r>
              <a:rPr lang="en-IN" dirty="0">
                <a:effectLst/>
                <a:latin typeface="NEXA-BOOK" panose="02000000000000000000" pitchFamily="2" charset="77"/>
              </a:rPr>
              <a:t>Focus on planning your workflow while </a:t>
            </a:r>
            <a:r>
              <a:rPr lang="en-IN" dirty="0">
                <a:latin typeface="NEXA-BOOK" panose="02000000000000000000" pitchFamily="2" charset="77"/>
              </a:rPr>
              <a:t>your ODC partner handles the day-to-day</a:t>
            </a:r>
          </a:p>
          <a:p>
            <a:endParaRPr lang="en-IN" dirty="0">
              <a:latin typeface="NEXA-BOOK" panose="02000000000000000000" pitchFamily="2" charset="77"/>
            </a:endParaRPr>
          </a:p>
          <a:p>
            <a:pPr marL="285750" indent="-285750">
              <a:buFont typeface="Arial" panose="020B0604020202020204" pitchFamily="34" charset="0"/>
              <a:buChar char="•"/>
            </a:pPr>
            <a:r>
              <a:rPr lang="en-US" dirty="0">
                <a:latin typeface="NEXA-BOOK" panose="02000000000000000000" pitchFamily="2" charset="77"/>
              </a:rPr>
              <a:t>Kick start your turn-key solution and focus solely on developing your IT infrastructure.</a:t>
            </a:r>
          </a:p>
          <a:p>
            <a:pPr marL="285750" indent="-285750">
              <a:buFont typeface="Arial" panose="020B0604020202020204" pitchFamily="34" charset="0"/>
              <a:buChar char="•"/>
            </a:pPr>
            <a:endParaRPr lang="en-US" dirty="0">
              <a:latin typeface="NEXA-BOOK" panose="02000000000000000000" pitchFamily="2" charset="77"/>
            </a:endParaRPr>
          </a:p>
          <a:p>
            <a:pPr marL="285750" indent="-285750">
              <a:buFont typeface="Arial" panose="020B0604020202020204" pitchFamily="34" charset="0"/>
              <a:buChar char="•"/>
            </a:pPr>
            <a:r>
              <a:rPr lang="en-US" dirty="0">
                <a:latin typeface="NEXA-BOOK" panose="02000000000000000000" pitchFamily="2" charset="77"/>
              </a:rPr>
              <a:t>Evaluate and optimize your team’s functioning while we take care of the rest.</a:t>
            </a:r>
          </a:p>
        </p:txBody>
      </p:sp>
      <p:sp>
        <p:nvSpPr>
          <p:cNvPr id="69" name="TextBox 68">
            <a:extLst>
              <a:ext uri="{FF2B5EF4-FFF2-40B4-BE49-F238E27FC236}">
                <a16:creationId xmlns:a16="http://schemas.microsoft.com/office/drawing/2014/main" id="{17BC32EB-602B-1381-6335-A508B2A43823}"/>
              </a:ext>
            </a:extLst>
          </p:cNvPr>
          <p:cNvSpPr txBox="1"/>
          <p:nvPr/>
        </p:nvSpPr>
        <p:spPr>
          <a:xfrm>
            <a:off x="8311345" y="2189358"/>
            <a:ext cx="3191933" cy="2862322"/>
          </a:xfrm>
          <a:prstGeom prst="rect">
            <a:avLst/>
          </a:prstGeom>
          <a:noFill/>
        </p:spPr>
        <p:txBody>
          <a:bodyPr wrap="square" rtlCol="0">
            <a:spAutoFit/>
          </a:bodyPr>
          <a:lstStyle/>
          <a:p>
            <a:pPr marL="285750" indent="-285750">
              <a:buFont typeface="Arial" panose="020B0604020202020204" pitchFamily="34" charset="0"/>
              <a:buChar char="•"/>
            </a:pPr>
            <a:r>
              <a:rPr lang="en-IN" dirty="0">
                <a:effectLst/>
                <a:latin typeface="NEXA-BOOK" panose="02000000000000000000" pitchFamily="2" charset="77"/>
              </a:rPr>
              <a:t>Prepare for the handover of all operational assets</a:t>
            </a:r>
          </a:p>
          <a:p>
            <a:pPr marL="285750" indent="-285750">
              <a:buFont typeface="Arial" panose="020B0604020202020204" pitchFamily="34" charset="0"/>
              <a:buChar char="•"/>
            </a:pPr>
            <a:endParaRPr lang="en-IN" dirty="0">
              <a:latin typeface="NEXA-BOOK" panose="02000000000000000000" pitchFamily="2" charset="77"/>
            </a:endParaRPr>
          </a:p>
          <a:p>
            <a:pPr marL="285750" indent="-285750">
              <a:buFont typeface="Arial" panose="020B0604020202020204" pitchFamily="34" charset="0"/>
              <a:buChar char="•"/>
            </a:pPr>
            <a:r>
              <a:rPr lang="en-US" dirty="0">
                <a:latin typeface="NEXA-BOOK" panose="02000000000000000000" pitchFamily="2" charset="77"/>
              </a:rPr>
              <a:t>Takeover control of your team’s payroll and retention efforts</a:t>
            </a:r>
          </a:p>
          <a:p>
            <a:pPr marL="285750" indent="-285750">
              <a:buFont typeface="Arial" panose="020B0604020202020204" pitchFamily="34" charset="0"/>
              <a:buChar char="•"/>
            </a:pPr>
            <a:endParaRPr lang="en-US" dirty="0">
              <a:latin typeface="NEXA-BOOK" panose="02000000000000000000" pitchFamily="2" charset="77"/>
            </a:endParaRPr>
          </a:p>
          <a:p>
            <a:pPr marL="285750" indent="-285750">
              <a:buFont typeface="Arial" panose="020B0604020202020204" pitchFamily="34" charset="0"/>
              <a:buChar char="•"/>
            </a:pPr>
            <a:r>
              <a:rPr lang="en-US" dirty="0">
                <a:latin typeface="NEXA-BOOK" panose="02000000000000000000" pitchFamily="2" charset="77"/>
              </a:rPr>
              <a:t>Capitalize on your global business operations and continue to scale!</a:t>
            </a:r>
          </a:p>
        </p:txBody>
      </p:sp>
      <p:sp>
        <p:nvSpPr>
          <p:cNvPr id="72" name="TextBox 71">
            <a:extLst>
              <a:ext uri="{FF2B5EF4-FFF2-40B4-BE49-F238E27FC236}">
                <a16:creationId xmlns:a16="http://schemas.microsoft.com/office/drawing/2014/main" id="{67825CC7-7DD0-4BA2-17EE-6B58D134B92F}"/>
              </a:ext>
            </a:extLst>
          </p:cNvPr>
          <p:cNvSpPr txBox="1"/>
          <p:nvPr/>
        </p:nvSpPr>
        <p:spPr>
          <a:xfrm>
            <a:off x="541867" y="544793"/>
            <a:ext cx="4276461" cy="584775"/>
          </a:xfrm>
          <a:prstGeom prst="rect">
            <a:avLst/>
          </a:prstGeom>
          <a:noFill/>
        </p:spPr>
        <p:txBody>
          <a:bodyPr wrap="square" rtlCol="0">
            <a:spAutoFit/>
          </a:bodyPr>
          <a:lstStyle/>
          <a:p>
            <a:pPr algn="l"/>
            <a:r>
              <a:rPr lang="en-IN" sz="3200" b="1" dirty="0">
                <a:solidFill>
                  <a:srgbClr val="CB9E07"/>
                </a:solidFill>
                <a:latin typeface="NEXA-XBOLD" panose="02000000000000000000" pitchFamily="2" charset="77"/>
              </a:rPr>
              <a:t>How does it work</a:t>
            </a:r>
            <a:endParaRPr lang="en-IN" sz="3200" b="1" dirty="0">
              <a:solidFill>
                <a:srgbClr val="CB9E07"/>
              </a:solidFill>
              <a:effectLst/>
              <a:latin typeface="NEXA-XBOLD" panose="02000000000000000000" pitchFamily="2" charset="77"/>
            </a:endParaRPr>
          </a:p>
        </p:txBody>
      </p:sp>
      <p:sp>
        <p:nvSpPr>
          <p:cNvPr id="73" name="Rectangle 72">
            <a:extLst>
              <a:ext uri="{FF2B5EF4-FFF2-40B4-BE49-F238E27FC236}">
                <a16:creationId xmlns:a16="http://schemas.microsoft.com/office/drawing/2014/main" id="{0B4B9974-A08C-A5B8-6F94-D138FDE336F2}"/>
              </a:ext>
            </a:extLst>
          </p:cNvPr>
          <p:cNvSpPr/>
          <p:nvPr/>
        </p:nvSpPr>
        <p:spPr>
          <a:xfrm>
            <a:off x="212353" y="519392"/>
            <a:ext cx="126314" cy="553918"/>
          </a:xfrm>
          <a:prstGeom prst="rect">
            <a:avLst/>
          </a:prstGeom>
          <a:solidFill>
            <a:srgbClr val="CB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TextBox 74">
            <a:extLst>
              <a:ext uri="{FF2B5EF4-FFF2-40B4-BE49-F238E27FC236}">
                <a16:creationId xmlns:a16="http://schemas.microsoft.com/office/drawing/2014/main" id="{EE7FCFE6-5ABB-49FA-79C3-7D41B093CC1D}"/>
              </a:ext>
            </a:extLst>
          </p:cNvPr>
          <p:cNvSpPr txBox="1"/>
          <p:nvPr/>
        </p:nvSpPr>
        <p:spPr>
          <a:xfrm>
            <a:off x="4741299" y="1462478"/>
            <a:ext cx="1379922" cy="400110"/>
          </a:xfrm>
          <a:prstGeom prst="rect">
            <a:avLst/>
          </a:prstGeom>
          <a:noFill/>
        </p:spPr>
        <p:txBody>
          <a:bodyPr wrap="square" rtlCol="0">
            <a:spAutoFit/>
          </a:bodyPr>
          <a:lstStyle/>
          <a:p>
            <a:r>
              <a:rPr lang="en-IN" sz="2000" b="1" dirty="0">
                <a:solidFill>
                  <a:srgbClr val="232524"/>
                </a:solidFill>
                <a:effectLst/>
                <a:latin typeface="Nexa" panose="02000000000000000000" pitchFamily="2" charset="77"/>
              </a:rPr>
              <a:t>Operate</a:t>
            </a:r>
          </a:p>
        </p:txBody>
      </p:sp>
      <p:pic>
        <p:nvPicPr>
          <p:cNvPr id="76" name="Graphic 75">
            <a:extLst>
              <a:ext uri="{FF2B5EF4-FFF2-40B4-BE49-F238E27FC236}">
                <a16:creationId xmlns:a16="http://schemas.microsoft.com/office/drawing/2014/main" id="{AD2DBA7E-EB69-1D83-B3D2-73E391712A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7067" y="1405497"/>
            <a:ext cx="459030" cy="403051"/>
          </a:xfrm>
          <a:prstGeom prst="rect">
            <a:avLst/>
          </a:prstGeom>
        </p:spPr>
      </p:pic>
      <p:sp>
        <p:nvSpPr>
          <p:cNvPr id="77" name="TextBox 76">
            <a:extLst>
              <a:ext uri="{FF2B5EF4-FFF2-40B4-BE49-F238E27FC236}">
                <a16:creationId xmlns:a16="http://schemas.microsoft.com/office/drawing/2014/main" id="{C6FDCF62-155B-4D43-3D80-A58285888305}"/>
              </a:ext>
            </a:extLst>
          </p:cNvPr>
          <p:cNvSpPr txBox="1"/>
          <p:nvPr/>
        </p:nvSpPr>
        <p:spPr>
          <a:xfrm>
            <a:off x="4257363" y="1474510"/>
            <a:ext cx="471900" cy="338554"/>
          </a:xfrm>
          <a:prstGeom prst="rect">
            <a:avLst/>
          </a:prstGeom>
          <a:noFill/>
        </p:spPr>
        <p:txBody>
          <a:bodyPr wrap="square" rtlCol="0">
            <a:spAutoFit/>
          </a:bodyPr>
          <a:lstStyle/>
          <a:p>
            <a:r>
              <a:rPr lang="en-IN" sz="1600" b="1" dirty="0">
                <a:solidFill>
                  <a:srgbClr val="232524"/>
                </a:solidFill>
                <a:effectLst/>
                <a:latin typeface="Nexa" panose="02000000000000000000" pitchFamily="2" charset="77"/>
              </a:rPr>
              <a:t>02</a:t>
            </a:r>
            <a:endParaRPr lang="en-IN" b="1" dirty="0">
              <a:solidFill>
                <a:srgbClr val="232524"/>
              </a:solidFill>
              <a:effectLst/>
              <a:latin typeface="Nexa" panose="02000000000000000000" pitchFamily="2" charset="77"/>
            </a:endParaRPr>
          </a:p>
        </p:txBody>
      </p:sp>
      <p:sp>
        <p:nvSpPr>
          <p:cNvPr id="79" name="TextBox 78">
            <a:extLst>
              <a:ext uri="{FF2B5EF4-FFF2-40B4-BE49-F238E27FC236}">
                <a16:creationId xmlns:a16="http://schemas.microsoft.com/office/drawing/2014/main" id="{01E67775-54EB-4043-394D-F33C84A0A27C}"/>
              </a:ext>
            </a:extLst>
          </p:cNvPr>
          <p:cNvSpPr txBox="1"/>
          <p:nvPr/>
        </p:nvSpPr>
        <p:spPr>
          <a:xfrm>
            <a:off x="8708499" y="1462478"/>
            <a:ext cx="1379922" cy="400110"/>
          </a:xfrm>
          <a:prstGeom prst="rect">
            <a:avLst/>
          </a:prstGeom>
          <a:noFill/>
        </p:spPr>
        <p:txBody>
          <a:bodyPr wrap="square" rtlCol="0">
            <a:spAutoFit/>
          </a:bodyPr>
          <a:lstStyle/>
          <a:p>
            <a:r>
              <a:rPr lang="en-IN" sz="2000" b="1" dirty="0">
                <a:solidFill>
                  <a:srgbClr val="232524"/>
                </a:solidFill>
                <a:effectLst/>
                <a:latin typeface="Nexa" panose="02000000000000000000" pitchFamily="2" charset="77"/>
              </a:rPr>
              <a:t>Transfer</a:t>
            </a:r>
          </a:p>
        </p:txBody>
      </p:sp>
      <p:pic>
        <p:nvPicPr>
          <p:cNvPr id="80" name="Graphic 79">
            <a:extLst>
              <a:ext uri="{FF2B5EF4-FFF2-40B4-BE49-F238E27FC236}">
                <a16:creationId xmlns:a16="http://schemas.microsoft.com/office/drawing/2014/main" id="{66E23911-0665-57A9-66F5-3AB0772A8E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267" y="1405497"/>
            <a:ext cx="459030" cy="403051"/>
          </a:xfrm>
          <a:prstGeom prst="rect">
            <a:avLst/>
          </a:prstGeom>
        </p:spPr>
      </p:pic>
      <p:sp>
        <p:nvSpPr>
          <p:cNvPr id="81" name="TextBox 80">
            <a:extLst>
              <a:ext uri="{FF2B5EF4-FFF2-40B4-BE49-F238E27FC236}">
                <a16:creationId xmlns:a16="http://schemas.microsoft.com/office/drawing/2014/main" id="{5E4046DD-AD02-DCA5-51A2-65AF0A5DFA24}"/>
              </a:ext>
            </a:extLst>
          </p:cNvPr>
          <p:cNvSpPr txBox="1"/>
          <p:nvPr/>
        </p:nvSpPr>
        <p:spPr>
          <a:xfrm>
            <a:off x="8224563" y="1474510"/>
            <a:ext cx="471900" cy="338554"/>
          </a:xfrm>
          <a:prstGeom prst="rect">
            <a:avLst/>
          </a:prstGeom>
          <a:noFill/>
        </p:spPr>
        <p:txBody>
          <a:bodyPr wrap="square" rtlCol="0">
            <a:spAutoFit/>
          </a:bodyPr>
          <a:lstStyle/>
          <a:p>
            <a:r>
              <a:rPr lang="en-IN" sz="1600" b="1" dirty="0">
                <a:solidFill>
                  <a:srgbClr val="232524"/>
                </a:solidFill>
                <a:effectLst/>
                <a:latin typeface="Nexa" panose="02000000000000000000" pitchFamily="2" charset="77"/>
              </a:rPr>
              <a:t>03</a:t>
            </a:r>
            <a:endParaRPr lang="en-IN" b="1" dirty="0">
              <a:solidFill>
                <a:srgbClr val="232524"/>
              </a:solidFill>
              <a:effectLst/>
              <a:latin typeface="Nexa" panose="02000000000000000000" pitchFamily="2" charset="77"/>
            </a:endParaRPr>
          </a:p>
        </p:txBody>
      </p:sp>
      <p:sp>
        <p:nvSpPr>
          <p:cNvPr id="82" name="TextBox 81">
            <a:extLst>
              <a:ext uri="{FF2B5EF4-FFF2-40B4-BE49-F238E27FC236}">
                <a16:creationId xmlns:a16="http://schemas.microsoft.com/office/drawing/2014/main" id="{83C0C6A7-8245-97C6-3B65-539EC5E75CDA}"/>
              </a:ext>
            </a:extLst>
          </p:cNvPr>
          <p:cNvSpPr txBox="1"/>
          <p:nvPr/>
        </p:nvSpPr>
        <p:spPr>
          <a:xfrm>
            <a:off x="212261" y="6628041"/>
            <a:ext cx="1123962" cy="246221"/>
          </a:xfrm>
          <a:prstGeom prst="rect">
            <a:avLst/>
          </a:prstGeom>
          <a:noFill/>
        </p:spPr>
        <p:txBody>
          <a:bodyPr wrap="square" rtlCol="0">
            <a:spAutoFit/>
          </a:bodyPr>
          <a:lstStyle/>
          <a:p>
            <a:pPr algn="l"/>
            <a:r>
              <a:rPr lang="en-US" sz="1000" dirty="0">
                <a:solidFill>
                  <a:schemeClr val="tx1">
                    <a:lumMod val="50000"/>
                    <a:lumOff val="50000"/>
                  </a:schemeClr>
                </a:solidFill>
                <a:cs typeface="Calibri"/>
              </a:rPr>
              <a:t>Confidential</a:t>
            </a:r>
            <a:endParaRPr lang="en-US" sz="1000" dirty="0">
              <a:solidFill>
                <a:schemeClr val="tx1">
                  <a:lumMod val="50000"/>
                  <a:lumOff val="50000"/>
                </a:schemeClr>
              </a:solidFill>
            </a:endParaRPr>
          </a:p>
        </p:txBody>
      </p:sp>
      <p:sp>
        <p:nvSpPr>
          <p:cNvPr id="83" name="TextBox 82">
            <a:extLst>
              <a:ext uri="{FF2B5EF4-FFF2-40B4-BE49-F238E27FC236}">
                <a16:creationId xmlns:a16="http://schemas.microsoft.com/office/drawing/2014/main" id="{B55A8F72-38B9-709B-4659-21AA2A6710E6}"/>
              </a:ext>
            </a:extLst>
          </p:cNvPr>
          <p:cNvSpPr txBox="1"/>
          <p:nvPr/>
        </p:nvSpPr>
        <p:spPr>
          <a:xfrm>
            <a:off x="10852551" y="6628041"/>
            <a:ext cx="1123962" cy="246221"/>
          </a:xfrm>
          <a:prstGeom prst="rect">
            <a:avLst/>
          </a:prstGeom>
          <a:noFill/>
        </p:spPr>
        <p:txBody>
          <a:bodyPr wrap="square" rtlCol="0">
            <a:spAutoFit/>
          </a:bodyPr>
          <a:lstStyle/>
          <a:p>
            <a:pPr algn="r"/>
            <a:r>
              <a:rPr lang="en-IN" sz="1000" b="0" i="0" dirty="0">
                <a:solidFill>
                  <a:schemeClr val="tx1">
                    <a:lumMod val="50000"/>
                    <a:lumOff val="50000"/>
                  </a:schemeClr>
                </a:solidFill>
                <a:effectLst/>
                <a:latin typeface="arial" panose="020B0604020202020204" pitchFamily="34" charset="0"/>
              </a:rPr>
              <a:t>© 2023</a:t>
            </a:r>
            <a:endParaRPr lang="en-US" sz="1000" dirty="0">
              <a:solidFill>
                <a:schemeClr val="tx1">
                  <a:lumMod val="50000"/>
                  <a:lumOff val="50000"/>
                </a:schemeClr>
              </a:solidFill>
            </a:endParaRPr>
          </a:p>
        </p:txBody>
      </p:sp>
      <p:pic>
        <p:nvPicPr>
          <p:cNvPr id="84" name="Graphic 83">
            <a:extLst>
              <a:ext uri="{FF2B5EF4-FFF2-40B4-BE49-F238E27FC236}">
                <a16:creationId xmlns:a16="http://schemas.microsoft.com/office/drawing/2014/main" id="{144FAA55-66D1-81F8-8228-DAD0CE85B9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2992" y="-2538059"/>
            <a:ext cx="4877307" cy="4877307"/>
          </a:xfrm>
          <a:prstGeom prst="rect">
            <a:avLst/>
          </a:prstGeom>
        </p:spPr>
      </p:pic>
    </p:spTree>
    <p:extLst>
      <p:ext uri="{BB962C8B-B14F-4D97-AF65-F5344CB8AC3E}">
        <p14:creationId xmlns:p14="http://schemas.microsoft.com/office/powerpoint/2010/main" val="337503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p:tgtEl>
                                          <p:spTgt spid="72"/>
                                        </p:tgtEl>
                                        <p:attrNameLst>
                                          <p:attrName>ppt_y</p:attrName>
                                        </p:attrNameLst>
                                      </p:cBhvr>
                                      <p:tavLst>
                                        <p:tav tm="0">
                                          <p:val>
                                            <p:strVal val="#ppt_y+#ppt_h*1.125000"/>
                                          </p:val>
                                        </p:tav>
                                        <p:tav tm="100000">
                                          <p:val>
                                            <p:strVal val="#ppt_y"/>
                                          </p:val>
                                        </p:tav>
                                      </p:tavLst>
                                    </p:anim>
                                    <p:animEffect transition="in" filter="wipe(up)">
                                      <p:cBhvr>
                                        <p:cTn id="8" dur="500"/>
                                        <p:tgtEl>
                                          <p:spTgt spid="7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p:tgtEl>
                                          <p:spTgt spid="73"/>
                                        </p:tgtEl>
                                        <p:attrNameLst>
                                          <p:attrName>ppt_y</p:attrName>
                                        </p:attrNameLst>
                                      </p:cBhvr>
                                      <p:tavLst>
                                        <p:tav tm="0">
                                          <p:val>
                                            <p:strVal val="#ppt_y+#ppt_h*1.125000"/>
                                          </p:val>
                                        </p:tav>
                                        <p:tav tm="100000">
                                          <p:val>
                                            <p:strVal val="#ppt_y"/>
                                          </p:val>
                                        </p:tav>
                                      </p:tavLst>
                                    </p:anim>
                                    <p:animEffect transition="in" filter="wipe(up)">
                                      <p:cBhvr>
                                        <p:cTn id="12" dur="500"/>
                                        <p:tgtEl>
                                          <p:spTgt spid="73"/>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7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250"/>
                            </p:stCondLst>
                            <p:childTnLst>
                              <p:par>
                                <p:cTn id="21" presetID="1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ppt_x</p:attrName>
                                        </p:attrNameLst>
                                      </p:cBhvr>
                                      <p:tavLst>
                                        <p:tav tm="0">
                                          <p:val>
                                            <p:strVal val="#ppt_x-#ppt_w*1.125000"/>
                                          </p:val>
                                        </p:tav>
                                        <p:tav tm="100000">
                                          <p:val>
                                            <p:strVal val="#ppt_x"/>
                                          </p:val>
                                        </p:tav>
                                      </p:tavLst>
                                    </p:anim>
                                    <p:animEffect transition="in" filter="wipe(right)">
                                      <p:cBhvr>
                                        <p:cTn id="24" dur="500"/>
                                        <p:tgtEl>
                                          <p:spTgt spid="48"/>
                                        </p:tgtEl>
                                      </p:cBhvr>
                                    </p:animEffect>
                                  </p:childTnLst>
                                </p:cTn>
                              </p:par>
                            </p:childTnLst>
                          </p:cTn>
                        </p:par>
                        <p:par>
                          <p:cTn id="25" fill="hold">
                            <p:stCondLst>
                              <p:cond delay="1750"/>
                            </p:stCondLst>
                            <p:childTnLst>
                              <p:par>
                                <p:cTn id="26" presetID="1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p:tgtEl>
                                          <p:spTgt spid="62"/>
                                        </p:tgtEl>
                                        <p:attrNameLst>
                                          <p:attrName>ppt_y</p:attrName>
                                        </p:attrNameLst>
                                      </p:cBhvr>
                                      <p:tavLst>
                                        <p:tav tm="0">
                                          <p:val>
                                            <p:strVal val="#ppt_y+#ppt_h*1.125000"/>
                                          </p:val>
                                        </p:tav>
                                        <p:tav tm="100000">
                                          <p:val>
                                            <p:strVal val="#ppt_y"/>
                                          </p:val>
                                        </p:tav>
                                      </p:tavLst>
                                    </p:anim>
                                    <p:animEffect transition="in" filter="wipe(up)">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10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p:tgtEl>
                                          <p:spTgt spid="45"/>
                                        </p:tgtEl>
                                        <p:attrNameLst>
                                          <p:attrName>ppt_x</p:attrName>
                                        </p:attrNameLst>
                                      </p:cBhvr>
                                      <p:tavLst>
                                        <p:tav tm="0">
                                          <p:val>
                                            <p:strVal val="#ppt_x-#ppt_w*1.125000"/>
                                          </p:val>
                                        </p:tav>
                                        <p:tav tm="100000">
                                          <p:val>
                                            <p:strVal val="#ppt_x"/>
                                          </p:val>
                                        </p:tav>
                                      </p:tavLst>
                                    </p:anim>
                                    <p:animEffect transition="in" filter="wipe(right)">
                                      <p:cBhvr>
                                        <p:cTn id="35" dur="500"/>
                                        <p:tgtEl>
                                          <p:spTgt spid="45"/>
                                        </p:tgtEl>
                                      </p:cBhvr>
                                    </p:animEffect>
                                  </p:childTnLst>
                                </p:cTn>
                              </p:par>
                              <p:par>
                                <p:cTn id="36" presetID="14"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1500"/>
                            </p:stCondLst>
                            <p:childTnLst>
                              <p:par>
                                <p:cTn id="40" presetID="21" presetClass="entr" presetSubtype="1"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heel(1)">
                                      <p:cBhvr>
                                        <p:cTn id="42" dur="750"/>
                                        <p:tgtEl>
                                          <p:spTgt spid="7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2250"/>
                            </p:stCondLst>
                            <p:childTnLst>
                              <p:par>
                                <p:cTn id="47" presetID="12" presetClass="entr" presetSubtype="8" fill="hold" grpId="0"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p:tgtEl>
                                          <p:spTgt spid="75"/>
                                        </p:tgtEl>
                                        <p:attrNameLst>
                                          <p:attrName>ppt_x</p:attrName>
                                        </p:attrNameLst>
                                      </p:cBhvr>
                                      <p:tavLst>
                                        <p:tav tm="0">
                                          <p:val>
                                            <p:strVal val="#ppt_x-#ppt_w*1.125000"/>
                                          </p:val>
                                        </p:tav>
                                        <p:tav tm="100000">
                                          <p:val>
                                            <p:strVal val="#ppt_x"/>
                                          </p:val>
                                        </p:tav>
                                      </p:tavLst>
                                    </p:anim>
                                    <p:animEffect transition="in" filter="wipe(right)">
                                      <p:cBhvr>
                                        <p:cTn id="50" dur="500"/>
                                        <p:tgtEl>
                                          <p:spTgt spid="75"/>
                                        </p:tgtEl>
                                      </p:cBhvr>
                                    </p:animEffect>
                                  </p:childTnLst>
                                </p:cTn>
                              </p:par>
                            </p:childTnLst>
                          </p:cTn>
                        </p:par>
                        <p:par>
                          <p:cTn id="51" fill="hold">
                            <p:stCondLst>
                              <p:cond delay="2750"/>
                            </p:stCondLst>
                            <p:childTnLst>
                              <p:par>
                                <p:cTn id="52" presetID="12" presetClass="entr" presetSubtype="4"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500"/>
                                        <p:tgtEl>
                                          <p:spTgt spid="68"/>
                                        </p:tgtEl>
                                        <p:attrNameLst>
                                          <p:attrName>ppt_y</p:attrName>
                                        </p:attrNameLst>
                                      </p:cBhvr>
                                      <p:tavLst>
                                        <p:tav tm="0">
                                          <p:val>
                                            <p:strVal val="#ppt_y+#ppt_h*1.125000"/>
                                          </p:val>
                                        </p:tav>
                                        <p:tav tm="100000">
                                          <p:val>
                                            <p:strVal val="#ppt_y"/>
                                          </p:val>
                                        </p:tav>
                                      </p:tavLst>
                                    </p:anim>
                                    <p:animEffect transition="in" filter="wipe(up)">
                                      <p:cBhvr>
                                        <p:cTn id="55" dur="500"/>
                                        <p:tgtEl>
                                          <p:spTgt spid="68"/>
                                        </p:tgtEl>
                                      </p:cBhvr>
                                    </p:animEffect>
                                  </p:childTnLst>
                                </p:cTn>
                              </p:par>
                            </p:childTnLst>
                          </p:cTn>
                        </p:par>
                        <p:par>
                          <p:cTn id="56" fill="hold">
                            <p:stCondLst>
                              <p:cond delay="3250"/>
                            </p:stCondLst>
                            <p:childTnLst>
                              <p:par>
                                <p:cTn id="57" presetID="12" presetClass="entr" presetSubtype="8" fill="hold" nodeType="afterEffect">
                                  <p:stCondLst>
                                    <p:cond delay="10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p:tgtEl>
                                          <p:spTgt spid="49"/>
                                        </p:tgtEl>
                                        <p:attrNameLst>
                                          <p:attrName>ppt_x</p:attrName>
                                        </p:attrNameLst>
                                      </p:cBhvr>
                                      <p:tavLst>
                                        <p:tav tm="0">
                                          <p:val>
                                            <p:strVal val="#ppt_x-#ppt_w*1.125000"/>
                                          </p:val>
                                        </p:tav>
                                        <p:tav tm="100000">
                                          <p:val>
                                            <p:strVal val="#ppt_x"/>
                                          </p:val>
                                        </p:tav>
                                      </p:tavLst>
                                    </p:anim>
                                    <p:animEffect transition="in" filter="wipe(right)">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randombar(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heel(1)">
                                      <p:cBhvr>
                                        <p:cTn id="70" dur="750"/>
                                        <p:tgtEl>
                                          <p:spTgt spid="8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500"/>
                                        <p:tgtEl>
                                          <p:spTgt spid="79"/>
                                        </p:tgtEl>
                                        <p:attrNameLst>
                                          <p:attrName>ppt_y</p:attrName>
                                        </p:attrNameLst>
                                      </p:cBhvr>
                                      <p:tavLst>
                                        <p:tav tm="0">
                                          <p:val>
                                            <p:strVal val="#ppt_y+#ppt_h*1.125000"/>
                                          </p:val>
                                        </p:tav>
                                        <p:tav tm="100000">
                                          <p:val>
                                            <p:strVal val="#ppt_y"/>
                                          </p:val>
                                        </p:tav>
                                      </p:tavLst>
                                    </p:anim>
                                    <p:animEffect transition="in" filter="wipe(up)">
                                      <p:cBhvr>
                                        <p:cTn id="77" dur="500"/>
                                        <p:tgtEl>
                                          <p:spTgt spid="79"/>
                                        </p:tgtEl>
                                      </p:cBhvr>
                                    </p:animEffect>
                                  </p:childTnLst>
                                </p:cTn>
                              </p:par>
                            </p:childTnLst>
                          </p:cTn>
                        </p:par>
                        <p:par>
                          <p:cTn id="78" fill="hold">
                            <p:stCondLst>
                              <p:cond delay="750"/>
                            </p:stCondLst>
                            <p:childTnLst>
                              <p:par>
                                <p:cTn id="79" presetID="12" presetClass="entr" presetSubtype="4"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p:tgtEl>
                                          <p:spTgt spid="69"/>
                                        </p:tgtEl>
                                        <p:attrNameLst>
                                          <p:attrName>ppt_y</p:attrName>
                                        </p:attrNameLst>
                                      </p:cBhvr>
                                      <p:tavLst>
                                        <p:tav tm="0">
                                          <p:val>
                                            <p:strVal val="#ppt_y+#ppt_h*1.125000"/>
                                          </p:val>
                                        </p:tav>
                                        <p:tav tm="100000">
                                          <p:val>
                                            <p:strVal val="#ppt_y"/>
                                          </p:val>
                                        </p:tav>
                                      </p:tavLst>
                                    </p:anim>
                                    <p:animEffect transition="in" filter="wipe(up)">
                                      <p:cBhvr>
                                        <p:cTn id="8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9" grpId="0"/>
      <p:bldP spid="62" grpId="0"/>
      <p:bldP spid="68" grpId="0"/>
      <p:bldP spid="69" grpId="0"/>
      <p:bldP spid="72" grpId="0"/>
      <p:bldP spid="73" grpId="0" animBg="1"/>
      <p:bldP spid="75" grpId="0"/>
      <p:bldP spid="77" grpId="1"/>
      <p:bldP spid="79" grpId="0"/>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allelogram 17">
            <a:extLst>
              <a:ext uri="{FF2B5EF4-FFF2-40B4-BE49-F238E27FC236}">
                <a16:creationId xmlns:a16="http://schemas.microsoft.com/office/drawing/2014/main" id="{746354BE-A241-64C5-E5AF-B727DDD23BAC}"/>
              </a:ext>
            </a:extLst>
          </p:cNvPr>
          <p:cNvSpPr/>
          <p:nvPr/>
        </p:nvSpPr>
        <p:spPr>
          <a:xfrm flipV="1">
            <a:off x="1584810" y="446"/>
            <a:ext cx="7461493" cy="6857107"/>
          </a:xfrm>
          <a:prstGeom prst="parallelogram">
            <a:avLst>
              <a:gd name="adj" fmla="val 75756"/>
            </a:avLst>
          </a:prstGeom>
          <a:gradFill flip="none" rotWithShape="1">
            <a:gsLst>
              <a:gs pos="0">
                <a:srgbClr val="CB9D06"/>
              </a:gs>
              <a:gs pos="100000">
                <a:schemeClr val="bg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C1427D67-B6B6-5C6E-AB5D-B94617BD97E8}"/>
              </a:ext>
            </a:extLst>
          </p:cNvPr>
          <p:cNvSpPr/>
          <p:nvPr/>
        </p:nvSpPr>
        <p:spPr>
          <a:xfrm>
            <a:off x="272041" y="254909"/>
            <a:ext cx="11656199" cy="6344868"/>
          </a:xfrm>
          <a:prstGeom prst="rect">
            <a:avLst/>
          </a:prstGeom>
          <a:solidFill>
            <a:schemeClr val="bg1"/>
          </a:solidFill>
          <a:ln>
            <a:noFill/>
            <a:prstDash val="sysDot"/>
            <a:extLst>
              <a:ext uri="{C807C97D-BFC1-408E-A445-0C87EB9F89A2}">
                <ask:lineSketchStyleProps xmlns:ask="http://schemas.microsoft.com/office/drawing/2018/sketchyshapes" sd="1219033472">
                  <a:custGeom>
                    <a:avLst/>
                    <a:gdLst>
                      <a:gd name="connsiteX0" fmla="*/ 0 w 8616482"/>
                      <a:gd name="connsiteY0" fmla="*/ 0 h 6427694"/>
                      <a:gd name="connsiteX1" fmla="*/ 748971 w 8616482"/>
                      <a:gd name="connsiteY1" fmla="*/ 0 h 6427694"/>
                      <a:gd name="connsiteX2" fmla="*/ 1497942 w 8616482"/>
                      <a:gd name="connsiteY2" fmla="*/ 0 h 6427694"/>
                      <a:gd name="connsiteX3" fmla="*/ 2246913 w 8616482"/>
                      <a:gd name="connsiteY3" fmla="*/ 0 h 6427694"/>
                      <a:gd name="connsiteX4" fmla="*/ 2995885 w 8616482"/>
                      <a:gd name="connsiteY4" fmla="*/ 0 h 6427694"/>
                      <a:gd name="connsiteX5" fmla="*/ 3831020 w 8616482"/>
                      <a:gd name="connsiteY5" fmla="*/ 0 h 6427694"/>
                      <a:gd name="connsiteX6" fmla="*/ 4493827 w 8616482"/>
                      <a:gd name="connsiteY6" fmla="*/ 0 h 6427694"/>
                      <a:gd name="connsiteX7" fmla="*/ 5242798 w 8616482"/>
                      <a:gd name="connsiteY7" fmla="*/ 0 h 6427694"/>
                      <a:gd name="connsiteX8" fmla="*/ 5905604 w 8616482"/>
                      <a:gd name="connsiteY8" fmla="*/ 0 h 6427694"/>
                      <a:gd name="connsiteX9" fmla="*/ 6568411 w 8616482"/>
                      <a:gd name="connsiteY9" fmla="*/ 0 h 6427694"/>
                      <a:gd name="connsiteX10" fmla="*/ 7231217 w 8616482"/>
                      <a:gd name="connsiteY10" fmla="*/ 0 h 6427694"/>
                      <a:gd name="connsiteX11" fmla="*/ 7635529 w 8616482"/>
                      <a:gd name="connsiteY11" fmla="*/ 0 h 6427694"/>
                      <a:gd name="connsiteX12" fmla="*/ 8616482 w 8616482"/>
                      <a:gd name="connsiteY12" fmla="*/ 0 h 6427694"/>
                      <a:gd name="connsiteX13" fmla="*/ 8616482 w 8616482"/>
                      <a:gd name="connsiteY13" fmla="*/ 449939 h 6427694"/>
                      <a:gd name="connsiteX14" fmla="*/ 8616482 w 8616482"/>
                      <a:gd name="connsiteY14" fmla="*/ 1156985 h 6427694"/>
                      <a:gd name="connsiteX15" fmla="*/ 8616482 w 8616482"/>
                      <a:gd name="connsiteY15" fmla="*/ 1735477 h 6427694"/>
                      <a:gd name="connsiteX16" fmla="*/ 8616482 w 8616482"/>
                      <a:gd name="connsiteY16" fmla="*/ 2249693 h 6427694"/>
                      <a:gd name="connsiteX17" fmla="*/ 8616482 w 8616482"/>
                      <a:gd name="connsiteY17" fmla="*/ 2699631 h 6427694"/>
                      <a:gd name="connsiteX18" fmla="*/ 8616482 w 8616482"/>
                      <a:gd name="connsiteY18" fmla="*/ 3213847 h 6427694"/>
                      <a:gd name="connsiteX19" fmla="*/ 8616482 w 8616482"/>
                      <a:gd name="connsiteY19" fmla="*/ 3728063 h 6427694"/>
                      <a:gd name="connsiteX20" fmla="*/ 8616482 w 8616482"/>
                      <a:gd name="connsiteY20" fmla="*/ 4370832 h 6427694"/>
                      <a:gd name="connsiteX21" fmla="*/ 8616482 w 8616482"/>
                      <a:gd name="connsiteY21" fmla="*/ 5013601 h 6427694"/>
                      <a:gd name="connsiteX22" fmla="*/ 8616482 w 8616482"/>
                      <a:gd name="connsiteY22" fmla="*/ 5592094 h 6427694"/>
                      <a:gd name="connsiteX23" fmla="*/ 8616482 w 8616482"/>
                      <a:gd name="connsiteY23" fmla="*/ 6427694 h 6427694"/>
                      <a:gd name="connsiteX24" fmla="*/ 8126005 w 8616482"/>
                      <a:gd name="connsiteY24" fmla="*/ 6427694 h 6427694"/>
                      <a:gd name="connsiteX25" fmla="*/ 7463199 w 8616482"/>
                      <a:gd name="connsiteY25" fmla="*/ 6427694 h 6427694"/>
                      <a:gd name="connsiteX26" fmla="*/ 6714228 w 8616482"/>
                      <a:gd name="connsiteY26" fmla="*/ 6427694 h 6427694"/>
                      <a:gd name="connsiteX27" fmla="*/ 6309916 w 8616482"/>
                      <a:gd name="connsiteY27" fmla="*/ 6427694 h 6427694"/>
                      <a:gd name="connsiteX28" fmla="*/ 5474780 w 8616482"/>
                      <a:gd name="connsiteY28" fmla="*/ 6427694 h 6427694"/>
                      <a:gd name="connsiteX29" fmla="*/ 4898139 w 8616482"/>
                      <a:gd name="connsiteY29" fmla="*/ 6427694 h 6427694"/>
                      <a:gd name="connsiteX30" fmla="*/ 4149167 w 8616482"/>
                      <a:gd name="connsiteY30" fmla="*/ 6427694 h 6427694"/>
                      <a:gd name="connsiteX31" fmla="*/ 3744856 w 8616482"/>
                      <a:gd name="connsiteY31" fmla="*/ 6427694 h 6427694"/>
                      <a:gd name="connsiteX32" fmla="*/ 2909720 w 8616482"/>
                      <a:gd name="connsiteY32" fmla="*/ 6427694 h 6427694"/>
                      <a:gd name="connsiteX33" fmla="*/ 2333078 w 8616482"/>
                      <a:gd name="connsiteY33" fmla="*/ 6427694 h 6427694"/>
                      <a:gd name="connsiteX34" fmla="*/ 1670272 w 8616482"/>
                      <a:gd name="connsiteY34" fmla="*/ 6427694 h 6427694"/>
                      <a:gd name="connsiteX35" fmla="*/ 1179795 w 8616482"/>
                      <a:gd name="connsiteY35" fmla="*/ 6427694 h 6427694"/>
                      <a:gd name="connsiteX36" fmla="*/ 0 w 8616482"/>
                      <a:gd name="connsiteY36" fmla="*/ 6427694 h 6427694"/>
                      <a:gd name="connsiteX37" fmla="*/ 0 w 8616482"/>
                      <a:gd name="connsiteY37" fmla="*/ 5656371 h 6427694"/>
                      <a:gd name="connsiteX38" fmla="*/ 0 w 8616482"/>
                      <a:gd name="connsiteY38" fmla="*/ 5013601 h 6427694"/>
                      <a:gd name="connsiteX39" fmla="*/ 0 w 8616482"/>
                      <a:gd name="connsiteY39" fmla="*/ 4563663 h 6427694"/>
                      <a:gd name="connsiteX40" fmla="*/ 0 w 8616482"/>
                      <a:gd name="connsiteY40" fmla="*/ 3856616 h 6427694"/>
                      <a:gd name="connsiteX41" fmla="*/ 0 w 8616482"/>
                      <a:gd name="connsiteY41" fmla="*/ 3213847 h 6427694"/>
                      <a:gd name="connsiteX42" fmla="*/ 0 w 8616482"/>
                      <a:gd name="connsiteY42" fmla="*/ 2506801 h 6427694"/>
                      <a:gd name="connsiteX43" fmla="*/ 0 w 8616482"/>
                      <a:gd name="connsiteY43" fmla="*/ 1864031 h 6427694"/>
                      <a:gd name="connsiteX44" fmla="*/ 0 w 8616482"/>
                      <a:gd name="connsiteY44" fmla="*/ 1156985 h 6427694"/>
                      <a:gd name="connsiteX45" fmla="*/ 0 w 8616482"/>
                      <a:gd name="connsiteY45" fmla="*/ 0 h 64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16482" h="6427694" fill="none" extrusionOk="0">
                        <a:moveTo>
                          <a:pt x="0" y="0"/>
                        </a:moveTo>
                        <a:cubicBezTo>
                          <a:pt x="242729" y="-1623"/>
                          <a:pt x="478440" y="2959"/>
                          <a:pt x="748971" y="0"/>
                        </a:cubicBezTo>
                        <a:cubicBezTo>
                          <a:pt x="1019502" y="-2959"/>
                          <a:pt x="1325879" y="30567"/>
                          <a:pt x="1497942" y="0"/>
                        </a:cubicBezTo>
                        <a:cubicBezTo>
                          <a:pt x="1670005" y="-30567"/>
                          <a:pt x="2081975" y="14969"/>
                          <a:pt x="2246913" y="0"/>
                        </a:cubicBezTo>
                        <a:cubicBezTo>
                          <a:pt x="2411851" y="-14969"/>
                          <a:pt x="2714208" y="8072"/>
                          <a:pt x="2995885" y="0"/>
                        </a:cubicBezTo>
                        <a:cubicBezTo>
                          <a:pt x="3277562" y="-8072"/>
                          <a:pt x="3550863" y="22347"/>
                          <a:pt x="3831020" y="0"/>
                        </a:cubicBezTo>
                        <a:cubicBezTo>
                          <a:pt x="4111178" y="-22347"/>
                          <a:pt x="4232889" y="26866"/>
                          <a:pt x="4493827" y="0"/>
                        </a:cubicBezTo>
                        <a:cubicBezTo>
                          <a:pt x="4754765" y="-26866"/>
                          <a:pt x="4966285" y="-17884"/>
                          <a:pt x="5242798" y="0"/>
                        </a:cubicBezTo>
                        <a:cubicBezTo>
                          <a:pt x="5519311" y="17884"/>
                          <a:pt x="5762064" y="19304"/>
                          <a:pt x="5905604" y="0"/>
                        </a:cubicBezTo>
                        <a:cubicBezTo>
                          <a:pt x="6049144" y="-19304"/>
                          <a:pt x="6423325" y="-15473"/>
                          <a:pt x="6568411" y="0"/>
                        </a:cubicBezTo>
                        <a:cubicBezTo>
                          <a:pt x="6713497" y="15473"/>
                          <a:pt x="7082198" y="28936"/>
                          <a:pt x="7231217" y="0"/>
                        </a:cubicBezTo>
                        <a:cubicBezTo>
                          <a:pt x="7380236" y="-28936"/>
                          <a:pt x="7516808" y="-14544"/>
                          <a:pt x="7635529" y="0"/>
                        </a:cubicBezTo>
                        <a:cubicBezTo>
                          <a:pt x="7754250" y="14544"/>
                          <a:pt x="8333055" y="-10946"/>
                          <a:pt x="8616482" y="0"/>
                        </a:cubicBezTo>
                        <a:cubicBezTo>
                          <a:pt x="8600525" y="188911"/>
                          <a:pt x="8623488" y="338058"/>
                          <a:pt x="8616482" y="449939"/>
                        </a:cubicBezTo>
                        <a:cubicBezTo>
                          <a:pt x="8609476" y="561820"/>
                          <a:pt x="8610001" y="957351"/>
                          <a:pt x="8616482" y="1156985"/>
                        </a:cubicBezTo>
                        <a:cubicBezTo>
                          <a:pt x="8622963" y="1356619"/>
                          <a:pt x="8592366" y="1606772"/>
                          <a:pt x="8616482" y="1735477"/>
                        </a:cubicBezTo>
                        <a:cubicBezTo>
                          <a:pt x="8640598" y="1864182"/>
                          <a:pt x="8595385" y="2095504"/>
                          <a:pt x="8616482" y="2249693"/>
                        </a:cubicBezTo>
                        <a:cubicBezTo>
                          <a:pt x="8637579" y="2403882"/>
                          <a:pt x="8635467" y="2560642"/>
                          <a:pt x="8616482" y="2699631"/>
                        </a:cubicBezTo>
                        <a:cubicBezTo>
                          <a:pt x="8597497" y="2838620"/>
                          <a:pt x="8639553" y="2964545"/>
                          <a:pt x="8616482" y="3213847"/>
                        </a:cubicBezTo>
                        <a:cubicBezTo>
                          <a:pt x="8593411" y="3463149"/>
                          <a:pt x="8623505" y="3614873"/>
                          <a:pt x="8616482" y="3728063"/>
                        </a:cubicBezTo>
                        <a:cubicBezTo>
                          <a:pt x="8609459" y="3841253"/>
                          <a:pt x="8634969" y="4187243"/>
                          <a:pt x="8616482" y="4370832"/>
                        </a:cubicBezTo>
                        <a:cubicBezTo>
                          <a:pt x="8597995" y="4554421"/>
                          <a:pt x="8606413" y="4772418"/>
                          <a:pt x="8616482" y="5013601"/>
                        </a:cubicBezTo>
                        <a:cubicBezTo>
                          <a:pt x="8626551" y="5254784"/>
                          <a:pt x="8604763" y="5425808"/>
                          <a:pt x="8616482" y="5592094"/>
                        </a:cubicBezTo>
                        <a:cubicBezTo>
                          <a:pt x="8628201" y="5758380"/>
                          <a:pt x="8609761" y="6030348"/>
                          <a:pt x="8616482" y="6427694"/>
                        </a:cubicBezTo>
                        <a:cubicBezTo>
                          <a:pt x="8421402" y="6443499"/>
                          <a:pt x="8229029" y="6446047"/>
                          <a:pt x="8126005" y="6427694"/>
                        </a:cubicBezTo>
                        <a:cubicBezTo>
                          <a:pt x="8022981" y="6409341"/>
                          <a:pt x="7707053" y="6401299"/>
                          <a:pt x="7463199" y="6427694"/>
                        </a:cubicBezTo>
                        <a:cubicBezTo>
                          <a:pt x="7219345" y="6454089"/>
                          <a:pt x="7055119" y="6446256"/>
                          <a:pt x="6714228" y="6427694"/>
                        </a:cubicBezTo>
                        <a:cubicBezTo>
                          <a:pt x="6373337" y="6409132"/>
                          <a:pt x="6408591" y="6417471"/>
                          <a:pt x="6309916" y="6427694"/>
                        </a:cubicBezTo>
                        <a:cubicBezTo>
                          <a:pt x="6211241" y="6437917"/>
                          <a:pt x="5890771" y="6402267"/>
                          <a:pt x="5474780" y="6427694"/>
                        </a:cubicBezTo>
                        <a:cubicBezTo>
                          <a:pt x="5058789" y="6453121"/>
                          <a:pt x="5120140" y="6449254"/>
                          <a:pt x="4898139" y="6427694"/>
                        </a:cubicBezTo>
                        <a:cubicBezTo>
                          <a:pt x="4676138" y="6406134"/>
                          <a:pt x="4410751" y="6411505"/>
                          <a:pt x="4149167" y="6427694"/>
                        </a:cubicBezTo>
                        <a:cubicBezTo>
                          <a:pt x="3887583" y="6443883"/>
                          <a:pt x="3911588" y="6421169"/>
                          <a:pt x="3744856" y="6427694"/>
                        </a:cubicBezTo>
                        <a:cubicBezTo>
                          <a:pt x="3578124" y="6434219"/>
                          <a:pt x="3276680" y="6450433"/>
                          <a:pt x="2909720" y="6427694"/>
                        </a:cubicBezTo>
                        <a:cubicBezTo>
                          <a:pt x="2542760" y="6404955"/>
                          <a:pt x="2510283" y="6441384"/>
                          <a:pt x="2333078" y="6427694"/>
                        </a:cubicBezTo>
                        <a:cubicBezTo>
                          <a:pt x="2155873" y="6414004"/>
                          <a:pt x="1981622" y="6459297"/>
                          <a:pt x="1670272" y="6427694"/>
                        </a:cubicBezTo>
                        <a:cubicBezTo>
                          <a:pt x="1358922" y="6396091"/>
                          <a:pt x="1414991" y="6434891"/>
                          <a:pt x="1179795" y="6427694"/>
                        </a:cubicBezTo>
                        <a:cubicBezTo>
                          <a:pt x="944599" y="6420497"/>
                          <a:pt x="319148" y="6368723"/>
                          <a:pt x="0" y="6427694"/>
                        </a:cubicBezTo>
                        <a:cubicBezTo>
                          <a:pt x="-13448" y="6052389"/>
                          <a:pt x="21364" y="6001697"/>
                          <a:pt x="0" y="5656371"/>
                        </a:cubicBezTo>
                        <a:cubicBezTo>
                          <a:pt x="-21364" y="5311045"/>
                          <a:pt x="17672" y="5192225"/>
                          <a:pt x="0" y="5013601"/>
                        </a:cubicBezTo>
                        <a:cubicBezTo>
                          <a:pt x="-17672" y="4834977"/>
                          <a:pt x="12219" y="4760881"/>
                          <a:pt x="0" y="4563663"/>
                        </a:cubicBezTo>
                        <a:cubicBezTo>
                          <a:pt x="-12219" y="4366445"/>
                          <a:pt x="8357" y="4196805"/>
                          <a:pt x="0" y="3856616"/>
                        </a:cubicBezTo>
                        <a:cubicBezTo>
                          <a:pt x="-8357" y="3516427"/>
                          <a:pt x="-29479" y="3373736"/>
                          <a:pt x="0" y="3213847"/>
                        </a:cubicBezTo>
                        <a:cubicBezTo>
                          <a:pt x="29479" y="3053958"/>
                          <a:pt x="33717" y="2657369"/>
                          <a:pt x="0" y="2506801"/>
                        </a:cubicBezTo>
                        <a:cubicBezTo>
                          <a:pt x="-33717" y="2356233"/>
                          <a:pt x="13118" y="2133832"/>
                          <a:pt x="0" y="1864031"/>
                        </a:cubicBezTo>
                        <a:cubicBezTo>
                          <a:pt x="-13118" y="1594230"/>
                          <a:pt x="-8534" y="1327847"/>
                          <a:pt x="0" y="1156985"/>
                        </a:cubicBezTo>
                        <a:cubicBezTo>
                          <a:pt x="8534" y="986123"/>
                          <a:pt x="-49663" y="538715"/>
                          <a:pt x="0" y="0"/>
                        </a:cubicBezTo>
                        <a:close/>
                      </a:path>
                      <a:path w="8616482" h="6427694" stroke="0" extrusionOk="0">
                        <a:moveTo>
                          <a:pt x="0" y="0"/>
                        </a:moveTo>
                        <a:cubicBezTo>
                          <a:pt x="236294" y="-13154"/>
                          <a:pt x="455004" y="-4622"/>
                          <a:pt x="576641" y="0"/>
                        </a:cubicBezTo>
                        <a:cubicBezTo>
                          <a:pt x="698278" y="4622"/>
                          <a:pt x="799141" y="11902"/>
                          <a:pt x="980953" y="0"/>
                        </a:cubicBezTo>
                        <a:cubicBezTo>
                          <a:pt x="1162765" y="-11902"/>
                          <a:pt x="1554065" y="7311"/>
                          <a:pt x="1816089" y="0"/>
                        </a:cubicBezTo>
                        <a:cubicBezTo>
                          <a:pt x="2078113" y="-7311"/>
                          <a:pt x="2113525" y="-6896"/>
                          <a:pt x="2392731" y="0"/>
                        </a:cubicBezTo>
                        <a:cubicBezTo>
                          <a:pt x="2671937" y="6896"/>
                          <a:pt x="2706128" y="3789"/>
                          <a:pt x="2969372" y="0"/>
                        </a:cubicBezTo>
                        <a:cubicBezTo>
                          <a:pt x="3232616" y="-3789"/>
                          <a:pt x="3567683" y="27700"/>
                          <a:pt x="3804508" y="0"/>
                        </a:cubicBezTo>
                        <a:cubicBezTo>
                          <a:pt x="4041333" y="-27700"/>
                          <a:pt x="4135828" y="-6517"/>
                          <a:pt x="4294985" y="0"/>
                        </a:cubicBezTo>
                        <a:cubicBezTo>
                          <a:pt x="4454142" y="6517"/>
                          <a:pt x="4959280" y="-10591"/>
                          <a:pt x="5130121" y="0"/>
                        </a:cubicBezTo>
                        <a:cubicBezTo>
                          <a:pt x="5300962" y="10591"/>
                          <a:pt x="5748784" y="-613"/>
                          <a:pt x="5965257" y="0"/>
                        </a:cubicBezTo>
                        <a:cubicBezTo>
                          <a:pt x="6181730" y="613"/>
                          <a:pt x="6352623" y="26221"/>
                          <a:pt x="6628063" y="0"/>
                        </a:cubicBezTo>
                        <a:cubicBezTo>
                          <a:pt x="6903503" y="-26221"/>
                          <a:pt x="7109442" y="5592"/>
                          <a:pt x="7463199" y="0"/>
                        </a:cubicBezTo>
                        <a:cubicBezTo>
                          <a:pt x="7816956" y="-5592"/>
                          <a:pt x="7904198" y="-15433"/>
                          <a:pt x="8039841" y="0"/>
                        </a:cubicBezTo>
                        <a:cubicBezTo>
                          <a:pt x="8175484" y="15433"/>
                          <a:pt x="8340235" y="17721"/>
                          <a:pt x="8616482" y="0"/>
                        </a:cubicBezTo>
                        <a:cubicBezTo>
                          <a:pt x="8643011" y="331918"/>
                          <a:pt x="8642015" y="413876"/>
                          <a:pt x="8616482" y="707046"/>
                        </a:cubicBezTo>
                        <a:cubicBezTo>
                          <a:pt x="8590949" y="1000216"/>
                          <a:pt x="8609853" y="1159560"/>
                          <a:pt x="8616482" y="1349816"/>
                        </a:cubicBezTo>
                        <a:cubicBezTo>
                          <a:pt x="8623112" y="1540072"/>
                          <a:pt x="8636822" y="1754657"/>
                          <a:pt x="8616482" y="1992585"/>
                        </a:cubicBezTo>
                        <a:cubicBezTo>
                          <a:pt x="8596142" y="2230513"/>
                          <a:pt x="8627878" y="2548953"/>
                          <a:pt x="8616482" y="2699631"/>
                        </a:cubicBezTo>
                        <a:cubicBezTo>
                          <a:pt x="8605086" y="2850309"/>
                          <a:pt x="8601525" y="3253097"/>
                          <a:pt x="8616482" y="3406678"/>
                        </a:cubicBezTo>
                        <a:cubicBezTo>
                          <a:pt x="8631439" y="3560259"/>
                          <a:pt x="8590110" y="3933010"/>
                          <a:pt x="8616482" y="4113724"/>
                        </a:cubicBezTo>
                        <a:cubicBezTo>
                          <a:pt x="8642854" y="4294438"/>
                          <a:pt x="8638254" y="4464761"/>
                          <a:pt x="8616482" y="4563663"/>
                        </a:cubicBezTo>
                        <a:cubicBezTo>
                          <a:pt x="8594710" y="4662565"/>
                          <a:pt x="8627995" y="4935358"/>
                          <a:pt x="8616482" y="5077878"/>
                        </a:cubicBezTo>
                        <a:cubicBezTo>
                          <a:pt x="8604969" y="5220398"/>
                          <a:pt x="8624612" y="5435050"/>
                          <a:pt x="8616482" y="5784925"/>
                        </a:cubicBezTo>
                        <a:cubicBezTo>
                          <a:pt x="8608352" y="6134800"/>
                          <a:pt x="8628917" y="6289253"/>
                          <a:pt x="8616482" y="6427694"/>
                        </a:cubicBezTo>
                        <a:cubicBezTo>
                          <a:pt x="8416963" y="6427583"/>
                          <a:pt x="8294395" y="6442559"/>
                          <a:pt x="8126005" y="6427694"/>
                        </a:cubicBezTo>
                        <a:cubicBezTo>
                          <a:pt x="7957615" y="6412829"/>
                          <a:pt x="7803930" y="6427707"/>
                          <a:pt x="7721693" y="6427694"/>
                        </a:cubicBezTo>
                        <a:cubicBezTo>
                          <a:pt x="7639456" y="6427681"/>
                          <a:pt x="7448089" y="6413951"/>
                          <a:pt x="7317382" y="6427694"/>
                        </a:cubicBezTo>
                        <a:cubicBezTo>
                          <a:pt x="7186675" y="6441437"/>
                          <a:pt x="6983915" y="6444399"/>
                          <a:pt x="6654575" y="6427694"/>
                        </a:cubicBezTo>
                        <a:cubicBezTo>
                          <a:pt x="6325235" y="6410989"/>
                          <a:pt x="6339239" y="6434446"/>
                          <a:pt x="6164099" y="6427694"/>
                        </a:cubicBezTo>
                        <a:cubicBezTo>
                          <a:pt x="5988959" y="6420942"/>
                          <a:pt x="5652959" y="6460805"/>
                          <a:pt x="5415128" y="6427694"/>
                        </a:cubicBezTo>
                        <a:cubicBezTo>
                          <a:pt x="5177297" y="6394583"/>
                          <a:pt x="5051520" y="6404379"/>
                          <a:pt x="4924651" y="6427694"/>
                        </a:cubicBezTo>
                        <a:cubicBezTo>
                          <a:pt x="4797782" y="6451009"/>
                          <a:pt x="4347248" y="6441332"/>
                          <a:pt x="4175680" y="6427694"/>
                        </a:cubicBezTo>
                        <a:cubicBezTo>
                          <a:pt x="4004112" y="6414056"/>
                          <a:pt x="3921045" y="6419034"/>
                          <a:pt x="3771368" y="6427694"/>
                        </a:cubicBezTo>
                        <a:cubicBezTo>
                          <a:pt x="3621691" y="6436354"/>
                          <a:pt x="3299497" y="6443363"/>
                          <a:pt x="3022397" y="6427694"/>
                        </a:cubicBezTo>
                        <a:cubicBezTo>
                          <a:pt x="2745297" y="6412025"/>
                          <a:pt x="2770290" y="6427933"/>
                          <a:pt x="2531920" y="6427694"/>
                        </a:cubicBezTo>
                        <a:cubicBezTo>
                          <a:pt x="2293550" y="6427455"/>
                          <a:pt x="2224996" y="6447585"/>
                          <a:pt x="2127608" y="6427694"/>
                        </a:cubicBezTo>
                        <a:cubicBezTo>
                          <a:pt x="2030220" y="6407803"/>
                          <a:pt x="1817290" y="6422072"/>
                          <a:pt x="1637132" y="6427694"/>
                        </a:cubicBezTo>
                        <a:cubicBezTo>
                          <a:pt x="1456974" y="6433316"/>
                          <a:pt x="1253344" y="6451210"/>
                          <a:pt x="888160" y="6427694"/>
                        </a:cubicBezTo>
                        <a:cubicBezTo>
                          <a:pt x="522976" y="6404178"/>
                          <a:pt x="201072" y="6468299"/>
                          <a:pt x="0" y="6427694"/>
                        </a:cubicBezTo>
                        <a:cubicBezTo>
                          <a:pt x="17951" y="6270472"/>
                          <a:pt x="10872" y="6136062"/>
                          <a:pt x="0" y="5977755"/>
                        </a:cubicBezTo>
                        <a:cubicBezTo>
                          <a:pt x="-10872" y="5819448"/>
                          <a:pt x="-15019" y="5684715"/>
                          <a:pt x="0" y="5527817"/>
                        </a:cubicBezTo>
                        <a:cubicBezTo>
                          <a:pt x="15019" y="5370919"/>
                          <a:pt x="-19172" y="5164335"/>
                          <a:pt x="0" y="4820771"/>
                        </a:cubicBezTo>
                        <a:cubicBezTo>
                          <a:pt x="19172" y="4477207"/>
                          <a:pt x="3662" y="4562899"/>
                          <a:pt x="0" y="4370832"/>
                        </a:cubicBezTo>
                        <a:cubicBezTo>
                          <a:pt x="-3662" y="4178765"/>
                          <a:pt x="-264" y="3899111"/>
                          <a:pt x="0" y="3728063"/>
                        </a:cubicBezTo>
                        <a:cubicBezTo>
                          <a:pt x="264" y="3557015"/>
                          <a:pt x="-3940" y="3451666"/>
                          <a:pt x="0" y="3213847"/>
                        </a:cubicBezTo>
                        <a:cubicBezTo>
                          <a:pt x="3940" y="2976028"/>
                          <a:pt x="-11439" y="2886484"/>
                          <a:pt x="0" y="2571078"/>
                        </a:cubicBezTo>
                        <a:cubicBezTo>
                          <a:pt x="11439" y="2255672"/>
                          <a:pt x="-28165" y="2138431"/>
                          <a:pt x="0" y="1928308"/>
                        </a:cubicBezTo>
                        <a:cubicBezTo>
                          <a:pt x="28165" y="1718185"/>
                          <a:pt x="-28356" y="1454639"/>
                          <a:pt x="0" y="1285539"/>
                        </a:cubicBezTo>
                        <a:cubicBezTo>
                          <a:pt x="28356" y="1116439"/>
                          <a:pt x="-30639" y="783276"/>
                          <a:pt x="0" y="642769"/>
                        </a:cubicBezTo>
                        <a:cubicBezTo>
                          <a:pt x="30639" y="502262"/>
                          <a:pt x="17392" y="26788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2818C943-18B1-829C-420F-F5916613A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62992" y="-2538059"/>
            <a:ext cx="4877307" cy="4877307"/>
          </a:xfrm>
          <a:prstGeom prst="rect">
            <a:avLst/>
          </a:prstGeom>
        </p:spPr>
      </p:pic>
      <p:pic>
        <p:nvPicPr>
          <p:cNvPr id="4" name="Graphic 3">
            <a:extLst>
              <a:ext uri="{FF2B5EF4-FFF2-40B4-BE49-F238E27FC236}">
                <a16:creationId xmlns:a16="http://schemas.microsoft.com/office/drawing/2014/main" id="{CE3377E1-9A1B-85E5-F91C-47FDB276E9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5100" y="4468495"/>
            <a:ext cx="5410200" cy="4779010"/>
          </a:xfrm>
          <a:prstGeom prst="rect">
            <a:avLst/>
          </a:prstGeom>
        </p:spPr>
      </p:pic>
      <p:sp>
        <p:nvSpPr>
          <p:cNvPr id="5" name="TextBox 4">
            <a:extLst>
              <a:ext uri="{FF2B5EF4-FFF2-40B4-BE49-F238E27FC236}">
                <a16:creationId xmlns:a16="http://schemas.microsoft.com/office/drawing/2014/main" id="{7665A19F-CC4B-E71F-83B6-ECF7AF7A81A1}"/>
              </a:ext>
            </a:extLst>
          </p:cNvPr>
          <p:cNvSpPr txBox="1"/>
          <p:nvPr/>
        </p:nvSpPr>
        <p:spPr>
          <a:xfrm>
            <a:off x="541868" y="544793"/>
            <a:ext cx="9765914" cy="584775"/>
          </a:xfrm>
          <a:prstGeom prst="rect">
            <a:avLst/>
          </a:prstGeom>
          <a:noFill/>
        </p:spPr>
        <p:txBody>
          <a:bodyPr wrap="square" rtlCol="0">
            <a:spAutoFit/>
          </a:bodyPr>
          <a:lstStyle/>
          <a:p>
            <a:pPr algn="l"/>
            <a:r>
              <a:rPr lang="en-IN" sz="3200" b="1" dirty="0">
                <a:solidFill>
                  <a:srgbClr val="CB9E07"/>
                </a:solidFill>
                <a:effectLst/>
                <a:latin typeface="NEXA-XBOLD" panose="02000000000000000000" pitchFamily="2" charset="77"/>
              </a:rPr>
              <a:t>About Us – Not your traditional ODC</a:t>
            </a:r>
          </a:p>
        </p:txBody>
      </p:sp>
      <p:sp>
        <p:nvSpPr>
          <p:cNvPr id="6" name="TextBox 5">
            <a:extLst>
              <a:ext uri="{FF2B5EF4-FFF2-40B4-BE49-F238E27FC236}">
                <a16:creationId xmlns:a16="http://schemas.microsoft.com/office/drawing/2014/main" id="{EB47CC5E-A5B6-C6C2-D5D1-CFFC5ECB8094}"/>
              </a:ext>
            </a:extLst>
          </p:cNvPr>
          <p:cNvSpPr txBox="1"/>
          <p:nvPr/>
        </p:nvSpPr>
        <p:spPr>
          <a:xfrm>
            <a:off x="541867" y="1286380"/>
            <a:ext cx="11159779" cy="707886"/>
          </a:xfrm>
          <a:prstGeom prst="rect">
            <a:avLst/>
          </a:prstGeom>
          <a:noFill/>
        </p:spPr>
        <p:txBody>
          <a:bodyPr wrap="square" rtlCol="0">
            <a:spAutoFit/>
          </a:bodyPr>
          <a:lstStyle/>
          <a:p>
            <a:r>
              <a:rPr lang="en-IN" sz="2000" b="1" dirty="0">
                <a:solidFill>
                  <a:srgbClr val="232524"/>
                </a:solidFill>
                <a:effectLst/>
                <a:latin typeface="Nexa" panose="02000000000000000000" pitchFamily="2" charset="77"/>
              </a:rPr>
              <a:t>At </a:t>
            </a:r>
            <a:r>
              <a:rPr lang="en-IN" sz="2000" b="1" dirty="0" err="1">
                <a:solidFill>
                  <a:srgbClr val="232524"/>
                </a:solidFill>
                <a:effectLst/>
                <a:latin typeface="Nexa" panose="02000000000000000000" pitchFamily="2" charset="77"/>
              </a:rPr>
              <a:t>Intellogi</a:t>
            </a:r>
            <a:r>
              <a:rPr lang="en-IN" sz="2000" b="1" dirty="0">
                <a:solidFill>
                  <a:srgbClr val="232524"/>
                </a:solidFill>
                <a:effectLst/>
                <a:latin typeface="Nexa" panose="02000000000000000000" pitchFamily="2" charset="77"/>
              </a:rPr>
              <a:t>, we live by two fundamental principles; </a:t>
            </a:r>
            <a:r>
              <a:rPr lang="en-IN" sz="2000" b="1" dirty="0">
                <a:solidFill>
                  <a:srgbClr val="CB9E07"/>
                </a:solidFill>
                <a:effectLst/>
                <a:latin typeface="Nexa" panose="02000000000000000000" pitchFamily="2" charset="77"/>
              </a:rPr>
              <a:t>reliability &amp; creativity. </a:t>
            </a:r>
            <a:r>
              <a:rPr lang="en-IN" sz="2000" b="1" dirty="0">
                <a:solidFill>
                  <a:srgbClr val="232524"/>
                </a:solidFill>
                <a:effectLst/>
                <a:latin typeface="Nexa" panose="02000000000000000000" pitchFamily="2" charset="77"/>
              </a:rPr>
              <a:t>We're here to fuel your rocket ship!</a:t>
            </a:r>
          </a:p>
        </p:txBody>
      </p:sp>
      <p:pic>
        <p:nvPicPr>
          <p:cNvPr id="10" name="Picture 9" descr="A picture containing logo&#10;&#10;Description automatically generated">
            <a:extLst>
              <a:ext uri="{FF2B5EF4-FFF2-40B4-BE49-F238E27FC236}">
                <a16:creationId xmlns:a16="http://schemas.microsoft.com/office/drawing/2014/main" id="{D1F200B7-EB17-BCBF-999E-341418A4BD39}"/>
              </a:ext>
            </a:extLst>
          </p:cNvPr>
          <p:cNvPicPr>
            <a:picLocks noChangeAspect="1"/>
          </p:cNvPicPr>
          <p:nvPr/>
        </p:nvPicPr>
        <p:blipFill>
          <a:blip r:embed="rId7"/>
          <a:stretch>
            <a:fillRect/>
          </a:stretch>
        </p:blipFill>
        <p:spPr>
          <a:xfrm>
            <a:off x="10149345" y="404944"/>
            <a:ext cx="1552301" cy="599835"/>
          </a:xfrm>
          <a:prstGeom prst="rect">
            <a:avLst/>
          </a:prstGeom>
        </p:spPr>
      </p:pic>
      <p:sp>
        <p:nvSpPr>
          <p:cNvPr id="11" name="Rectangle 10">
            <a:extLst>
              <a:ext uri="{FF2B5EF4-FFF2-40B4-BE49-F238E27FC236}">
                <a16:creationId xmlns:a16="http://schemas.microsoft.com/office/drawing/2014/main" id="{FB20D03D-9C32-3D4C-12F8-8A38776D27C8}"/>
              </a:ext>
            </a:extLst>
          </p:cNvPr>
          <p:cNvSpPr/>
          <p:nvPr/>
        </p:nvSpPr>
        <p:spPr>
          <a:xfrm>
            <a:off x="541867" y="4185438"/>
            <a:ext cx="11040533" cy="205813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5AC08A4-1B17-5CDC-0693-817C8D75077F}"/>
              </a:ext>
            </a:extLst>
          </p:cNvPr>
          <p:cNvSpPr txBox="1"/>
          <p:nvPr/>
        </p:nvSpPr>
        <p:spPr>
          <a:xfrm>
            <a:off x="922867" y="5383616"/>
            <a:ext cx="2590799" cy="400110"/>
          </a:xfrm>
          <a:prstGeom prst="rect">
            <a:avLst/>
          </a:prstGeom>
          <a:noFill/>
        </p:spPr>
        <p:txBody>
          <a:bodyPr wrap="square" rtlCol="0">
            <a:spAutoFit/>
          </a:bodyPr>
          <a:lstStyle/>
          <a:p>
            <a:pPr algn="ctr"/>
            <a:r>
              <a:rPr lang="en-IN" sz="2000" b="1" dirty="0">
                <a:solidFill>
                  <a:schemeClr val="bg1"/>
                </a:solidFill>
                <a:effectLst/>
                <a:latin typeface="Nexa" panose="02000000000000000000" pitchFamily="2" charset="77"/>
              </a:rPr>
              <a:t>Client Retention</a:t>
            </a:r>
          </a:p>
        </p:txBody>
      </p:sp>
      <p:sp>
        <p:nvSpPr>
          <p:cNvPr id="13" name="TextBox 12">
            <a:extLst>
              <a:ext uri="{FF2B5EF4-FFF2-40B4-BE49-F238E27FC236}">
                <a16:creationId xmlns:a16="http://schemas.microsoft.com/office/drawing/2014/main" id="{69A563D8-2A75-9815-EA87-F2C71A3913FB}"/>
              </a:ext>
            </a:extLst>
          </p:cNvPr>
          <p:cNvSpPr txBox="1"/>
          <p:nvPr/>
        </p:nvSpPr>
        <p:spPr>
          <a:xfrm>
            <a:off x="4159553" y="5383616"/>
            <a:ext cx="3191933" cy="400110"/>
          </a:xfrm>
          <a:prstGeom prst="rect">
            <a:avLst/>
          </a:prstGeom>
          <a:noFill/>
        </p:spPr>
        <p:txBody>
          <a:bodyPr wrap="square" rtlCol="0">
            <a:spAutoFit/>
          </a:bodyPr>
          <a:lstStyle/>
          <a:p>
            <a:pPr algn="ctr"/>
            <a:r>
              <a:rPr lang="en-IN" sz="2000" b="1" dirty="0">
                <a:solidFill>
                  <a:schemeClr val="bg1"/>
                </a:solidFill>
                <a:latin typeface="Nexa" panose="02000000000000000000" pitchFamily="2" charset="77"/>
              </a:rPr>
              <a:t>Development Hours</a:t>
            </a:r>
            <a:endParaRPr lang="en-IN" sz="2000" b="1" dirty="0">
              <a:solidFill>
                <a:schemeClr val="bg1"/>
              </a:solidFill>
              <a:effectLst/>
              <a:latin typeface="Nexa" panose="02000000000000000000" pitchFamily="2" charset="77"/>
            </a:endParaRPr>
          </a:p>
        </p:txBody>
      </p:sp>
      <p:sp>
        <p:nvSpPr>
          <p:cNvPr id="14" name="TextBox 13">
            <a:extLst>
              <a:ext uri="{FF2B5EF4-FFF2-40B4-BE49-F238E27FC236}">
                <a16:creationId xmlns:a16="http://schemas.microsoft.com/office/drawing/2014/main" id="{545153D7-8979-5198-0024-280EA06061D4}"/>
              </a:ext>
            </a:extLst>
          </p:cNvPr>
          <p:cNvSpPr txBox="1"/>
          <p:nvPr/>
        </p:nvSpPr>
        <p:spPr>
          <a:xfrm>
            <a:off x="7997373" y="5383616"/>
            <a:ext cx="3191933" cy="400110"/>
          </a:xfrm>
          <a:prstGeom prst="rect">
            <a:avLst/>
          </a:prstGeom>
          <a:noFill/>
        </p:spPr>
        <p:txBody>
          <a:bodyPr wrap="square" rtlCol="0">
            <a:spAutoFit/>
          </a:bodyPr>
          <a:lstStyle/>
          <a:p>
            <a:pPr algn="ctr"/>
            <a:r>
              <a:rPr lang="en-IN" sz="2000" b="1" dirty="0">
                <a:solidFill>
                  <a:schemeClr val="bg1"/>
                </a:solidFill>
                <a:effectLst/>
                <a:latin typeface="Nexa" panose="02000000000000000000" pitchFamily="2" charset="77"/>
              </a:rPr>
              <a:t>Development Centres</a:t>
            </a:r>
          </a:p>
        </p:txBody>
      </p:sp>
      <p:sp>
        <p:nvSpPr>
          <p:cNvPr id="15" name="TextBox 14">
            <a:extLst>
              <a:ext uri="{FF2B5EF4-FFF2-40B4-BE49-F238E27FC236}">
                <a16:creationId xmlns:a16="http://schemas.microsoft.com/office/drawing/2014/main" id="{011A3F8E-4932-3734-60C0-AFC3BE408403}"/>
              </a:ext>
            </a:extLst>
          </p:cNvPr>
          <p:cNvSpPr txBox="1"/>
          <p:nvPr/>
        </p:nvSpPr>
        <p:spPr>
          <a:xfrm>
            <a:off x="922867" y="4670304"/>
            <a:ext cx="2590799" cy="646331"/>
          </a:xfrm>
          <a:prstGeom prst="rect">
            <a:avLst/>
          </a:prstGeom>
          <a:noFill/>
        </p:spPr>
        <p:txBody>
          <a:bodyPr wrap="square" rtlCol="0">
            <a:spAutoFit/>
          </a:bodyPr>
          <a:lstStyle/>
          <a:p>
            <a:pPr algn="ctr"/>
            <a:r>
              <a:rPr lang="en-IN" sz="3600" b="1" dirty="0">
                <a:solidFill>
                  <a:schemeClr val="bg1"/>
                </a:solidFill>
                <a:effectLst/>
                <a:latin typeface="NEXA-XBOLD" panose="02000000000000000000" pitchFamily="2" charset="77"/>
              </a:rPr>
              <a:t>87%</a:t>
            </a:r>
          </a:p>
        </p:txBody>
      </p:sp>
      <p:sp>
        <p:nvSpPr>
          <p:cNvPr id="16" name="TextBox 15">
            <a:extLst>
              <a:ext uri="{FF2B5EF4-FFF2-40B4-BE49-F238E27FC236}">
                <a16:creationId xmlns:a16="http://schemas.microsoft.com/office/drawing/2014/main" id="{82574013-9BEC-5D01-9DA5-68E5740AFB9A}"/>
              </a:ext>
            </a:extLst>
          </p:cNvPr>
          <p:cNvSpPr txBox="1"/>
          <p:nvPr/>
        </p:nvSpPr>
        <p:spPr>
          <a:xfrm>
            <a:off x="4460119" y="4708969"/>
            <a:ext cx="2590799" cy="646331"/>
          </a:xfrm>
          <a:prstGeom prst="rect">
            <a:avLst/>
          </a:prstGeom>
          <a:noFill/>
        </p:spPr>
        <p:txBody>
          <a:bodyPr wrap="square" rtlCol="0">
            <a:spAutoFit/>
          </a:bodyPr>
          <a:lstStyle/>
          <a:p>
            <a:pPr algn="ctr"/>
            <a:r>
              <a:rPr lang="en-IN" sz="3600" b="1" dirty="0">
                <a:solidFill>
                  <a:schemeClr val="bg1"/>
                </a:solidFill>
                <a:effectLst/>
                <a:latin typeface="NEXA-XBOLD" panose="02000000000000000000" pitchFamily="2" charset="77"/>
              </a:rPr>
              <a:t>10M+</a:t>
            </a:r>
          </a:p>
        </p:txBody>
      </p:sp>
      <p:sp>
        <p:nvSpPr>
          <p:cNvPr id="17" name="TextBox 16">
            <a:extLst>
              <a:ext uri="{FF2B5EF4-FFF2-40B4-BE49-F238E27FC236}">
                <a16:creationId xmlns:a16="http://schemas.microsoft.com/office/drawing/2014/main" id="{706FFDE8-B5DB-6C0B-2016-45B18C20ABE4}"/>
              </a:ext>
            </a:extLst>
          </p:cNvPr>
          <p:cNvSpPr txBox="1"/>
          <p:nvPr/>
        </p:nvSpPr>
        <p:spPr>
          <a:xfrm>
            <a:off x="8287053" y="4708969"/>
            <a:ext cx="2590799" cy="646331"/>
          </a:xfrm>
          <a:prstGeom prst="rect">
            <a:avLst/>
          </a:prstGeom>
          <a:noFill/>
        </p:spPr>
        <p:txBody>
          <a:bodyPr wrap="square" rtlCol="0">
            <a:spAutoFit/>
          </a:bodyPr>
          <a:lstStyle/>
          <a:p>
            <a:pPr algn="ctr"/>
            <a:r>
              <a:rPr lang="en-IN" sz="3600" b="1" dirty="0">
                <a:solidFill>
                  <a:schemeClr val="bg1"/>
                </a:solidFill>
                <a:effectLst/>
                <a:latin typeface="NEXA-XBOLD" panose="02000000000000000000" pitchFamily="2" charset="77"/>
              </a:rPr>
              <a:t>2</a:t>
            </a:r>
          </a:p>
        </p:txBody>
      </p:sp>
      <p:sp>
        <p:nvSpPr>
          <p:cNvPr id="20" name="Rectangle 19">
            <a:extLst>
              <a:ext uri="{FF2B5EF4-FFF2-40B4-BE49-F238E27FC236}">
                <a16:creationId xmlns:a16="http://schemas.microsoft.com/office/drawing/2014/main" id="{319D3786-82B4-CFCE-D59D-C052287F2005}"/>
              </a:ext>
            </a:extLst>
          </p:cNvPr>
          <p:cNvSpPr/>
          <p:nvPr/>
        </p:nvSpPr>
        <p:spPr>
          <a:xfrm>
            <a:off x="212353" y="519392"/>
            <a:ext cx="126314" cy="553918"/>
          </a:xfrm>
          <a:prstGeom prst="rect">
            <a:avLst/>
          </a:prstGeom>
          <a:solidFill>
            <a:srgbClr val="CB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EA3D0931-030F-6627-F038-206D83E72D23}"/>
              </a:ext>
            </a:extLst>
          </p:cNvPr>
          <p:cNvSpPr txBox="1"/>
          <p:nvPr/>
        </p:nvSpPr>
        <p:spPr>
          <a:xfrm>
            <a:off x="541867" y="2120622"/>
            <a:ext cx="11040533" cy="1477328"/>
          </a:xfrm>
          <a:prstGeom prst="rect">
            <a:avLst/>
          </a:prstGeom>
          <a:noFill/>
        </p:spPr>
        <p:txBody>
          <a:bodyPr wrap="square" rtlCol="0">
            <a:spAutoFit/>
          </a:bodyPr>
          <a:lstStyle/>
          <a:p>
            <a:r>
              <a:rPr lang="en-IN" dirty="0"/>
              <a:t>We're on a journey to redefine the offshoring process and double down on what really matters - sustainable growth for our client base. India is the top choice for Global tech owing to our vast talent pool, adaptability and perseverance. Early on, we realised that the traditional ODC method was synonymous with risk, large investments and a lack of control on the client’s end. To offset this, we build our ODCs using the risk-averse Build-Operate-Transfer 2.0 model which ensures our client’s interests are safeguarded from the get-go.</a:t>
            </a:r>
            <a:endParaRPr lang="en-IN" dirty="0">
              <a:solidFill>
                <a:srgbClr val="232524"/>
              </a:solidFill>
              <a:effectLst/>
              <a:latin typeface="NEXA-BOOK" panose="02000000000000000000" pitchFamily="2" charset="77"/>
            </a:endParaRPr>
          </a:p>
        </p:txBody>
      </p:sp>
      <p:sp>
        <p:nvSpPr>
          <p:cNvPr id="22" name="TextBox 21">
            <a:extLst>
              <a:ext uri="{FF2B5EF4-FFF2-40B4-BE49-F238E27FC236}">
                <a16:creationId xmlns:a16="http://schemas.microsoft.com/office/drawing/2014/main" id="{8DF227C9-46EF-94AF-D98B-232C534380C3}"/>
              </a:ext>
            </a:extLst>
          </p:cNvPr>
          <p:cNvSpPr txBox="1"/>
          <p:nvPr/>
        </p:nvSpPr>
        <p:spPr>
          <a:xfrm>
            <a:off x="212261" y="6628041"/>
            <a:ext cx="1123962" cy="246221"/>
          </a:xfrm>
          <a:prstGeom prst="rect">
            <a:avLst/>
          </a:prstGeom>
          <a:noFill/>
        </p:spPr>
        <p:txBody>
          <a:bodyPr wrap="square" rtlCol="0">
            <a:spAutoFit/>
          </a:bodyPr>
          <a:lstStyle/>
          <a:p>
            <a:pPr algn="l"/>
            <a:r>
              <a:rPr lang="en-US" sz="1000" dirty="0">
                <a:solidFill>
                  <a:schemeClr val="tx1">
                    <a:lumMod val="50000"/>
                    <a:lumOff val="50000"/>
                  </a:schemeClr>
                </a:solidFill>
                <a:cs typeface="Calibri"/>
              </a:rPr>
              <a:t>Confidential</a:t>
            </a:r>
            <a:endParaRPr lang="en-US" sz="1000" dirty="0">
              <a:solidFill>
                <a:schemeClr val="tx1">
                  <a:lumMod val="50000"/>
                  <a:lumOff val="50000"/>
                </a:schemeClr>
              </a:solidFill>
            </a:endParaRPr>
          </a:p>
        </p:txBody>
      </p:sp>
      <p:sp>
        <p:nvSpPr>
          <p:cNvPr id="23" name="TextBox 22">
            <a:extLst>
              <a:ext uri="{FF2B5EF4-FFF2-40B4-BE49-F238E27FC236}">
                <a16:creationId xmlns:a16="http://schemas.microsoft.com/office/drawing/2014/main" id="{18214B72-9B34-4BBE-D3C3-BFCFE6C1DC04}"/>
              </a:ext>
            </a:extLst>
          </p:cNvPr>
          <p:cNvSpPr txBox="1"/>
          <p:nvPr/>
        </p:nvSpPr>
        <p:spPr>
          <a:xfrm>
            <a:off x="10852551" y="6628041"/>
            <a:ext cx="1123962" cy="246221"/>
          </a:xfrm>
          <a:prstGeom prst="rect">
            <a:avLst/>
          </a:prstGeom>
          <a:noFill/>
        </p:spPr>
        <p:txBody>
          <a:bodyPr wrap="square" rtlCol="0">
            <a:spAutoFit/>
          </a:bodyPr>
          <a:lstStyle/>
          <a:p>
            <a:pPr algn="r"/>
            <a:r>
              <a:rPr lang="en-IN" sz="1000" b="0" i="0" dirty="0">
                <a:solidFill>
                  <a:schemeClr val="tx1">
                    <a:lumMod val="50000"/>
                    <a:lumOff val="50000"/>
                  </a:schemeClr>
                </a:solidFill>
                <a:effectLst/>
                <a:latin typeface="arial" panose="020B0604020202020204" pitchFamily="34" charset="0"/>
              </a:rPr>
              <a:t>© 2023</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7427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0-#ppt_w/2"/>
                                          </p:val>
                                        </p:tav>
                                        <p:tav tm="100000">
                                          <p:val>
                                            <p:strVal val="#ppt_x"/>
                                          </p:val>
                                        </p:tav>
                                      </p:tavLst>
                                    </p:anim>
                                    <p:anim calcmode="lin" valueType="num">
                                      <p:cBhvr additive="base">
                                        <p:cTn id="8" dur="1500" fill="hold"/>
                                        <p:tgtEl>
                                          <p:spTgt spid="18"/>
                                        </p:tgtEl>
                                        <p:attrNameLst>
                                          <p:attrName>ppt_y</p:attrName>
                                        </p:attrNameLst>
                                      </p:cBhvr>
                                      <p:tavLst>
                                        <p:tav tm="0">
                                          <p:val>
                                            <p:strVal val="#ppt_y"/>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ppt_y</p:attrName>
                                        </p:attrNameLst>
                                      </p:cBhvr>
                                      <p:tavLst>
                                        <p:tav tm="0">
                                          <p:val>
                                            <p:strVal val="#ppt_y+#ppt_h*1.125000"/>
                                          </p:val>
                                        </p:tav>
                                        <p:tav tm="100000">
                                          <p:val>
                                            <p:strVal val="#ppt_y"/>
                                          </p:val>
                                        </p:tav>
                                      </p:tavLst>
                                    </p:anim>
                                    <p:animEffect transition="in" filter="wipe(up)">
                                      <p:cBhvr>
                                        <p:cTn id="16" dur="500"/>
                                        <p:tgtEl>
                                          <p:spTgt spid="20"/>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4500"/>
                            </p:stCondLst>
                            <p:childTnLst>
                              <p:par>
                                <p:cTn id="47" presetID="37"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9" fill="hold">
                            <p:stCondLst>
                              <p:cond delay="5500"/>
                            </p:stCondLst>
                            <p:childTnLst>
                              <p:par>
                                <p:cTn id="60" presetID="37"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900" decel="100000" fill="hold"/>
                                        <p:tgtEl>
                                          <p:spTgt spid="17"/>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900" decel="100000" fill="hold"/>
                                        <p:tgtEl>
                                          <p:spTgt spid="14"/>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6" grpId="0"/>
      <p:bldP spid="11" grpId="0" animBg="1"/>
      <p:bldP spid="12" grpId="0"/>
      <p:bldP spid="13" grpId="0"/>
      <p:bldP spid="14" grpId="0"/>
      <p:bldP spid="15" grpId="0"/>
      <p:bldP spid="16" grpId="0"/>
      <p:bldP spid="17"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arallelogram 97">
            <a:extLst>
              <a:ext uri="{FF2B5EF4-FFF2-40B4-BE49-F238E27FC236}">
                <a16:creationId xmlns:a16="http://schemas.microsoft.com/office/drawing/2014/main" id="{8ABD4AAF-B958-045F-B167-69DB2D19E1C6}"/>
              </a:ext>
            </a:extLst>
          </p:cNvPr>
          <p:cNvSpPr/>
          <p:nvPr/>
        </p:nvSpPr>
        <p:spPr>
          <a:xfrm flipV="1">
            <a:off x="1584810" y="446"/>
            <a:ext cx="7461493" cy="6857107"/>
          </a:xfrm>
          <a:prstGeom prst="parallelogram">
            <a:avLst>
              <a:gd name="adj" fmla="val 75756"/>
            </a:avLst>
          </a:prstGeom>
          <a:gradFill flip="none" rotWithShape="1">
            <a:gsLst>
              <a:gs pos="0">
                <a:srgbClr val="CB9D06"/>
              </a:gs>
              <a:gs pos="100000">
                <a:schemeClr val="bg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5319D32-8359-95B5-C644-4B15F37194F0}"/>
              </a:ext>
            </a:extLst>
          </p:cNvPr>
          <p:cNvSpPr/>
          <p:nvPr/>
        </p:nvSpPr>
        <p:spPr>
          <a:xfrm>
            <a:off x="272041" y="254909"/>
            <a:ext cx="11656199" cy="6344868"/>
          </a:xfrm>
          <a:prstGeom prst="rect">
            <a:avLst/>
          </a:prstGeom>
          <a:solidFill>
            <a:schemeClr val="bg1"/>
          </a:solidFill>
          <a:ln>
            <a:noFill/>
            <a:prstDash val="sysDot"/>
            <a:extLst>
              <a:ext uri="{C807C97D-BFC1-408E-A445-0C87EB9F89A2}">
                <ask:lineSketchStyleProps xmlns:ask="http://schemas.microsoft.com/office/drawing/2018/sketchyshapes" sd="1219033472">
                  <a:custGeom>
                    <a:avLst/>
                    <a:gdLst>
                      <a:gd name="connsiteX0" fmla="*/ 0 w 8616482"/>
                      <a:gd name="connsiteY0" fmla="*/ 0 h 6427694"/>
                      <a:gd name="connsiteX1" fmla="*/ 748971 w 8616482"/>
                      <a:gd name="connsiteY1" fmla="*/ 0 h 6427694"/>
                      <a:gd name="connsiteX2" fmla="*/ 1497942 w 8616482"/>
                      <a:gd name="connsiteY2" fmla="*/ 0 h 6427694"/>
                      <a:gd name="connsiteX3" fmla="*/ 2246913 w 8616482"/>
                      <a:gd name="connsiteY3" fmla="*/ 0 h 6427694"/>
                      <a:gd name="connsiteX4" fmla="*/ 2995885 w 8616482"/>
                      <a:gd name="connsiteY4" fmla="*/ 0 h 6427694"/>
                      <a:gd name="connsiteX5" fmla="*/ 3831020 w 8616482"/>
                      <a:gd name="connsiteY5" fmla="*/ 0 h 6427694"/>
                      <a:gd name="connsiteX6" fmla="*/ 4493827 w 8616482"/>
                      <a:gd name="connsiteY6" fmla="*/ 0 h 6427694"/>
                      <a:gd name="connsiteX7" fmla="*/ 5242798 w 8616482"/>
                      <a:gd name="connsiteY7" fmla="*/ 0 h 6427694"/>
                      <a:gd name="connsiteX8" fmla="*/ 5905604 w 8616482"/>
                      <a:gd name="connsiteY8" fmla="*/ 0 h 6427694"/>
                      <a:gd name="connsiteX9" fmla="*/ 6568411 w 8616482"/>
                      <a:gd name="connsiteY9" fmla="*/ 0 h 6427694"/>
                      <a:gd name="connsiteX10" fmla="*/ 7231217 w 8616482"/>
                      <a:gd name="connsiteY10" fmla="*/ 0 h 6427694"/>
                      <a:gd name="connsiteX11" fmla="*/ 7635529 w 8616482"/>
                      <a:gd name="connsiteY11" fmla="*/ 0 h 6427694"/>
                      <a:gd name="connsiteX12" fmla="*/ 8616482 w 8616482"/>
                      <a:gd name="connsiteY12" fmla="*/ 0 h 6427694"/>
                      <a:gd name="connsiteX13" fmla="*/ 8616482 w 8616482"/>
                      <a:gd name="connsiteY13" fmla="*/ 449939 h 6427694"/>
                      <a:gd name="connsiteX14" fmla="*/ 8616482 w 8616482"/>
                      <a:gd name="connsiteY14" fmla="*/ 1156985 h 6427694"/>
                      <a:gd name="connsiteX15" fmla="*/ 8616482 w 8616482"/>
                      <a:gd name="connsiteY15" fmla="*/ 1735477 h 6427694"/>
                      <a:gd name="connsiteX16" fmla="*/ 8616482 w 8616482"/>
                      <a:gd name="connsiteY16" fmla="*/ 2249693 h 6427694"/>
                      <a:gd name="connsiteX17" fmla="*/ 8616482 w 8616482"/>
                      <a:gd name="connsiteY17" fmla="*/ 2699631 h 6427694"/>
                      <a:gd name="connsiteX18" fmla="*/ 8616482 w 8616482"/>
                      <a:gd name="connsiteY18" fmla="*/ 3213847 h 6427694"/>
                      <a:gd name="connsiteX19" fmla="*/ 8616482 w 8616482"/>
                      <a:gd name="connsiteY19" fmla="*/ 3728063 h 6427694"/>
                      <a:gd name="connsiteX20" fmla="*/ 8616482 w 8616482"/>
                      <a:gd name="connsiteY20" fmla="*/ 4370832 h 6427694"/>
                      <a:gd name="connsiteX21" fmla="*/ 8616482 w 8616482"/>
                      <a:gd name="connsiteY21" fmla="*/ 5013601 h 6427694"/>
                      <a:gd name="connsiteX22" fmla="*/ 8616482 w 8616482"/>
                      <a:gd name="connsiteY22" fmla="*/ 5592094 h 6427694"/>
                      <a:gd name="connsiteX23" fmla="*/ 8616482 w 8616482"/>
                      <a:gd name="connsiteY23" fmla="*/ 6427694 h 6427694"/>
                      <a:gd name="connsiteX24" fmla="*/ 8126005 w 8616482"/>
                      <a:gd name="connsiteY24" fmla="*/ 6427694 h 6427694"/>
                      <a:gd name="connsiteX25" fmla="*/ 7463199 w 8616482"/>
                      <a:gd name="connsiteY25" fmla="*/ 6427694 h 6427694"/>
                      <a:gd name="connsiteX26" fmla="*/ 6714228 w 8616482"/>
                      <a:gd name="connsiteY26" fmla="*/ 6427694 h 6427694"/>
                      <a:gd name="connsiteX27" fmla="*/ 6309916 w 8616482"/>
                      <a:gd name="connsiteY27" fmla="*/ 6427694 h 6427694"/>
                      <a:gd name="connsiteX28" fmla="*/ 5474780 w 8616482"/>
                      <a:gd name="connsiteY28" fmla="*/ 6427694 h 6427694"/>
                      <a:gd name="connsiteX29" fmla="*/ 4898139 w 8616482"/>
                      <a:gd name="connsiteY29" fmla="*/ 6427694 h 6427694"/>
                      <a:gd name="connsiteX30" fmla="*/ 4149167 w 8616482"/>
                      <a:gd name="connsiteY30" fmla="*/ 6427694 h 6427694"/>
                      <a:gd name="connsiteX31" fmla="*/ 3744856 w 8616482"/>
                      <a:gd name="connsiteY31" fmla="*/ 6427694 h 6427694"/>
                      <a:gd name="connsiteX32" fmla="*/ 2909720 w 8616482"/>
                      <a:gd name="connsiteY32" fmla="*/ 6427694 h 6427694"/>
                      <a:gd name="connsiteX33" fmla="*/ 2333078 w 8616482"/>
                      <a:gd name="connsiteY33" fmla="*/ 6427694 h 6427694"/>
                      <a:gd name="connsiteX34" fmla="*/ 1670272 w 8616482"/>
                      <a:gd name="connsiteY34" fmla="*/ 6427694 h 6427694"/>
                      <a:gd name="connsiteX35" fmla="*/ 1179795 w 8616482"/>
                      <a:gd name="connsiteY35" fmla="*/ 6427694 h 6427694"/>
                      <a:gd name="connsiteX36" fmla="*/ 0 w 8616482"/>
                      <a:gd name="connsiteY36" fmla="*/ 6427694 h 6427694"/>
                      <a:gd name="connsiteX37" fmla="*/ 0 w 8616482"/>
                      <a:gd name="connsiteY37" fmla="*/ 5656371 h 6427694"/>
                      <a:gd name="connsiteX38" fmla="*/ 0 w 8616482"/>
                      <a:gd name="connsiteY38" fmla="*/ 5013601 h 6427694"/>
                      <a:gd name="connsiteX39" fmla="*/ 0 w 8616482"/>
                      <a:gd name="connsiteY39" fmla="*/ 4563663 h 6427694"/>
                      <a:gd name="connsiteX40" fmla="*/ 0 w 8616482"/>
                      <a:gd name="connsiteY40" fmla="*/ 3856616 h 6427694"/>
                      <a:gd name="connsiteX41" fmla="*/ 0 w 8616482"/>
                      <a:gd name="connsiteY41" fmla="*/ 3213847 h 6427694"/>
                      <a:gd name="connsiteX42" fmla="*/ 0 w 8616482"/>
                      <a:gd name="connsiteY42" fmla="*/ 2506801 h 6427694"/>
                      <a:gd name="connsiteX43" fmla="*/ 0 w 8616482"/>
                      <a:gd name="connsiteY43" fmla="*/ 1864031 h 6427694"/>
                      <a:gd name="connsiteX44" fmla="*/ 0 w 8616482"/>
                      <a:gd name="connsiteY44" fmla="*/ 1156985 h 6427694"/>
                      <a:gd name="connsiteX45" fmla="*/ 0 w 8616482"/>
                      <a:gd name="connsiteY45" fmla="*/ 0 h 64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16482" h="6427694" fill="none" extrusionOk="0">
                        <a:moveTo>
                          <a:pt x="0" y="0"/>
                        </a:moveTo>
                        <a:cubicBezTo>
                          <a:pt x="242729" y="-1623"/>
                          <a:pt x="478440" y="2959"/>
                          <a:pt x="748971" y="0"/>
                        </a:cubicBezTo>
                        <a:cubicBezTo>
                          <a:pt x="1019502" y="-2959"/>
                          <a:pt x="1325879" y="30567"/>
                          <a:pt x="1497942" y="0"/>
                        </a:cubicBezTo>
                        <a:cubicBezTo>
                          <a:pt x="1670005" y="-30567"/>
                          <a:pt x="2081975" y="14969"/>
                          <a:pt x="2246913" y="0"/>
                        </a:cubicBezTo>
                        <a:cubicBezTo>
                          <a:pt x="2411851" y="-14969"/>
                          <a:pt x="2714208" y="8072"/>
                          <a:pt x="2995885" y="0"/>
                        </a:cubicBezTo>
                        <a:cubicBezTo>
                          <a:pt x="3277562" y="-8072"/>
                          <a:pt x="3550863" y="22347"/>
                          <a:pt x="3831020" y="0"/>
                        </a:cubicBezTo>
                        <a:cubicBezTo>
                          <a:pt x="4111178" y="-22347"/>
                          <a:pt x="4232889" y="26866"/>
                          <a:pt x="4493827" y="0"/>
                        </a:cubicBezTo>
                        <a:cubicBezTo>
                          <a:pt x="4754765" y="-26866"/>
                          <a:pt x="4966285" y="-17884"/>
                          <a:pt x="5242798" y="0"/>
                        </a:cubicBezTo>
                        <a:cubicBezTo>
                          <a:pt x="5519311" y="17884"/>
                          <a:pt x="5762064" y="19304"/>
                          <a:pt x="5905604" y="0"/>
                        </a:cubicBezTo>
                        <a:cubicBezTo>
                          <a:pt x="6049144" y="-19304"/>
                          <a:pt x="6423325" y="-15473"/>
                          <a:pt x="6568411" y="0"/>
                        </a:cubicBezTo>
                        <a:cubicBezTo>
                          <a:pt x="6713497" y="15473"/>
                          <a:pt x="7082198" y="28936"/>
                          <a:pt x="7231217" y="0"/>
                        </a:cubicBezTo>
                        <a:cubicBezTo>
                          <a:pt x="7380236" y="-28936"/>
                          <a:pt x="7516808" y="-14544"/>
                          <a:pt x="7635529" y="0"/>
                        </a:cubicBezTo>
                        <a:cubicBezTo>
                          <a:pt x="7754250" y="14544"/>
                          <a:pt x="8333055" y="-10946"/>
                          <a:pt x="8616482" y="0"/>
                        </a:cubicBezTo>
                        <a:cubicBezTo>
                          <a:pt x="8600525" y="188911"/>
                          <a:pt x="8623488" y="338058"/>
                          <a:pt x="8616482" y="449939"/>
                        </a:cubicBezTo>
                        <a:cubicBezTo>
                          <a:pt x="8609476" y="561820"/>
                          <a:pt x="8610001" y="957351"/>
                          <a:pt x="8616482" y="1156985"/>
                        </a:cubicBezTo>
                        <a:cubicBezTo>
                          <a:pt x="8622963" y="1356619"/>
                          <a:pt x="8592366" y="1606772"/>
                          <a:pt x="8616482" y="1735477"/>
                        </a:cubicBezTo>
                        <a:cubicBezTo>
                          <a:pt x="8640598" y="1864182"/>
                          <a:pt x="8595385" y="2095504"/>
                          <a:pt x="8616482" y="2249693"/>
                        </a:cubicBezTo>
                        <a:cubicBezTo>
                          <a:pt x="8637579" y="2403882"/>
                          <a:pt x="8635467" y="2560642"/>
                          <a:pt x="8616482" y="2699631"/>
                        </a:cubicBezTo>
                        <a:cubicBezTo>
                          <a:pt x="8597497" y="2838620"/>
                          <a:pt x="8639553" y="2964545"/>
                          <a:pt x="8616482" y="3213847"/>
                        </a:cubicBezTo>
                        <a:cubicBezTo>
                          <a:pt x="8593411" y="3463149"/>
                          <a:pt x="8623505" y="3614873"/>
                          <a:pt x="8616482" y="3728063"/>
                        </a:cubicBezTo>
                        <a:cubicBezTo>
                          <a:pt x="8609459" y="3841253"/>
                          <a:pt x="8634969" y="4187243"/>
                          <a:pt x="8616482" y="4370832"/>
                        </a:cubicBezTo>
                        <a:cubicBezTo>
                          <a:pt x="8597995" y="4554421"/>
                          <a:pt x="8606413" y="4772418"/>
                          <a:pt x="8616482" y="5013601"/>
                        </a:cubicBezTo>
                        <a:cubicBezTo>
                          <a:pt x="8626551" y="5254784"/>
                          <a:pt x="8604763" y="5425808"/>
                          <a:pt x="8616482" y="5592094"/>
                        </a:cubicBezTo>
                        <a:cubicBezTo>
                          <a:pt x="8628201" y="5758380"/>
                          <a:pt x="8609761" y="6030348"/>
                          <a:pt x="8616482" y="6427694"/>
                        </a:cubicBezTo>
                        <a:cubicBezTo>
                          <a:pt x="8421402" y="6443499"/>
                          <a:pt x="8229029" y="6446047"/>
                          <a:pt x="8126005" y="6427694"/>
                        </a:cubicBezTo>
                        <a:cubicBezTo>
                          <a:pt x="8022981" y="6409341"/>
                          <a:pt x="7707053" y="6401299"/>
                          <a:pt x="7463199" y="6427694"/>
                        </a:cubicBezTo>
                        <a:cubicBezTo>
                          <a:pt x="7219345" y="6454089"/>
                          <a:pt x="7055119" y="6446256"/>
                          <a:pt x="6714228" y="6427694"/>
                        </a:cubicBezTo>
                        <a:cubicBezTo>
                          <a:pt x="6373337" y="6409132"/>
                          <a:pt x="6408591" y="6417471"/>
                          <a:pt x="6309916" y="6427694"/>
                        </a:cubicBezTo>
                        <a:cubicBezTo>
                          <a:pt x="6211241" y="6437917"/>
                          <a:pt x="5890771" y="6402267"/>
                          <a:pt x="5474780" y="6427694"/>
                        </a:cubicBezTo>
                        <a:cubicBezTo>
                          <a:pt x="5058789" y="6453121"/>
                          <a:pt x="5120140" y="6449254"/>
                          <a:pt x="4898139" y="6427694"/>
                        </a:cubicBezTo>
                        <a:cubicBezTo>
                          <a:pt x="4676138" y="6406134"/>
                          <a:pt x="4410751" y="6411505"/>
                          <a:pt x="4149167" y="6427694"/>
                        </a:cubicBezTo>
                        <a:cubicBezTo>
                          <a:pt x="3887583" y="6443883"/>
                          <a:pt x="3911588" y="6421169"/>
                          <a:pt x="3744856" y="6427694"/>
                        </a:cubicBezTo>
                        <a:cubicBezTo>
                          <a:pt x="3578124" y="6434219"/>
                          <a:pt x="3276680" y="6450433"/>
                          <a:pt x="2909720" y="6427694"/>
                        </a:cubicBezTo>
                        <a:cubicBezTo>
                          <a:pt x="2542760" y="6404955"/>
                          <a:pt x="2510283" y="6441384"/>
                          <a:pt x="2333078" y="6427694"/>
                        </a:cubicBezTo>
                        <a:cubicBezTo>
                          <a:pt x="2155873" y="6414004"/>
                          <a:pt x="1981622" y="6459297"/>
                          <a:pt x="1670272" y="6427694"/>
                        </a:cubicBezTo>
                        <a:cubicBezTo>
                          <a:pt x="1358922" y="6396091"/>
                          <a:pt x="1414991" y="6434891"/>
                          <a:pt x="1179795" y="6427694"/>
                        </a:cubicBezTo>
                        <a:cubicBezTo>
                          <a:pt x="944599" y="6420497"/>
                          <a:pt x="319148" y="6368723"/>
                          <a:pt x="0" y="6427694"/>
                        </a:cubicBezTo>
                        <a:cubicBezTo>
                          <a:pt x="-13448" y="6052389"/>
                          <a:pt x="21364" y="6001697"/>
                          <a:pt x="0" y="5656371"/>
                        </a:cubicBezTo>
                        <a:cubicBezTo>
                          <a:pt x="-21364" y="5311045"/>
                          <a:pt x="17672" y="5192225"/>
                          <a:pt x="0" y="5013601"/>
                        </a:cubicBezTo>
                        <a:cubicBezTo>
                          <a:pt x="-17672" y="4834977"/>
                          <a:pt x="12219" y="4760881"/>
                          <a:pt x="0" y="4563663"/>
                        </a:cubicBezTo>
                        <a:cubicBezTo>
                          <a:pt x="-12219" y="4366445"/>
                          <a:pt x="8357" y="4196805"/>
                          <a:pt x="0" y="3856616"/>
                        </a:cubicBezTo>
                        <a:cubicBezTo>
                          <a:pt x="-8357" y="3516427"/>
                          <a:pt x="-29479" y="3373736"/>
                          <a:pt x="0" y="3213847"/>
                        </a:cubicBezTo>
                        <a:cubicBezTo>
                          <a:pt x="29479" y="3053958"/>
                          <a:pt x="33717" y="2657369"/>
                          <a:pt x="0" y="2506801"/>
                        </a:cubicBezTo>
                        <a:cubicBezTo>
                          <a:pt x="-33717" y="2356233"/>
                          <a:pt x="13118" y="2133832"/>
                          <a:pt x="0" y="1864031"/>
                        </a:cubicBezTo>
                        <a:cubicBezTo>
                          <a:pt x="-13118" y="1594230"/>
                          <a:pt x="-8534" y="1327847"/>
                          <a:pt x="0" y="1156985"/>
                        </a:cubicBezTo>
                        <a:cubicBezTo>
                          <a:pt x="8534" y="986123"/>
                          <a:pt x="-49663" y="538715"/>
                          <a:pt x="0" y="0"/>
                        </a:cubicBezTo>
                        <a:close/>
                      </a:path>
                      <a:path w="8616482" h="6427694" stroke="0" extrusionOk="0">
                        <a:moveTo>
                          <a:pt x="0" y="0"/>
                        </a:moveTo>
                        <a:cubicBezTo>
                          <a:pt x="236294" y="-13154"/>
                          <a:pt x="455004" y="-4622"/>
                          <a:pt x="576641" y="0"/>
                        </a:cubicBezTo>
                        <a:cubicBezTo>
                          <a:pt x="698278" y="4622"/>
                          <a:pt x="799141" y="11902"/>
                          <a:pt x="980953" y="0"/>
                        </a:cubicBezTo>
                        <a:cubicBezTo>
                          <a:pt x="1162765" y="-11902"/>
                          <a:pt x="1554065" y="7311"/>
                          <a:pt x="1816089" y="0"/>
                        </a:cubicBezTo>
                        <a:cubicBezTo>
                          <a:pt x="2078113" y="-7311"/>
                          <a:pt x="2113525" y="-6896"/>
                          <a:pt x="2392731" y="0"/>
                        </a:cubicBezTo>
                        <a:cubicBezTo>
                          <a:pt x="2671937" y="6896"/>
                          <a:pt x="2706128" y="3789"/>
                          <a:pt x="2969372" y="0"/>
                        </a:cubicBezTo>
                        <a:cubicBezTo>
                          <a:pt x="3232616" y="-3789"/>
                          <a:pt x="3567683" y="27700"/>
                          <a:pt x="3804508" y="0"/>
                        </a:cubicBezTo>
                        <a:cubicBezTo>
                          <a:pt x="4041333" y="-27700"/>
                          <a:pt x="4135828" y="-6517"/>
                          <a:pt x="4294985" y="0"/>
                        </a:cubicBezTo>
                        <a:cubicBezTo>
                          <a:pt x="4454142" y="6517"/>
                          <a:pt x="4959280" y="-10591"/>
                          <a:pt x="5130121" y="0"/>
                        </a:cubicBezTo>
                        <a:cubicBezTo>
                          <a:pt x="5300962" y="10591"/>
                          <a:pt x="5748784" y="-613"/>
                          <a:pt x="5965257" y="0"/>
                        </a:cubicBezTo>
                        <a:cubicBezTo>
                          <a:pt x="6181730" y="613"/>
                          <a:pt x="6352623" y="26221"/>
                          <a:pt x="6628063" y="0"/>
                        </a:cubicBezTo>
                        <a:cubicBezTo>
                          <a:pt x="6903503" y="-26221"/>
                          <a:pt x="7109442" y="5592"/>
                          <a:pt x="7463199" y="0"/>
                        </a:cubicBezTo>
                        <a:cubicBezTo>
                          <a:pt x="7816956" y="-5592"/>
                          <a:pt x="7904198" y="-15433"/>
                          <a:pt x="8039841" y="0"/>
                        </a:cubicBezTo>
                        <a:cubicBezTo>
                          <a:pt x="8175484" y="15433"/>
                          <a:pt x="8340235" y="17721"/>
                          <a:pt x="8616482" y="0"/>
                        </a:cubicBezTo>
                        <a:cubicBezTo>
                          <a:pt x="8643011" y="331918"/>
                          <a:pt x="8642015" y="413876"/>
                          <a:pt x="8616482" y="707046"/>
                        </a:cubicBezTo>
                        <a:cubicBezTo>
                          <a:pt x="8590949" y="1000216"/>
                          <a:pt x="8609853" y="1159560"/>
                          <a:pt x="8616482" y="1349816"/>
                        </a:cubicBezTo>
                        <a:cubicBezTo>
                          <a:pt x="8623112" y="1540072"/>
                          <a:pt x="8636822" y="1754657"/>
                          <a:pt x="8616482" y="1992585"/>
                        </a:cubicBezTo>
                        <a:cubicBezTo>
                          <a:pt x="8596142" y="2230513"/>
                          <a:pt x="8627878" y="2548953"/>
                          <a:pt x="8616482" y="2699631"/>
                        </a:cubicBezTo>
                        <a:cubicBezTo>
                          <a:pt x="8605086" y="2850309"/>
                          <a:pt x="8601525" y="3253097"/>
                          <a:pt x="8616482" y="3406678"/>
                        </a:cubicBezTo>
                        <a:cubicBezTo>
                          <a:pt x="8631439" y="3560259"/>
                          <a:pt x="8590110" y="3933010"/>
                          <a:pt x="8616482" y="4113724"/>
                        </a:cubicBezTo>
                        <a:cubicBezTo>
                          <a:pt x="8642854" y="4294438"/>
                          <a:pt x="8638254" y="4464761"/>
                          <a:pt x="8616482" y="4563663"/>
                        </a:cubicBezTo>
                        <a:cubicBezTo>
                          <a:pt x="8594710" y="4662565"/>
                          <a:pt x="8627995" y="4935358"/>
                          <a:pt x="8616482" y="5077878"/>
                        </a:cubicBezTo>
                        <a:cubicBezTo>
                          <a:pt x="8604969" y="5220398"/>
                          <a:pt x="8624612" y="5435050"/>
                          <a:pt x="8616482" y="5784925"/>
                        </a:cubicBezTo>
                        <a:cubicBezTo>
                          <a:pt x="8608352" y="6134800"/>
                          <a:pt x="8628917" y="6289253"/>
                          <a:pt x="8616482" y="6427694"/>
                        </a:cubicBezTo>
                        <a:cubicBezTo>
                          <a:pt x="8416963" y="6427583"/>
                          <a:pt x="8294395" y="6442559"/>
                          <a:pt x="8126005" y="6427694"/>
                        </a:cubicBezTo>
                        <a:cubicBezTo>
                          <a:pt x="7957615" y="6412829"/>
                          <a:pt x="7803930" y="6427707"/>
                          <a:pt x="7721693" y="6427694"/>
                        </a:cubicBezTo>
                        <a:cubicBezTo>
                          <a:pt x="7639456" y="6427681"/>
                          <a:pt x="7448089" y="6413951"/>
                          <a:pt x="7317382" y="6427694"/>
                        </a:cubicBezTo>
                        <a:cubicBezTo>
                          <a:pt x="7186675" y="6441437"/>
                          <a:pt x="6983915" y="6444399"/>
                          <a:pt x="6654575" y="6427694"/>
                        </a:cubicBezTo>
                        <a:cubicBezTo>
                          <a:pt x="6325235" y="6410989"/>
                          <a:pt x="6339239" y="6434446"/>
                          <a:pt x="6164099" y="6427694"/>
                        </a:cubicBezTo>
                        <a:cubicBezTo>
                          <a:pt x="5988959" y="6420942"/>
                          <a:pt x="5652959" y="6460805"/>
                          <a:pt x="5415128" y="6427694"/>
                        </a:cubicBezTo>
                        <a:cubicBezTo>
                          <a:pt x="5177297" y="6394583"/>
                          <a:pt x="5051520" y="6404379"/>
                          <a:pt x="4924651" y="6427694"/>
                        </a:cubicBezTo>
                        <a:cubicBezTo>
                          <a:pt x="4797782" y="6451009"/>
                          <a:pt x="4347248" y="6441332"/>
                          <a:pt x="4175680" y="6427694"/>
                        </a:cubicBezTo>
                        <a:cubicBezTo>
                          <a:pt x="4004112" y="6414056"/>
                          <a:pt x="3921045" y="6419034"/>
                          <a:pt x="3771368" y="6427694"/>
                        </a:cubicBezTo>
                        <a:cubicBezTo>
                          <a:pt x="3621691" y="6436354"/>
                          <a:pt x="3299497" y="6443363"/>
                          <a:pt x="3022397" y="6427694"/>
                        </a:cubicBezTo>
                        <a:cubicBezTo>
                          <a:pt x="2745297" y="6412025"/>
                          <a:pt x="2770290" y="6427933"/>
                          <a:pt x="2531920" y="6427694"/>
                        </a:cubicBezTo>
                        <a:cubicBezTo>
                          <a:pt x="2293550" y="6427455"/>
                          <a:pt x="2224996" y="6447585"/>
                          <a:pt x="2127608" y="6427694"/>
                        </a:cubicBezTo>
                        <a:cubicBezTo>
                          <a:pt x="2030220" y="6407803"/>
                          <a:pt x="1817290" y="6422072"/>
                          <a:pt x="1637132" y="6427694"/>
                        </a:cubicBezTo>
                        <a:cubicBezTo>
                          <a:pt x="1456974" y="6433316"/>
                          <a:pt x="1253344" y="6451210"/>
                          <a:pt x="888160" y="6427694"/>
                        </a:cubicBezTo>
                        <a:cubicBezTo>
                          <a:pt x="522976" y="6404178"/>
                          <a:pt x="201072" y="6468299"/>
                          <a:pt x="0" y="6427694"/>
                        </a:cubicBezTo>
                        <a:cubicBezTo>
                          <a:pt x="17951" y="6270472"/>
                          <a:pt x="10872" y="6136062"/>
                          <a:pt x="0" y="5977755"/>
                        </a:cubicBezTo>
                        <a:cubicBezTo>
                          <a:pt x="-10872" y="5819448"/>
                          <a:pt x="-15019" y="5684715"/>
                          <a:pt x="0" y="5527817"/>
                        </a:cubicBezTo>
                        <a:cubicBezTo>
                          <a:pt x="15019" y="5370919"/>
                          <a:pt x="-19172" y="5164335"/>
                          <a:pt x="0" y="4820771"/>
                        </a:cubicBezTo>
                        <a:cubicBezTo>
                          <a:pt x="19172" y="4477207"/>
                          <a:pt x="3662" y="4562899"/>
                          <a:pt x="0" y="4370832"/>
                        </a:cubicBezTo>
                        <a:cubicBezTo>
                          <a:pt x="-3662" y="4178765"/>
                          <a:pt x="-264" y="3899111"/>
                          <a:pt x="0" y="3728063"/>
                        </a:cubicBezTo>
                        <a:cubicBezTo>
                          <a:pt x="264" y="3557015"/>
                          <a:pt x="-3940" y="3451666"/>
                          <a:pt x="0" y="3213847"/>
                        </a:cubicBezTo>
                        <a:cubicBezTo>
                          <a:pt x="3940" y="2976028"/>
                          <a:pt x="-11439" y="2886484"/>
                          <a:pt x="0" y="2571078"/>
                        </a:cubicBezTo>
                        <a:cubicBezTo>
                          <a:pt x="11439" y="2255672"/>
                          <a:pt x="-28165" y="2138431"/>
                          <a:pt x="0" y="1928308"/>
                        </a:cubicBezTo>
                        <a:cubicBezTo>
                          <a:pt x="28165" y="1718185"/>
                          <a:pt x="-28356" y="1454639"/>
                          <a:pt x="0" y="1285539"/>
                        </a:cubicBezTo>
                        <a:cubicBezTo>
                          <a:pt x="28356" y="1116439"/>
                          <a:pt x="-30639" y="783276"/>
                          <a:pt x="0" y="642769"/>
                        </a:cubicBezTo>
                        <a:cubicBezTo>
                          <a:pt x="30639" y="502262"/>
                          <a:pt x="17392" y="26788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CE3377E1-9A1B-85E5-F91C-47FDB276E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6246" y="4468495"/>
            <a:ext cx="5410200" cy="477901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D1F200B7-EB17-BCBF-999E-341418A4BD39}"/>
              </a:ext>
            </a:extLst>
          </p:cNvPr>
          <p:cNvPicPr>
            <a:picLocks noChangeAspect="1"/>
          </p:cNvPicPr>
          <p:nvPr/>
        </p:nvPicPr>
        <p:blipFill>
          <a:blip r:embed="rId5"/>
          <a:stretch>
            <a:fillRect/>
          </a:stretch>
        </p:blipFill>
        <p:spPr>
          <a:xfrm>
            <a:off x="10149345" y="404944"/>
            <a:ext cx="1552301" cy="599835"/>
          </a:xfrm>
          <a:prstGeom prst="rect">
            <a:avLst/>
          </a:prstGeom>
        </p:spPr>
      </p:pic>
      <p:grpSp>
        <p:nvGrpSpPr>
          <p:cNvPr id="105" name="Group 104">
            <a:extLst>
              <a:ext uri="{FF2B5EF4-FFF2-40B4-BE49-F238E27FC236}">
                <a16:creationId xmlns:a16="http://schemas.microsoft.com/office/drawing/2014/main" id="{55F3DDA3-546C-22BA-1E82-ADF42C19C63C}"/>
              </a:ext>
            </a:extLst>
          </p:cNvPr>
          <p:cNvGrpSpPr/>
          <p:nvPr/>
        </p:nvGrpSpPr>
        <p:grpSpPr>
          <a:xfrm>
            <a:off x="709166" y="4883134"/>
            <a:ext cx="2448969" cy="1006898"/>
            <a:chOff x="709166" y="4883134"/>
            <a:chExt cx="2448969" cy="1006898"/>
          </a:xfrm>
        </p:grpSpPr>
        <p:pic>
          <p:nvPicPr>
            <p:cNvPr id="61" name="Picture 60" descr="Logo, icon&#10;&#10;Description automatically generated">
              <a:extLst>
                <a:ext uri="{FF2B5EF4-FFF2-40B4-BE49-F238E27FC236}">
                  <a16:creationId xmlns:a16="http://schemas.microsoft.com/office/drawing/2014/main" id="{2864778F-FDB7-B758-B5A5-A679272B32A3}"/>
                </a:ext>
              </a:extLst>
            </p:cNvPr>
            <p:cNvPicPr>
              <a:picLocks noChangeAspect="1"/>
            </p:cNvPicPr>
            <p:nvPr/>
          </p:nvPicPr>
          <p:blipFill>
            <a:blip r:embed="rId6"/>
            <a:stretch>
              <a:fillRect/>
            </a:stretch>
          </p:blipFill>
          <p:spPr>
            <a:xfrm>
              <a:off x="2163596" y="4883327"/>
              <a:ext cx="994539" cy="1006705"/>
            </a:xfrm>
            <a:prstGeom prst="rect">
              <a:avLst/>
            </a:prstGeom>
          </p:spPr>
        </p:pic>
        <p:pic>
          <p:nvPicPr>
            <p:cNvPr id="67" name="Picture 66" descr="Logo, company name&#10;&#10;Description automatically generated">
              <a:extLst>
                <a:ext uri="{FF2B5EF4-FFF2-40B4-BE49-F238E27FC236}">
                  <a16:creationId xmlns:a16="http://schemas.microsoft.com/office/drawing/2014/main" id="{6D9F97D6-C704-E101-9A62-DE15DB24F340}"/>
                </a:ext>
              </a:extLst>
            </p:cNvPr>
            <p:cNvPicPr>
              <a:picLocks noChangeAspect="1"/>
            </p:cNvPicPr>
            <p:nvPr/>
          </p:nvPicPr>
          <p:blipFill>
            <a:blip r:embed="rId7"/>
            <a:stretch>
              <a:fillRect/>
            </a:stretch>
          </p:blipFill>
          <p:spPr>
            <a:xfrm>
              <a:off x="709166" y="4883134"/>
              <a:ext cx="1093823" cy="992682"/>
            </a:xfrm>
            <a:prstGeom prst="rect">
              <a:avLst/>
            </a:prstGeom>
          </p:spPr>
        </p:pic>
      </p:grpSp>
      <p:grpSp>
        <p:nvGrpSpPr>
          <p:cNvPr id="96" name="Group 95">
            <a:extLst>
              <a:ext uri="{FF2B5EF4-FFF2-40B4-BE49-F238E27FC236}">
                <a16:creationId xmlns:a16="http://schemas.microsoft.com/office/drawing/2014/main" id="{0E5A4A6B-2B06-B7C9-318A-C808AC5B7256}"/>
              </a:ext>
            </a:extLst>
          </p:cNvPr>
          <p:cNvGrpSpPr/>
          <p:nvPr/>
        </p:nvGrpSpPr>
        <p:grpSpPr>
          <a:xfrm>
            <a:off x="662608" y="3401782"/>
            <a:ext cx="10239008" cy="1196791"/>
            <a:chOff x="541867" y="4083999"/>
            <a:chExt cx="10865336" cy="1270000"/>
          </a:xfrm>
        </p:grpSpPr>
        <p:pic>
          <p:nvPicPr>
            <p:cNvPr id="63" name="Picture 62" descr="A picture containing text, sign&#10;&#10;Description automatically generated">
              <a:extLst>
                <a:ext uri="{FF2B5EF4-FFF2-40B4-BE49-F238E27FC236}">
                  <a16:creationId xmlns:a16="http://schemas.microsoft.com/office/drawing/2014/main" id="{DDFE1D8B-E273-F4AB-5923-19123E4DDA51}"/>
                </a:ext>
              </a:extLst>
            </p:cNvPr>
            <p:cNvPicPr>
              <a:picLocks noChangeAspect="1"/>
            </p:cNvPicPr>
            <p:nvPr/>
          </p:nvPicPr>
          <p:blipFill>
            <a:blip r:embed="rId8"/>
            <a:stretch>
              <a:fillRect/>
            </a:stretch>
          </p:blipFill>
          <p:spPr>
            <a:xfrm>
              <a:off x="6104629" y="4462546"/>
              <a:ext cx="1952644" cy="512907"/>
            </a:xfrm>
            <a:prstGeom prst="rect">
              <a:avLst/>
            </a:prstGeom>
          </p:spPr>
        </p:pic>
        <p:pic>
          <p:nvPicPr>
            <p:cNvPr id="65" name="Picture 64" descr="Logo, company name&#10;&#10;Description automatically generated">
              <a:extLst>
                <a:ext uri="{FF2B5EF4-FFF2-40B4-BE49-F238E27FC236}">
                  <a16:creationId xmlns:a16="http://schemas.microsoft.com/office/drawing/2014/main" id="{410B2D61-B6FA-83E1-B467-947C08D779B6}"/>
                </a:ext>
              </a:extLst>
            </p:cNvPr>
            <p:cNvPicPr>
              <a:picLocks noChangeAspect="1"/>
            </p:cNvPicPr>
            <p:nvPr/>
          </p:nvPicPr>
          <p:blipFill>
            <a:blip r:embed="rId9"/>
            <a:stretch>
              <a:fillRect/>
            </a:stretch>
          </p:blipFill>
          <p:spPr>
            <a:xfrm>
              <a:off x="10137203" y="4083999"/>
              <a:ext cx="1270000" cy="1270000"/>
            </a:xfrm>
            <a:prstGeom prst="rect">
              <a:avLst/>
            </a:prstGeom>
          </p:spPr>
        </p:pic>
        <p:pic>
          <p:nvPicPr>
            <p:cNvPr id="69" name="Picture 68" descr="A picture containing text&#10;&#10;Description automatically generated">
              <a:extLst>
                <a:ext uri="{FF2B5EF4-FFF2-40B4-BE49-F238E27FC236}">
                  <a16:creationId xmlns:a16="http://schemas.microsoft.com/office/drawing/2014/main" id="{D5F5081D-5B9E-FD03-1E0E-B5FD4B3B1029}"/>
                </a:ext>
              </a:extLst>
            </p:cNvPr>
            <p:cNvPicPr>
              <a:picLocks noChangeAspect="1"/>
            </p:cNvPicPr>
            <p:nvPr/>
          </p:nvPicPr>
          <p:blipFill>
            <a:blip r:embed="rId10"/>
            <a:stretch>
              <a:fillRect/>
            </a:stretch>
          </p:blipFill>
          <p:spPr>
            <a:xfrm>
              <a:off x="8440478" y="4301061"/>
              <a:ext cx="1313519" cy="835876"/>
            </a:xfrm>
            <a:prstGeom prst="rect">
              <a:avLst/>
            </a:prstGeom>
          </p:spPr>
        </p:pic>
        <p:pic>
          <p:nvPicPr>
            <p:cNvPr id="71" name="Graphic 70">
              <a:extLst>
                <a:ext uri="{FF2B5EF4-FFF2-40B4-BE49-F238E27FC236}">
                  <a16:creationId xmlns:a16="http://schemas.microsoft.com/office/drawing/2014/main" id="{CA5A2A51-CFAD-F6BA-9CDE-5DEBD1F48C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4545" y="4488382"/>
              <a:ext cx="3586879" cy="461234"/>
            </a:xfrm>
            <a:prstGeom prst="rect">
              <a:avLst/>
            </a:prstGeom>
          </p:spPr>
        </p:pic>
        <p:pic>
          <p:nvPicPr>
            <p:cNvPr id="73" name="Graphic 72">
              <a:extLst>
                <a:ext uri="{FF2B5EF4-FFF2-40B4-BE49-F238E27FC236}">
                  <a16:creationId xmlns:a16="http://schemas.microsoft.com/office/drawing/2014/main" id="{BCFFA0E5-2040-E684-7989-9AF76FF1F0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1867" y="4329467"/>
              <a:ext cx="1043312" cy="835877"/>
            </a:xfrm>
            <a:prstGeom prst="rect">
              <a:avLst/>
            </a:prstGeom>
          </p:spPr>
        </p:pic>
      </p:grpSp>
      <p:grpSp>
        <p:nvGrpSpPr>
          <p:cNvPr id="94" name="Group 93">
            <a:extLst>
              <a:ext uri="{FF2B5EF4-FFF2-40B4-BE49-F238E27FC236}">
                <a16:creationId xmlns:a16="http://schemas.microsoft.com/office/drawing/2014/main" id="{560E0940-37C4-38EE-3D06-69D054AE0563}"/>
              </a:ext>
            </a:extLst>
          </p:cNvPr>
          <p:cNvGrpSpPr/>
          <p:nvPr/>
        </p:nvGrpSpPr>
        <p:grpSpPr>
          <a:xfrm>
            <a:off x="753678" y="1357897"/>
            <a:ext cx="9985248" cy="1237331"/>
            <a:chOff x="637206" y="2772491"/>
            <a:chExt cx="10596051" cy="1313019"/>
          </a:xfrm>
        </p:grpSpPr>
        <p:pic>
          <p:nvPicPr>
            <p:cNvPr id="81" name="Picture 80">
              <a:extLst>
                <a:ext uri="{FF2B5EF4-FFF2-40B4-BE49-F238E27FC236}">
                  <a16:creationId xmlns:a16="http://schemas.microsoft.com/office/drawing/2014/main" id="{73731C94-23A5-4C38-0F64-04418929CF3C}"/>
                </a:ext>
              </a:extLst>
            </p:cNvPr>
            <p:cNvPicPr>
              <a:picLocks noChangeAspect="1"/>
            </p:cNvPicPr>
            <p:nvPr/>
          </p:nvPicPr>
          <p:blipFill>
            <a:blip r:embed="rId15"/>
            <a:stretch>
              <a:fillRect/>
            </a:stretch>
          </p:blipFill>
          <p:spPr>
            <a:xfrm>
              <a:off x="9812397" y="3070726"/>
              <a:ext cx="1420860" cy="716548"/>
            </a:xfrm>
            <a:prstGeom prst="rect">
              <a:avLst/>
            </a:prstGeom>
          </p:spPr>
        </p:pic>
        <p:pic>
          <p:nvPicPr>
            <p:cNvPr id="83" name="Picture 82">
              <a:extLst>
                <a:ext uri="{FF2B5EF4-FFF2-40B4-BE49-F238E27FC236}">
                  <a16:creationId xmlns:a16="http://schemas.microsoft.com/office/drawing/2014/main" id="{571D3CEB-CE74-853F-DD5E-2E714BFC79B5}"/>
                </a:ext>
              </a:extLst>
            </p:cNvPr>
            <p:cNvPicPr>
              <a:picLocks noChangeAspect="1"/>
            </p:cNvPicPr>
            <p:nvPr/>
          </p:nvPicPr>
          <p:blipFill>
            <a:blip r:embed="rId16"/>
            <a:stretch>
              <a:fillRect/>
            </a:stretch>
          </p:blipFill>
          <p:spPr>
            <a:xfrm>
              <a:off x="7117212" y="3173273"/>
              <a:ext cx="2042877" cy="511454"/>
            </a:xfrm>
            <a:prstGeom prst="rect">
              <a:avLst/>
            </a:prstGeom>
          </p:spPr>
        </p:pic>
        <p:pic>
          <p:nvPicPr>
            <p:cNvPr id="85" name="Picture 84">
              <a:extLst>
                <a:ext uri="{FF2B5EF4-FFF2-40B4-BE49-F238E27FC236}">
                  <a16:creationId xmlns:a16="http://schemas.microsoft.com/office/drawing/2014/main" id="{0D1389BE-36F7-609F-B74C-929BC016F5F7}"/>
                </a:ext>
              </a:extLst>
            </p:cNvPr>
            <p:cNvPicPr>
              <a:picLocks noChangeAspect="1"/>
            </p:cNvPicPr>
            <p:nvPr/>
          </p:nvPicPr>
          <p:blipFill>
            <a:blip r:embed="rId17"/>
            <a:stretch>
              <a:fillRect/>
            </a:stretch>
          </p:blipFill>
          <p:spPr>
            <a:xfrm>
              <a:off x="5151884" y="2772491"/>
              <a:ext cx="1313019" cy="1313019"/>
            </a:xfrm>
            <a:prstGeom prst="rect">
              <a:avLst/>
            </a:prstGeom>
          </p:spPr>
        </p:pic>
        <p:pic>
          <p:nvPicPr>
            <p:cNvPr id="87" name="Picture 86">
              <a:extLst>
                <a:ext uri="{FF2B5EF4-FFF2-40B4-BE49-F238E27FC236}">
                  <a16:creationId xmlns:a16="http://schemas.microsoft.com/office/drawing/2014/main" id="{EE4BD48A-B4DB-A501-F7F2-1C3FB0BD72AF}"/>
                </a:ext>
              </a:extLst>
            </p:cNvPr>
            <p:cNvPicPr>
              <a:picLocks noChangeAspect="1"/>
            </p:cNvPicPr>
            <p:nvPr/>
          </p:nvPicPr>
          <p:blipFill>
            <a:blip r:embed="rId18"/>
            <a:stretch>
              <a:fillRect/>
            </a:stretch>
          </p:blipFill>
          <p:spPr>
            <a:xfrm>
              <a:off x="637206" y="2945199"/>
              <a:ext cx="967602" cy="967602"/>
            </a:xfrm>
            <a:prstGeom prst="rect">
              <a:avLst/>
            </a:prstGeom>
          </p:spPr>
        </p:pic>
        <p:pic>
          <p:nvPicPr>
            <p:cNvPr id="89" name="Picture 88">
              <a:extLst>
                <a:ext uri="{FF2B5EF4-FFF2-40B4-BE49-F238E27FC236}">
                  <a16:creationId xmlns:a16="http://schemas.microsoft.com/office/drawing/2014/main" id="{235813D6-A1F5-27AF-DE7F-ECDB0B0618EA}"/>
                </a:ext>
              </a:extLst>
            </p:cNvPr>
            <p:cNvPicPr>
              <a:picLocks noChangeAspect="1"/>
            </p:cNvPicPr>
            <p:nvPr/>
          </p:nvPicPr>
          <p:blipFill>
            <a:blip r:embed="rId19"/>
            <a:stretch>
              <a:fillRect/>
            </a:stretch>
          </p:blipFill>
          <p:spPr>
            <a:xfrm>
              <a:off x="2257117" y="3148693"/>
              <a:ext cx="2242458" cy="560615"/>
            </a:xfrm>
            <a:prstGeom prst="rect">
              <a:avLst/>
            </a:prstGeom>
          </p:spPr>
        </p:pic>
      </p:grpSp>
      <p:grpSp>
        <p:nvGrpSpPr>
          <p:cNvPr id="95" name="Group 94">
            <a:extLst>
              <a:ext uri="{FF2B5EF4-FFF2-40B4-BE49-F238E27FC236}">
                <a16:creationId xmlns:a16="http://schemas.microsoft.com/office/drawing/2014/main" id="{63BCEAC6-F930-FE27-1D11-689719DC1AC0}"/>
              </a:ext>
            </a:extLst>
          </p:cNvPr>
          <p:cNvGrpSpPr/>
          <p:nvPr/>
        </p:nvGrpSpPr>
        <p:grpSpPr>
          <a:xfrm>
            <a:off x="662608" y="2668436"/>
            <a:ext cx="10144256" cy="705028"/>
            <a:chOff x="541867" y="3233728"/>
            <a:chExt cx="10764780" cy="748154"/>
          </a:xfrm>
        </p:grpSpPr>
        <p:pic>
          <p:nvPicPr>
            <p:cNvPr id="75" name="Picture 74">
              <a:extLst>
                <a:ext uri="{FF2B5EF4-FFF2-40B4-BE49-F238E27FC236}">
                  <a16:creationId xmlns:a16="http://schemas.microsoft.com/office/drawing/2014/main" id="{5FB34A6A-2A62-8D96-B404-58156FFD4191}"/>
                </a:ext>
              </a:extLst>
            </p:cNvPr>
            <p:cNvPicPr>
              <a:picLocks noChangeAspect="1"/>
            </p:cNvPicPr>
            <p:nvPr/>
          </p:nvPicPr>
          <p:blipFill>
            <a:blip r:embed="rId20"/>
            <a:stretch>
              <a:fillRect/>
            </a:stretch>
          </p:blipFill>
          <p:spPr>
            <a:xfrm>
              <a:off x="9739006" y="3317899"/>
              <a:ext cx="1567641" cy="579812"/>
            </a:xfrm>
            <a:prstGeom prst="rect">
              <a:avLst/>
            </a:prstGeom>
          </p:spPr>
        </p:pic>
        <p:pic>
          <p:nvPicPr>
            <p:cNvPr id="77" name="Picture 76">
              <a:extLst>
                <a:ext uri="{FF2B5EF4-FFF2-40B4-BE49-F238E27FC236}">
                  <a16:creationId xmlns:a16="http://schemas.microsoft.com/office/drawing/2014/main" id="{0A1E01E2-E45A-1EA2-28D9-95385D85A7CE}"/>
                </a:ext>
              </a:extLst>
            </p:cNvPr>
            <p:cNvPicPr>
              <a:picLocks noChangeAspect="1"/>
            </p:cNvPicPr>
            <p:nvPr/>
          </p:nvPicPr>
          <p:blipFill>
            <a:blip r:embed="rId21"/>
            <a:stretch>
              <a:fillRect/>
            </a:stretch>
          </p:blipFill>
          <p:spPr>
            <a:xfrm>
              <a:off x="7457070" y="3233728"/>
              <a:ext cx="1718731" cy="748154"/>
            </a:xfrm>
            <a:prstGeom prst="rect">
              <a:avLst/>
            </a:prstGeom>
          </p:spPr>
        </p:pic>
        <p:pic>
          <p:nvPicPr>
            <p:cNvPr id="79" name="Picture 78">
              <a:extLst>
                <a:ext uri="{FF2B5EF4-FFF2-40B4-BE49-F238E27FC236}">
                  <a16:creationId xmlns:a16="http://schemas.microsoft.com/office/drawing/2014/main" id="{93BFCD78-B7BF-A084-C441-49C9B0B26AC8}"/>
                </a:ext>
              </a:extLst>
            </p:cNvPr>
            <p:cNvPicPr>
              <a:picLocks noChangeAspect="1"/>
            </p:cNvPicPr>
            <p:nvPr/>
          </p:nvPicPr>
          <p:blipFill>
            <a:blip r:embed="rId22"/>
            <a:stretch>
              <a:fillRect/>
            </a:stretch>
          </p:blipFill>
          <p:spPr>
            <a:xfrm>
              <a:off x="4813864" y="3399805"/>
              <a:ext cx="2080000" cy="416000"/>
            </a:xfrm>
            <a:prstGeom prst="rect">
              <a:avLst/>
            </a:prstGeom>
          </p:spPr>
        </p:pic>
        <p:pic>
          <p:nvPicPr>
            <p:cNvPr id="91" name="Picture 90" descr="A picture containing text, clipart, sign&#10;&#10;Description automatically generated">
              <a:extLst>
                <a:ext uri="{FF2B5EF4-FFF2-40B4-BE49-F238E27FC236}">
                  <a16:creationId xmlns:a16="http://schemas.microsoft.com/office/drawing/2014/main" id="{0EE927C7-E26F-1685-4745-E62CE99CB5BD}"/>
                </a:ext>
              </a:extLst>
            </p:cNvPr>
            <p:cNvPicPr>
              <a:picLocks noChangeAspect="1"/>
            </p:cNvPicPr>
            <p:nvPr/>
          </p:nvPicPr>
          <p:blipFill>
            <a:blip r:embed="rId23"/>
            <a:stretch>
              <a:fillRect/>
            </a:stretch>
          </p:blipFill>
          <p:spPr>
            <a:xfrm>
              <a:off x="541867" y="3275403"/>
              <a:ext cx="1571358" cy="664805"/>
            </a:xfrm>
            <a:prstGeom prst="rect">
              <a:avLst/>
            </a:prstGeom>
          </p:spPr>
        </p:pic>
        <p:pic>
          <p:nvPicPr>
            <p:cNvPr id="93" name="Picture 92" descr="Logo, company name&#10;&#10;Description automatically generated">
              <a:extLst>
                <a:ext uri="{FF2B5EF4-FFF2-40B4-BE49-F238E27FC236}">
                  <a16:creationId xmlns:a16="http://schemas.microsoft.com/office/drawing/2014/main" id="{24C5C944-9165-6179-6A57-6BEB6FD5803E}"/>
                </a:ext>
              </a:extLst>
            </p:cNvPr>
            <p:cNvPicPr>
              <a:picLocks noChangeAspect="1"/>
            </p:cNvPicPr>
            <p:nvPr/>
          </p:nvPicPr>
          <p:blipFill>
            <a:blip r:embed="rId24"/>
            <a:stretch>
              <a:fillRect/>
            </a:stretch>
          </p:blipFill>
          <p:spPr>
            <a:xfrm>
              <a:off x="2676431" y="3275403"/>
              <a:ext cx="1574227" cy="664805"/>
            </a:xfrm>
            <a:prstGeom prst="rect">
              <a:avLst/>
            </a:prstGeom>
          </p:spPr>
        </p:pic>
      </p:grpSp>
      <p:sp>
        <p:nvSpPr>
          <p:cNvPr id="100" name="TextBox 99">
            <a:extLst>
              <a:ext uri="{FF2B5EF4-FFF2-40B4-BE49-F238E27FC236}">
                <a16:creationId xmlns:a16="http://schemas.microsoft.com/office/drawing/2014/main" id="{B1790FE5-0BF8-5FB9-D0B3-97A6C3A06CF3}"/>
              </a:ext>
            </a:extLst>
          </p:cNvPr>
          <p:cNvSpPr txBox="1"/>
          <p:nvPr/>
        </p:nvSpPr>
        <p:spPr>
          <a:xfrm>
            <a:off x="212261" y="6628041"/>
            <a:ext cx="1123962" cy="246221"/>
          </a:xfrm>
          <a:prstGeom prst="rect">
            <a:avLst/>
          </a:prstGeom>
          <a:noFill/>
        </p:spPr>
        <p:txBody>
          <a:bodyPr wrap="square" rtlCol="0">
            <a:spAutoFit/>
          </a:bodyPr>
          <a:lstStyle/>
          <a:p>
            <a:pPr algn="l"/>
            <a:r>
              <a:rPr lang="en-US" sz="1000" dirty="0">
                <a:solidFill>
                  <a:schemeClr val="tx1">
                    <a:lumMod val="50000"/>
                    <a:lumOff val="50000"/>
                  </a:schemeClr>
                </a:solidFill>
                <a:cs typeface="Calibri"/>
              </a:rPr>
              <a:t>Confidential</a:t>
            </a:r>
            <a:endParaRPr lang="en-US" sz="1000" dirty="0">
              <a:solidFill>
                <a:schemeClr val="tx1">
                  <a:lumMod val="50000"/>
                  <a:lumOff val="50000"/>
                </a:schemeClr>
              </a:solidFill>
            </a:endParaRPr>
          </a:p>
        </p:txBody>
      </p:sp>
      <p:sp>
        <p:nvSpPr>
          <p:cNvPr id="101" name="TextBox 100">
            <a:extLst>
              <a:ext uri="{FF2B5EF4-FFF2-40B4-BE49-F238E27FC236}">
                <a16:creationId xmlns:a16="http://schemas.microsoft.com/office/drawing/2014/main" id="{32929BC7-7C84-4ADA-A027-C9298447C133}"/>
              </a:ext>
            </a:extLst>
          </p:cNvPr>
          <p:cNvSpPr txBox="1"/>
          <p:nvPr/>
        </p:nvSpPr>
        <p:spPr>
          <a:xfrm>
            <a:off x="10852551" y="6628041"/>
            <a:ext cx="1123962" cy="246221"/>
          </a:xfrm>
          <a:prstGeom prst="rect">
            <a:avLst/>
          </a:prstGeom>
          <a:noFill/>
        </p:spPr>
        <p:txBody>
          <a:bodyPr wrap="square" rtlCol="0">
            <a:spAutoFit/>
          </a:bodyPr>
          <a:lstStyle/>
          <a:p>
            <a:pPr algn="r"/>
            <a:r>
              <a:rPr lang="en-IN" sz="1000" b="0" i="0" dirty="0">
                <a:solidFill>
                  <a:schemeClr val="tx1">
                    <a:lumMod val="50000"/>
                    <a:lumOff val="50000"/>
                  </a:schemeClr>
                </a:solidFill>
                <a:effectLst/>
                <a:latin typeface="arial" panose="020B0604020202020204" pitchFamily="34" charset="0"/>
              </a:rPr>
              <a:t>© 2023</a:t>
            </a:r>
            <a:endParaRPr lang="en-US" sz="1000" dirty="0">
              <a:solidFill>
                <a:schemeClr val="tx1">
                  <a:lumMod val="50000"/>
                  <a:lumOff val="50000"/>
                </a:schemeClr>
              </a:solidFill>
            </a:endParaRPr>
          </a:p>
        </p:txBody>
      </p:sp>
      <p:pic>
        <p:nvPicPr>
          <p:cNvPr id="102" name="Graphic 101">
            <a:extLst>
              <a:ext uri="{FF2B5EF4-FFF2-40B4-BE49-F238E27FC236}">
                <a16:creationId xmlns:a16="http://schemas.microsoft.com/office/drawing/2014/main" id="{A378A4C3-AB66-3EAC-F4B6-CEF76B896CE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62992" y="-2538059"/>
            <a:ext cx="4877307" cy="4877307"/>
          </a:xfrm>
          <a:prstGeom prst="rect">
            <a:avLst/>
          </a:prstGeom>
        </p:spPr>
      </p:pic>
      <p:sp>
        <p:nvSpPr>
          <p:cNvPr id="103" name="TextBox 102">
            <a:extLst>
              <a:ext uri="{FF2B5EF4-FFF2-40B4-BE49-F238E27FC236}">
                <a16:creationId xmlns:a16="http://schemas.microsoft.com/office/drawing/2014/main" id="{86FFBB0B-FAE1-28B0-8D40-ADA669C6EBA3}"/>
              </a:ext>
            </a:extLst>
          </p:cNvPr>
          <p:cNvSpPr txBox="1"/>
          <p:nvPr/>
        </p:nvSpPr>
        <p:spPr>
          <a:xfrm>
            <a:off x="541868" y="544793"/>
            <a:ext cx="5379471" cy="584775"/>
          </a:xfrm>
          <a:prstGeom prst="rect">
            <a:avLst/>
          </a:prstGeom>
          <a:noFill/>
        </p:spPr>
        <p:txBody>
          <a:bodyPr wrap="square" rtlCol="0">
            <a:spAutoFit/>
          </a:bodyPr>
          <a:lstStyle/>
          <a:p>
            <a:pPr algn="l"/>
            <a:r>
              <a:rPr lang="en-IN" sz="3200" b="1" dirty="0">
                <a:solidFill>
                  <a:srgbClr val="CB9E07"/>
                </a:solidFill>
                <a:effectLst/>
                <a:latin typeface="NEXA-XBOLD" panose="02000000000000000000" pitchFamily="2" charset="77"/>
              </a:rPr>
              <a:t>Brands that trust us</a:t>
            </a:r>
          </a:p>
        </p:txBody>
      </p:sp>
      <p:sp>
        <p:nvSpPr>
          <p:cNvPr id="104" name="Rectangle 103">
            <a:extLst>
              <a:ext uri="{FF2B5EF4-FFF2-40B4-BE49-F238E27FC236}">
                <a16:creationId xmlns:a16="http://schemas.microsoft.com/office/drawing/2014/main" id="{F23A3824-C359-7621-70C0-2B105A4B326B}"/>
              </a:ext>
            </a:extLst>
          </p:cNvPr>
          <p:cNvSpPr/>
          <p:nvPr/>
        </p:nvSpPr>
        <p:spPr>
          <a:xfrm>
            <a:off x="212353" y="519392"/>
            <a:ext cx="126314" cy="553918"/>
          </a:xfrm>
          <a:prstGeom prst="rect">
            <a:avLst/>
          </a:prstGeom>
          <a:solidFill>
            <a:srgbClr val="CB9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589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500" fill="hold"/>
                                        <p:tgtEl>
                                          <p:spTgt spid="98"/>
                                        </p:tgtEl>
                                        <p:attrNameLst>
                                          <p:attrName>ppt_x</p:attrName>
                                        </p:attrNameLst>
                                      </p:cBhvr>
                                      <p:tavLst>
                                        <p:tav tm="0">
                                          <p:val>
                                            <p:strVal val="0-#ppt_w/2"/>
                                          </p:val>
                                        </p:tav>
                                        <p:tav tm="100000">
                                          <p:val>
                                            <p:strVal val="#ppt_x"/>
                                          </p:val>
                                        </p:tav>
                                      </p:tavLst>
                                    </p:anim>
                                    <p:anim calcmode="lin" valueType="num">
                                      <p:cBhvr additive="base">
                                        <p:cTn id="8" dur="150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p:tgtEl>
                                          <p:spTgt spid="103"/>
                                        </p:tgtEl>
                                        <p:attrNameLst>
                                          <p:attrName>ppt_y</p:attrName>
                                        </p:attrNameLst>
                                      </p:cBhvr>
                                      <p:tavLst>
                                        <p:tav tm="0">
                                          <p:val>
                                            <p:strVal val="#ppt_y+#ppt_h*1.125000"/>
                                          </p:val>
                                        </p:tav>
                                        <p:tav tm="100000">
                                          <p:val>
                                            <p:strVal val="#ppt_y"/>
                                          </p:val>
                                        </p:tav>
                                      </p:tavLst>
                                    </p:anim>
                                    <p:animEffect transition="in" filter="wipe(up)">
                                      <p:cBhvr>
                                        <p:cTn id="13" dur="500"/>
                                        <p:tgtEl>
                                          <p:spTgt spid="10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p:tgtEl>
                                          <p:spTgt spid="104"/>
                                        </p:tgtEl>
                                        <p:attrNameLst>
                                          <p:attrName>ppt_y</p:attrName>
                                        </p:attrNameLst>
                                      </p:cBhvr>
                                      <p:tavLst>
                                        <p:tav tm="0">
                                          <p:val>
                                            <p:strVal val="#ppt_y+#ppt_h*1.125000"/>
                                          </p:val>
                                        </p:tav>
                                        <p:tav tm="100000">
                                          <p:val>
                                            <p:strVal val="#ppt_y"/>
                                          </p:val>
                                        </p:tav>
                                      </p:tavLst>
                                    </p:anim>
                                    <p:animEffect transition="in" filter="wipe(up)">
                                      <p:cBhvr>
                                        <p:cTn id="17" dur="500"/>
                                        <p:tgtEl>
                                          <p:spTgt spid="104"/>
                                        </p:tgtEl>
                                      </p:cBhvr>
                                    </p:animEffect>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p:tgtEl>
                                          <p:spTgt spid="94"/>
                                        </p:tgtEl>
                                        <p:attrNameLst>
                                          <p:attrName>ppt_y</p:attrName>
                                        </p:attrNameLst>
                                      </p:cBhvr>
                                      <p:tavLst>
                                        <p:tav tm="0">
                                          <p:val>
                                            <p:strVal val="#ppt_y+#ppt_h*1.125000"/>
                                          </p:val>
                                        </p:tav>
                                        <p:tav tm="100000">
                                          <p:val>
                                            <p:strVal val="#ppt_y"/>
                                          </p:val>
                                        </p:tav>
                                      </p:tavLst>
                                    </p:anim>
                                    <p:animEffect transition="in" filter="wipe(up)">
                                      <p:cBhvr>
                                        <p:cTn id="22" dur="500"/>
                                        <p:tgtEl>
                                          <p:spTgt spid="94"/>
                                        </p:tgtEl>
                                      </p:cBhvr>
                                    </p:animEffect>
                                  </p:childTnLst>
                                </p:cTn>
                              </p:par>
                            </p:childTnLst>
                          </p:cTn>
                        </p:par>
                        <p:par>
                          <p:cTn id="23" fill="hold">
                            <p:stCondLst>
                              <p:cond delay="2500"/>
                            </p:stCondLst>
                            <p:childTnLst>
                              <p:par>
                                <p:cTn id="24" presetID="12" presetClass="entr" presetSubtype="4" fill="hold"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500"/>
                                        <p:tgtEl>
                                          <p:spTgt spid="95"/>
                                        </p:tgtEl>
                                        <p:attrNameLst>
                                          <p:attrName>ppt_y</p:attrName>
                                        </p:attrNameLst>
                                      </p:cBhvr>
                                      <p:tavLst>
                                        <p:tav tm="0">
                                          <p:val>
                                            <p:strVal val="#ppt_y+#ppt_h*1.125000"/>
                                          </p:val>
                                        </p:tav>
                                        <p:tav tm="100000">
                                          <p:val>
                                            <p:strVal val="#ppt_y"/>
                                          </p:val>
                                        </p:tav>
                                      </p:tavLst>
                                    </p:anim>
                                    <p:animEffect transition="in" filter="wipe(up)">
                                      <p:cBhvr>
                                        <p:cTn id="27" dur="500"/>
                                        <p:tgtEl>
                                          <p:spTgt spid="95"/>
                                        </p:tgtEl>
                                      </p:cBhvr>
                                    </p:animEffect>
                                  </p:childTnLst>
                                </p:cTn>
                              </p:par>
                            </p:childTnLst>
                          </p:cTn>
                        </p:par>
                        <p:par>
                          <p:cTn id="28" fill="hold">
                            <p:stCondLst>
                              <p:cond delay="3000"/>
                            </p:stCondLst>
                            <p:childTnLst>
                              <p:par>
                                <p:cTn id="29" presetID="12" presetClass="entr" presetSubtype="4"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p:tgtEl>
                                          <p:spTgt spid="96"/>
                                        </p:tgtEl>
                                        <p:attrNameLst>
                                          <p:attrName>ppt_y</p:attrName>
                                        </p:attrNameLst>
                                      </p:cBhvr>
                                      <p:tavLst>
                                        <p:tav tm="0">
                                          <p:val>
                                            <p:strVal val="#ppt_y+#ppt_h*1.125000"/>
                                          </p:val>
                                        </p:tav>
                                        <p:tav tm="100000">
                                          <p:val>
                                            <p:strVal val="#ppt_y"/>
                                          </p:val>
                                        </p:tav>
                                      </p:tavLst>
                                    </p:anim>
                                    <p:animEffect transition="in" filter="wipe(up)">
                                      <p:cBhvr>
                                        <p:cTn id="32" dur="500"/>
                                        <p:tgtEl>
                                          <p:spTgt spid="96"/>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p:tgtEl>
                                          <p:spTgt spid="105"/>
                                        </p:tgtEl>
                                        <p:attrNameLst>
                                          <p:attrName>ppt_y</p:attrName>
                                        </p:attrNameLst>
                                      </p:cBhvr>
                                      <p:tavLst>
                                        <p:tav tm="0">
                                          <p:val>
                                            <p:strVal val="#ppt_y+#ppt_h*1.125000"/>
                                          </p:val>
                                        </p:tav>
                                        <p:tav tm="100000">
                                          <p:val>
                                            <p:strVal val="#ppt_y"/>
                                          </p:val>
                                        </p:tav>
                                      </p:tavLst>
                                    </p:anim>
                                    <p:animEffect transition="in" filter="wipe(up)">
                                      <p:cBhvr>
                                        <p:cTn id="3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3" grpId="0"/>
      <p:bldP spid="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C8876B-F3EF-57F7-C199-576404396828}"/>
              </a:ext>
            </a:extLst>
          </p:cNvPr>
          <p:cNvPicPr>
            <a:picLocks noChangeAspect="1"/>
          </p:cNvPicPr>
          <p:nvPr/>
        </p:nvPicPr>
        <p:blipFill rotWithShape="1">
          <a:blip r:embed="rId2"/>
          <a:srcRect t="15746"/>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8943C997-AA8A-34B1-A8A3-639BEA5E854F}"/>
              </a:ext>
            </a:extLst>
          </p:cNvPr>
          <p:cNvSpPr/>
          <p:nvPr/>
        </p:nvSpPr>
        <p:spPr>
          <a:xfrm>
            <a:off x="0" y="0"/>
            <a:ext cx="12192000" cy="6858000"/>
          </a:xfrm>
          <a:prstGeom prst="rect">
            <a:avLst/>
          </a:prstGeom>
          <a:solidFill>
            <a:schemeClr val="tx1">
              <a:lumMod val="95000"/>
              <a:lumOff val="5000"/>
              <a:alpha val="73721"/>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1773704-82FA-1959-0C18-370E631F2405}"/>
              </a:ext>
            </a:extLst>
          </p:cNvPr>
          <p:cNvSpPr txBox="1"/>
          <p:nvPr/>
        </p:nvSpPr>
        <p:spPr>
          <a:xfrm>
            <a:off x="420915" y="2830151"/>
            <a:ext cx="9013371" cy="923330"/>
          </a:xfrm>
          <a:prstGeom prst="rect">
            <a:avLst/>
          </a:prstGeom>
          <a:noFill/>
        </p:spPr>
        <p:txBody>
          <a:bodyPr wrap="square" rtlCol="0">
            <a:spAutoFit/>
          </a:bodyPr>
          <a:lstStyle/>
          <a:p>
            <a:pPr algn="l"/>
            <a:r>
              <a:rPr lang="en-IN" sz="5400" b="1" dirty="0">
                <a:solidFill>
                  <a:srgbClr val="FFFFFF"/>
                </a:solidFill>
                <a:effectLst/>
                <a:latin typeface="NEXA-XBOLD" panose="02000000000000000000" pitchFamily="2" charset="77"/>
              </a:rPr>
              <a:t>Contact us</a:t>
            </a:r>
          </a:p>
        </p:txBody>
      </p:sp>
      <p:sp>
        <p:nvSpPr>
          <p:cNvPr id="11" name="TextBox 10">
            <a:extLst>
              <a:ext uri="{FF2B5EF4-FFF2-40B4-BE49-F238E27FC236}">
                <a16:creationId xmlns:a16="http://schemas.microsoft.com/office/drawing/2014/main" id="{08E65E58-1B2B-CFF6-7351-C75CF5F8E02C}"/>
              </a:ext>
            </a:extLst>
          </p:cNvPr>
          <p:cNvSpPr txBox="1"/>
          <p:nvPr/>
        </p:nvSpPr>
        <p:spPr>
          <a:xfrm>
            <a:off x="1030710" y="4135823"/>
            <a:ext cx="4484914" cy="400110"/>
          </a:xfrm>
          <a:prstGeom prst="rect">
            <a:avLst/>
          </a:prstGeom>
          <a:noFill/>
        </p:spPr>
        <p:txBody>
          <a:bodyPr wrap="square" rtlCol="0">
            <a:spAutoFit/>
          </a:bodyPr>
          <a:lstStyle/>
          <a:p>
            <a:pPr algn="l"/>
            <a:r>
              <a:rPr lang="en-IN" sz="2000" b="1" dirty="0" err="1">
                <a:solidFill>
                  <a:srgbClr val="FFFFFF"/>
                </a:solidFill>
                <a:effectLst/>
                <a:latin typeface="Nexa" panose="02000000000000000000" pitchFamily="2" charset="77"/>
              </a:rPr>
              <a:t>www.intellogi.com</a:t>
            </a:r>
            <a:endParaRPr lang="en-IN" sz="2000" b="1" dirty="0">
              <a:solidFill>
                <a:srgbClr val="FFFFFF"/>
              </a:solidFill>
              <a:effectLst/>
              <a:latin typeface="Nexa" panose="02000000000000000000" pitchFamily="2" charset="77"/>
            </a:endParaRPr>
          </a:p>
        </p:txBody>
      </p:sp>
      <p:pic>
        <p:nvPicPr>
          <p:cNvPr id="13" name="Picture 12" descr="Logo&#10;&#10;Description automatically generated">
            <a:extLst>
              <a:ext uri="{FF2B5EF4-FFF2-40B4-BE49-F238E27FC236}">
                <a16:creationId xmlns:a16="http://schemas.microsoft.com/office/drawing/2014/main" id="{E035879F-5924-6EC1-F2A9-0C417E414D52}"/>
              </a:ext>
            </a:extLst>
          </p:cNvPr>
          <p:cNvPicPr>
            <a:picLocks noChangeAspect="1"/>
          </p:cNvPicPr>
          <p:nvPr/>
        </p:nvPicPr>
        <p:blipFill>
          <a:blip r:embed="rId3"/>
          <a:stretch>
            <a:fillRect/>
          </a:stretch>
        </p:blipFill>
        <p:spPr>
          <a:xfrm>
            <a:off x="658586" y="507033"/>
            <a:ext cx="2070100" cy="799921"/>
          </a:xfrm>
          <a:prstGeom prst="rect">
            <a:avLst/>
          </a:prstGeom>
        </p:spPr>
      </p:pic>
      <p:pic>
        <p:nvPicPr>
          <p:cNvPr id="15" name="Graphic 14">
            <a:extLst>
              <a:ext uri="{FF2B5EF4-FFF2-40B4-BE49-F238E27FC236}">
                <a16:creationId xmlns:a16="http://schemas.microsoft.com/office/drawing/2014/main" id="{DB10F9D9-6731-7ADE-D0A8-39B7A7F3B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5260" y="3184893"/>
            <a:ext cx="6332148" cy="6332148"/>
          </a:xfrm>
          <a:prstGeom prst="rect">
            <a:avLst/>
          </a:prstGeom>
        </p:spPr>
      </p:pic>
      <p:sp>
        <p:nvSpPr>
          <p:cNvPr id="2" name="TextBox 1">
            <a:extLst>
              <a:ext uri="{FF2B5EF4-FFF2-40B4-BE49-F238E27FC236}">
                <a16:creationId xmlns:a16="http://schemas.microsoft.com/office/drawing/2014/main" id="{66A49EAF-DD95-8F11-DE53-5FBAC224D516}"/>
              </a:ext>
            </a:extLst>
          </p:cNvPr>
          <p:cNvSpPr txBox="1"/>
          <p:nvPr/>
        </p:nvSpPr>
        <p:spPr>
          <a:xfrm>
            <a:off x="1030710" y="4718220"/>
            <a:ext cx="4484914" cy="400110"/>
          </a:xfrm>
          <a:prstGeom prst="rect">
            <a:avLst/>
          </a:prstGeom>
          <a:noFill/>
        </p:spPr>
        <p:txBody>
          <a:bodyPr wrap="square" rtlCol="0">
            <a:spAutoFit/>
          </a:bodyPr>
          <a:lstStyle/>
          <a:p>
            <a:pPr algn="l"/>
            <a:r>
              <a:rPr lang="en-IN" sz="2000" b="1" dirty="0" err="1">
                <a:solidFill>
                  <a:srgbClr val="FFFFFF"/>
                </a:solidFill>
                <a:effectLst/>
                <a:latin typeface="Nexa" panose="02000000000000000000" pitchFamily="2" charset="77"/>
              </a:rPr>
              <a:t>info@intellogi.com</a:t>
            </a:r>
            <a:endParaRPr lang="en-IN" sz="2000" b="1" dirty="0">
              <a:solidFill>
                <a:srgbClr val="FFFFFF"/>
              </a:solidFill>
              <a:effectLst/>
              <a:latin typeface="Nexa" panose="02000000000000000000" pitchFamily="2" charset="77"/>
            </a:endParaRPr>
          </a:p>
        </p:txBody>
      </p:sp>
      <p:pic>
        <p:nvPicPr>
          <p:cNvPr id="4" name="Graphic 3">
            <a:extLst>
              <a:ext uri="{FF2B5EF4-FFF2-40B4-BE49-F238E27FC236}">
                <a16:creationId xmlns:a16="http://schemas.microsoft.com/office/drawing/2014/main" id="{FBED3574-A552-615E-D735-DC945FD3D3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5886" y="4738275"/>
            <a:ext cx="360000" cy="360000"/>
          </a:xfrm>
          <a:prstGeom prst="rect">
            <a:avLst/>
          </a:prstGeom>
        </p:spPr>
      </p:pic>
      <p:pic>
        <p:nvPicPr>
          <p:cNvPr id="8" name="Graphic 7">
            <a:extLst>
              <a:ext uri="{FF2B5EF4-FFF2-40B4-BE49-F238E27FC236}">
                <a16:creationId xmlns:a16="http://schemas.microsoft.com/office/drawing/2014/main" id="{A3720357-EBD8-DE8C-311E-F6B9B5F016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5886" y="4135823"/>
            <a:ext cx="360000" cy="360000"/>
          </a:xfrm>
          <a:prstGeom prst="rect">
            <a:avLst/>
          </a:prstGeom>
        </p:spPr>
      </p:pic>
    </p:spTree>
    <p:extLst>
      <p:ext uri="{BB962C8B-B14F-4D97-AF65-F5344CB8AC3E}">
        <p14:creationId xmlns:p14="http://schemas.microsoft.com/office/powerpoint/2010/main" val="33835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000"/>
                            </p:stCondLst>
                            <p:childTnLst>
                              <p:par>
                                <p:cTn id="19" presetID="1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7701</TotalTime>
  <Words>449</Words>
  <Application>Microsoft Office PowerPoint</Application>
  <PresentationFormat>Widescreen</PresentationFormat>
  <Paragraphs>72</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vt:lpstr>
      <vt:lpstr>Calibri</vt:lpstr>
      <vt:lpstr>Calibri Light</vt:lpstr>
      <vt:lpstr>Nexa</vt:lpstr>
      <vt:lpstr>NEXA-BOOK</vt:lpstr>
      <vt:lpstr>NEXA-XBOLD</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Pranov Reddy</dc:creator>
  <cp:lastModifiedBy>Anushaya K</cp:lastModifiedBy>
  <cp:revision>47</cp:revision>
  <dcterms:created xsi:type="dcterms:W3CDTF">2023-01-03T14:54:18Z</dcterms:created>
  <dcterms:modified xsi:type="dcterms:W3CDTF">2023-02-02T10:52:27Z</dcterms:modified>
</cp:coreProperties>
</file>