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72" r:id="rId3"/>
    <p:sldId id="259" r:id="rId4"/>
    <p:sldId id="273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70" r:id="rId13"/>
  </p:sldIdLst>
  <p:sldSz cx="18288000" cy="10287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96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01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53520" tIns="26760" rIns="53520" bIns="26760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53520" tIns="26760" rIns="53520" bIns="26760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53520" tIns="26760" rIns="53520" bIns="26760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53520" tIns="26760" rIns="53520" bIns="26760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53520" tIns="26760" rIns="53520" bIns="26760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1884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53520" tIns="26760" rIns="53520" bIns="26760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53520" tIns="26760" rIns="53520" bIns="26760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3493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53520" tIns="26760" rIns="53520" bIns="26760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53520" tIns="26760" rIns="53520" bIns="26760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53520" tIns="26760" rIns="53520" bIns="26760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53520" tIns="26760" rIns="53520" bIns="26760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53520" tIns="26760" rIns="53520" bIns="26760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599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50" b="0" i="0">
                <a:solidFill>
                  <a:srgbClr val="ECECE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162978" y="1028488"/>
            <a:ext cx="0" cy="8230234"/>
          </a:xfrm>
          <a:custGeom>
            <a:avLst/>
            <a:gdLst/>
            <a:ahLst/>
            <a:cxnLst/>
            <a:rect l="l" t="t" r="r" b="b"/>
            <a:pathLst>
              <a:path h="8230234">
                <a:moveTo>
                  <a:pt x="0" y="8229741"/>
                </a:moveTo>
                <a:lnTo>
                  <a:pt x="0" y="0"/>
                </a:lnTo>
              </a:path>
            </a:pathLst>
          </a:custGeom>
          <a:ln w="380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2734" y="5162550"/>
            <a:ext cx="14725650" cy="0"/>
          </a:xfrm>
          <a:custGeom>
            <a:avLst/>
            <a:gdLst/>
            <a:ahLst/>
            <a:cxnLst/>
            <a:rect l="l" t="t" r="r" b="b"/>
            <a:pathLst>
              <a:path w="14725650">
                <a:moveTo>
                  <a:pt x="0" y="0"/>
                </a:moveTo>
                <a:lnTo>
                  <a:pt x="14725655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477485" y="1912773"/>
            <a:ext cx="3295015" cy="1771650"/>
          </a:xfrm>
          <a:custGeom>
            <a:avLst/>
            <a:gdLst/>
            <a:ahLst/>
            <a:cxnLst/>
            <a:rect l="l" t="t" r="r" b="b"/>
            <a:pathLst>
              <a:path w="3295015" h="1771650">
                <a:moveTo>
                  <a:pt x="2810110" y="1771633"/>
                </a:moveTo>
                <a:lnTo>
                  <a:pt x="484774" y="1771633"/>
                </a:lnTo>
                <a:lnTo>
                  <a:pt x="465517" y="1771250"/>
                </a:lnTo>
                <a:lnTo>
                  <a:pt x="427320" y="1768216"/>
                </a:lnTo>
                <a:lnTo>
                  <a:pt x="389683" y="1762212"/>
                </a:lnTo>
                <a:lnTo>
                  <a:pt x="334636" y="1747787"/>
                </a:lnTo>
                <a:lnTo>
                  <a:pt x="281765" y="1727061"/>
                </a:lnTo>
                <a:lnTo>
                  <a:pt x="231622" y="1700261"/>
                </a:lnTo>
                <a:lnTo>
                  <a:pt x="184756" y="1667616"/>
                </a:lnTo>
                <a:lnTo>
                  <a:pt x="155604" y="1642718"/>
                </a:lnTo>
                <a:lnTo>
                  <a:pt x="128369" y="1615449"/>
                </a:lnTo>
                <a:lnTo>
                  <a:pt x="103503" y="1586260"/>
                </a:lnTo>
                <a:lnTo>
                  <a:pt x="81130" y="1555368"/>
                </a:lnTo>
                <a:lnTo>
                  <a:pt x="52392" y="1506194"/>
                </a:lnTo>
                <a:lnTo>
                  <a:pt x="29645" y="1454106"/>
                </a:lnTo>
                <a:lnTo>
                  <a:pt x="13115" y="1399654"/>
                </a:lnTo>
                <a:lnTo>
                  <a:pt x="3030" y="1343390"/>
                </a:lnTo>
                <a:lnTo>
                  <a:pt x="0" y="1305144"/>
                </a:lnTo>
                <a:lnTo>
                  <a:pt x="0" y="466488"/>
                </a:lnTo>
                <a:lnTo>
                  <a:pt x="3030" y="428242"/>
                </a:lnTo>
                <a:lnTo>
                  <a:pt x="9026" y="390558"/>
                </a:lnTo>
                <a:lnTo>
                  <a:pt x="23433" y="335441"/>
                </a:lnTo>
                <a:lnTo>
                  <a:pt x="44133" y="282504"/>
                </a:lnTo>
                <a:lnTo>
                  <a:pt x="70899" y="232298"/>
                </a:lnTo>
                <a:lnTo>
                  <a:pt x="103503" y="185372"/>
                </a:lnTo>
                <a:lnTo>
                  <a:pt x="128369" y="156183"/>
                </a:lnTo>
                <a:lnTo>
                  <a:pt x="155604" y="128914"/>
                </a:lnTo>
                <a:lnTo>
                  <a:pt x="184756" y="104016"/>
                </a:lnTo>
                <a:lnTo>
                  <a:pt x="215609" y="81615"/>
                </a:lnTo>
                <a:lnTo>
                  <a:pt x="264721" y="52841"/>
                </a:lnTo>
                <a:lnTo>
                  <a:pt x="316743" y="30065"/>
                </a:lnTo>
                <a:lnTo>
                  <a:pt x="371126" y="13514"/>
                </a:lnTo>
                <a:lnTo>
                  <a:pt x="427320" y="3416"/>
                </a:lnTo>
                <a:lnTo>
                  <a:pt x="465517" y="382"/>
                </a:lnTo>
                <a:lnTo>
                  <a:pt x="484774" y="0"/>
                </a:lnTo>
                <a:lnTo>
                  <a:pt x="2810110" y="0"/>
                </a:lnTo>
                <a:lnTo>
                  <a:pt x="2848527" y="1524"/>
                </a:lnTo>
                <a:lnTo>
                  <a:pt x="2886464" y="6051"/>
                </a:lnTo>
                <a:lnTo>
                  <a:pt x="2942115" y="18325"/>
                </a:lnTo>
                <a:lnTo>
                  <a:pt x="2995772" y="36977"/>
                </a:lnTo>
                <a:lnTo>
                  <a:pt x="3046885" y="61777"/>
                </a:lnTo>
                <a:lnTo>
                  <a:pt x="3094905" y="92499"/>
                </a:lnTo>
                <a:lnTo>
                  <a:pt x="3124927" y="116157"/>
                </a:lnTo>
                <a:lnTo>
                  <a:pt x="3153168" y="142278"/>
                </a:lnTo>
                <a:lnTo>
                  <a:pt x="3179256" y="170555"/>
                </a:lnTo>
                <a:lnTo>
                  <a:pt x="3202885" y="200616"/>
                </a:lnTo>
                <a:lnTo>
                  <a:pt x="3233568" y="248696"/>
                </a:lnTo>
                <a:lnTo>
                  <a:pt x="3258337" y="299874"/>
                </a:lnTo>
                <a:lnTo>
                  <a:pt x="3276965" y="353598"/>
                </a:lnTo>
                <a:lnTo>
                  <a:pt x="3289224" y="409320"/>
                </a:lnTo>
                <a:lnTo>
                  <a:pt x="3293745" y="447305"/>
                </a:lnTo>
                <a:lnTo>
                  <a:pt x="3294886" y="466488"/>
                </a:lnTo>
                <a:lnTo>
                  <a:pt x="3294886" y="1305144"/>
                </a:lnTo>
                <a:lnTo>
                  <a:pt x="3291855" y="1343390"/>
                </a:lnTo>
                <a:lnTo>
                  <a:pt x="3285859" y="1381074"/>
                </a:lnTo>
                <a:lnTo>
                  <a:pt x="3271452" y="1436191"/>
                </a:lnTo>
                <a:lnTo>
                  <a:pt x="3250752" y="1489128"/>
                </a:lnTo>
                <a:lnTo>
                  <a:pt x="3223986" y="1539334"/>
                </a:lnTo>
                <a:lnTo>
                  <a:pt x="3191382" y="1586260"/>
                </a:lnTo>
                <a:lnTo>
                  <a:pt x="3166515" y="1615449"/>
                </a:lnTo>
                <a:lnTo>
                  <a:pt x="3139281" y="1642718"/>
                </a:lnTo>
                <a:lnTo>
                  <a:pt x="3110129" y="1667616"/>
                </a:lnTo>
                <a:lnTo>
                  <a:pt x="3079276" y="1690017"/>
                </a:lnTo>
                <a:lnTo>
                  <a:pt x="3030164" y="1718791"/>
                </a:lnTo>
                <a:lnTo>
                  <a:pt x="2978142" y="1741567"/>
                </a:lnTo>
                <a:lnTo>
                  <a:pt x="2923759" y="1758118"/>
                </a:lnTo>
                <a:lnTo>
                  <a:pt x="2867565" y="1768216"/>
                </a:lnTo>
                <a:lnTo>
                  <a:pt x="2829368" y="1771250"/>
                </a:lnTo>
                <a:lnTo>
                  <a:pt x="2810110" y="1771633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962260" y="1912773"/>
            <a:ext cx="2810510" cy="485775"/>
          </a:xfrm>
          <a:custGeom>
            <a:avLst/>
            <a:gdLst/>
            <a:ahLst/>
            <a:cxnLst/>
            <a:rect l="l" t="t" r="r" b="b"/>
            <a:pathLst>
              <a:path w="2810510" h="485775">
                <a:moveTo>
                  <a:pt x="2741513" y="236237"/>
                </a:moveTo>
                <a:lnTo>
                  <a:pt x="2765977" y="282504"/>
                </a:lnTo>
                <a:lnTo>
                  <a:pt x="2786677" y="335441"/>
                </a:lnTo>
                <a:lnTo>
                  <a:pt x="2801084" y="390558"/>
                </a:lnTo>
                <a:lnTo>
                  <a:pt x="2807080" y="428242"/>
                </a:lnTo>
                <a:lnTo>
                  <a:pt x="2810111" y="466488"/>
                </a:lnTo>
                <a:lnTo>
                  <a:pt x="2810493" y="485762"/>
                </a:lnTo>
              </a:path>
            </a:pathLst>
          </a:custGeom>
          <a:ln w="190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490600" y="3198642"/>
            <a:ext cx="3282315" cy="485775"/>
          </a:xfrm>
          <a:custGeom>
            <a:avLst/>
            <a:gdLst/>
            <a:ahLst/>
            <a:cxnLst/>
            <a:rect l="l" t="t" r="r" b="b"/>
            <a:pathLst>
              <a:path w="3282315" h="485775">
                <a:moveTo>
                  <a:pt x="3282152" y="1"/>
                </a:moveTo>
                <a:lnTo>
                  <a:pt x="3280630" y="38458"/>
                </a:lnTo>
                <a:lnTo>
                  <a:pt x="3276108" y="76443"/>
                </a:lnTo>
                <a:lnTo>
                  <a:pt x="3263850" y="132165"/>
                </a:lnTo>
                <a:lnTo>
                  <a:pt x="3245222" y="185889"/>
                </a:lnTo>
                <a:lnTo>
                  <a:pt x="3220452" y="237067"/>
                </a:lnTo>
                <a:lnTo>
                  <a:pt x="3189769" y="285147"/>
                </a:lnTo>
                <a:lnTo>
                  <a:pt x="3166141" y="315208"/>
                </a:lnTo>
                <a:lnTo>
                  <a:pt x="3140053" y="343485"/>
                </a:lnTo>
                <a:lnTo>
                  <a:pt x="3111812" y="369606"/>
                </a:lnTo>
                <a:lnTo>
                  <a:pt x="3081789" y="393264"/>
                </a:lnTo>
                <a:lnTo>
                  <a:pt x="3033770" y="423986"/>
                </a:lnTo>
                <a:lnTo>
                  <a:pt x="2982657" y="448786"/>
                </a:lnTo>
                <a:lnTo>
                  <a:pt x="2929000" y="467438"/>
                </a:lnTo>
                <a:lnTo>
                  <a:pt x="2873348" y="479712"/>
                </a:lnTo>
                <a:lnTo>
                  <a:pt x="2835411" y="484239"/>
                </a:lnTo>
                <a:lnTo>
                  <a:pt x="2796995" y="485763"/>
                </a:lnTo>
                <a:lnTo>
                  <a:pt x="471659" y="485763"/>
                </a:lnTo>
                <a:lnTo>
                  <a:pt x="433243" y="484239"/>
                </a:lnTo>
                <a:lnTo>
                  <a:pt x="395306" y="479712"/>
                </a:lnTo>
                <a:lnTo>
                  <a:pt x="339655" y="467438"/>
                </a:lnTo>
                <a:lnTo>
                  <a:pt x="285998" y="448786"/>
                </a:lnTo>
                <a:lnTo>
                  <a:pt x="234884" y="423986"/>
                </a:lnTo>
                <a:lnTo>
                  <a:pt x="186865" y="393264"/>
                </a:lnTo>
                <a:lnTo>
                  <a:pt x="156842" y="369606"/>
                </a:lnTo>
                <a:lnTo>
                  <a:pt x="128601" y="343485"/>
                </a:lnTo>
                <a:lnTo>
                  <a:pt x="102513" y="315208"/>
                </a:lnTo>
                <a:lnTo>
                  <a:pt x="78885" y="285147"/>
                </a:lnTo>
                <a:lnTo>
                  <a:pt x="48202" y="237067"/>
                </a:lnTo>
                <a:lnTo>
                  <a:pt x="23433" y="185889"/>
                </a:lnTo>
                <a:lnTo>
                  <a:pt x="4805" y="132165"/>
                </a:lnTo>
                <a:lnTo>
                  <a:pt x="0" y="113786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19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61207" y="1891266"/>
            <a:ext cx="16411574" cy="7105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191811" y="3152305"/>
            <a:ext cx="4838699" cy="4467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163028" y="2602256"/>
            <a:ext cx="0" cy="5572760"/>
          </a:xfrm>
          <a:custGeom>
            <a:avLst/>
            <a:gdLst/>
            <a:ahLst/>
            <a:cxnLst/>
            <a:rect l="l" t="t" r="r" b="b"/>
            <a:pathLst>
              <a:path h="5572759">
                <a:moveTo>
                  <a:pt x="0" y="5572167"/>
                </a:moveTo>
                <a:lnTo>
                  <a:pt x="0" y="0"/>
                </a:lnTo>
              </a:path>
            </a:pathLst>
          </a:custGeom>
          <a:ln w="38081">
            <a:solidFill>
              <a:srgbClr val="946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6215" y="431391"/>
            <a:ext cx="17535568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37495" y="2398516"/>
            <a:ext cx="15413009" cy="5377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50" b="0" i="0">
                <a:solidFill>
                  <a:srgbClr val="ECECE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59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4a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/>
          <p:cNvSpPr txBox="1"/>
          <p:nvPr/>
        </p:nvSpPr>
        <p:spPr>
          <a:xfrm>
            <a:off x="6705600" y="4167711"/>
            <a:ext cx="10591800" cy="28807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17200"/>
              </a:lnSpc>
            </a:pPr>
            <a:r>
              <a:rPr lang="ru-RU" sz="4000" spc="-110" dirty="0" smtClean="0">
                <a:solidFill>
                  <a:srgbClr val="724A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Экспертная рекомендательная система</a:t>
            </a:r>
            <a:r>
              <a:rPr sz="4000" spc="-290" dirty="0" smtClean="0">
                <a:solidFill>
                  <a:srgbClr val="724A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spc="-290" dirty="0" smtClean="0">
              <a:solidFill>
                <a:srgbClr val="724A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 marR="5080" algn="ctr">
              <a:lnSpc>
                <a:spcPct val="117200"/>
              </a:lnSpc>
            </a:pPr>
            <a:r>
              <a:rPr lang="ru-RU" sz="4000" spc="-55" dirty="0" smtClean="0">
                <a:solidFill>
                  <a:srgbClr val="724A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4000" spc="-55" dirty="0" smtClean="0">
                <a:solidFill>
                  <a:srgbClr val="724A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гарантии самостоятельности </a:t>
            </a:r>
          </a:p>
          <a:p>
            <a:pPr marL="12065" marR="5080" algn="ctr">
              <a:lnSpc>
                <a:spcPct val="117200"/>
              </a:lnSpc>
            </a:pPr>
            <a:r>
              <a:rPr lang="ru-RU" sz="4000" b="1" spc="-55" dirty="0" smtClean="0">
                <a:solidFill>
                  <a:srgbClr val="724A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написания научных текстов</a:t>
            </a:r>
            <a:endParaRPr lang="en-US" sz="4000" b="1" spc="-55" dirty="0" smtClean="0">
              <a:solidFill>
                <a:srgbClr val="724A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 marR="5080" algn="ctr">
              <a:lnSpc>
                <a:spcPct val="117200"/>
              </a:lnSpc>
            </a:pPr>
            <a:r>
              <a:rPr lang="ru-RU" sz="4000" spc="-55" dirty="0" smtClean="0">
                <a:solidFill>
                  <a:srgbClr val="724A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преодоления 80% ручной рутины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1257300"/>
            <a:ext cx="18288000" cy="11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6900"/>
              </a:lnSpc>
            </a:pPr>
            <a:r>
              <a:rPr lang="ru-RU" sz="6000" b="1" spc="-380" dirty="0" smtClean="0">
                <a:latin typeface="Arial Black"/>
                <a:cs typeface="Arial Black"/>
              </a:rPr>
              <a:t>Анти-</a:t>
            </a:r>
            <a:r>
              <a:rPr lang="en-US" sz="6000" b="1" spc="-380" dirty="0">
                <a:latin typeface="Arial Black"/>
                <a:cs typeface="Arial Black"/>
              </a:rPr>
              <a:t>GPT – </a:t>
            </a:r>
            <a:r>
              <a:rPr lang="ru-RU" sz="6600" b="1" spc="-380" dirty="0">
                <a:latin typeface="Arial Black"/>
                <a:cs typeface="Arial Black"/>
              </a:rPr>
              <a:t>интеллектуальный</a:t>
            </a:r>
            <a:r>
              <a:rPr lang="ru-RU" sz="6000" b="1" spc="-380" dirty="0">
                <a:latin typeface="Arial Black"/>
                <a:cs typeface="Arial Black"/>
              </a:rPr>
              <a:t> самописец</a:t>
            </a:r>
            <a:endParaRPr lang="en-US" sz="6000" b="1" spc="-380" dirty="0">
              <a:latin typeface="Arial Black"/>
              <a:cs typeface="Arial Black"/>
            </a:endParaRPr>
          </a:p>
        </p:txBody>
      </p:sp>
      <p:pic>
        <p:nvPicPr>
          <p:cNvPr id="20" name="Picture 2" descr="https://lh4.googleusercontent.com/feRElNJwvVcsGf_8kx6mOqx1eJGZoWLlGf2YaHKFP0VX0o5L5xrTJTpySd_tF1pak8ZD7pXdKvWV9jW2Fc6eicQO2QRwsTPOSTdi4QqinWv_Ddu0xJq3XIivSXi3jNDjJ6q4s1piIrhqrgejIQWjmk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95400" y="3996813"/>
            <a:ext cx="5705462" cy="327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(Рингтон) - Прекрасное Далеко (Remix) - Solovey.s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592800" y="685800"/>
            <a:ext cx="609600" cy="609600"/>
          </a:xfrm>
          <a:prstGeom prst="rect">
            <a:avLst/>
          </a:prstGeom>
        </p:spPr>
      </p:pic>
      <p:pic>
        <p:nvPicPr>
          <p:cNvPr id="22" name="Звук 2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22"/>
    </mc:Choice>
    <mc:Fallback>
      <p:transition spd="slow" advTm="47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435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4545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419100"/>
            <a:ext cx="17535568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4480">
              <a:lnSpc>
                <a:spcPct val="100000"/>
              </a:lnSpc>
            </a:pPr>
            <a:r>
              <a:rPr lang="ru-RU" sz="6000" b="1" kern="1200" spc="-490" dirty="0" smtClean="0">
                <a:latin typeface="Arial Black"/>
                <a:cs typeface="Arial Black"/>
              </a:rPr>
              <a:t>ТЕКУЩАЯ СТАДИЯ РАЗВИТИЯ </a:t>
            </a:r>
            <a:endParaRPr sz="6000" b="1" kern="1200" spc="-490" dirty="0">
              <a:latin typeface="Arial Black"/>
              <a:cs typeface="Arial Black"/>
            </a:endParaRPr>
          </a:p>
        </p:txBody>
      </p:sp>
      <p:sp>
        <p:nvSpPr>
          <p:cNvPr id="4" name="object 5"/>
          <p:cNvSpPr txBox="1"/>
          <p:nvPr/>
        </p:nvSpPr>
        <p:spPr>
          <a:xfrm>
            <a:off x="914400" y="1866900"/>
            <a:ext cx="16997383" cy="81253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 marR="508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spc="160" dirty="0" smtClean="0">
                <a:latin typeface="Tahoma"/>
                <a:cs typeface="Tahoma"/>
              </a:rPr>
              <a:t>ТРЛ – 2</a:t>
            </a:r>
          </a:p>
          <a:p>
            <a:pPr marL="469265" marR="508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spc="160" dirty="0" smtClean="0">
                <a:latin typeface="Tahoma"/>
                <a:cs typeface="Tahoma"/>
              </a:rPr>
              <a:t>Перспективная концепция когнитивной системы </a:t>
            </a:r>
            <a:r>
              <a:rPr lang="ru-RU" sz="3200" spc="16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«ЧЕЛОВЕК/машина»</a:t>
            </a:r>
          </a:p>
          <a:p>
            <a:pPr marL="469265" marR="508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spc="160" dirty="0" smtClean="0">
                <a:latin typeface="Tahoma"/>
                <a:cs typeface="Tahoma"/>
              </a:rPr>
              <a:t>Прототип базовых функций на сторонних сервисах</a:t>
            </a:r>
          </a:p>
          <a:p>
            <a:pPr marL="469265" marR="508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spc="160" dirty="0">
                <a:latin typeface="Tahoma"/>
                <a:cs typeface="Tahoma"/>
              </a:rPr>
              <a:t>Апробация и </a:t>
            </a:r>
            <a:r>
              <a:rPr lang="ru-RU" sz="3200" spc="160" dirty="0" err="1" smtClean="0">
                <a:latin typeface="Tahoma"/>
                <a:cs typeface="Tahoma"/>
              </a:rPr>
              <a:t>бенчмаркинг</a:t>
            </a:r>
            <a:r>
              <a:rPr lang="ru-RU" sz="3200" spc="160" dirty="0" smtClean="0">
                <a:latin typeface="Tahoma"/>
                <a:cs typeface="Tahoma"/>
              </a:rPr>
              <a:t> </a:t>
            </a:r>
            <a:r>
              <a:rPr lang="ru-RU" sz="3200" spc="160" dirty="0">
                <a:latin typeface="Tahoma"/>
                <a:cs typeface="Tahoma"/>
              </a:rPr>
              <a:t>смежных субститутов </a:t>
            </a:r>
          </a:p>
          <a:p>
            <a:pPr marL="469265" marR="508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spc="160" dirty="0" smtClean="0">
                <a:latin typeface="Tahoma"/>
                <a:cs typeface="Tahoma"/>
              </a:rPr>
              <a:t>Изучение потребностей сегментов ЦА</a:t>
            </a:r>
          </a:p>
          <a:p>
            <a:pPr marL="469265" marR="508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spc="160" dirty="0" smtClean="0">
                <a:latin typeface="Tahoma"/>
                <a:cs typeface="Tahoma"/>
              </a:rPr>
              <a:t>Изучение </a:t>
            </a:r>
            <a:r>
              <a:rPr lang="en-US" sz="3200" spc="16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User </a:t>
            </a:r>
            <a:r>
              <a:rPr lang="en-US" sz="3200" spc="16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eXperience</a:t>
            </a:r>
            <a:endParaRPr lang="ru-RU" sz="3200" spc="160" dirty="0">
              <a:solidFill>
                <a:schemeClr val="tx2">
                  <a:lumMod val="60000"/>
                  <a:lumOff val="40000"/>
                </a:schemeClr>
              </a:solidFill>
              <a:latin typeface="Tahoma"/>
              <a:cs typeface="Tahoma"/>
            </a:endParaRPr>
          </a:p>
          <a:p>
            <a:pPr marL="469265" marR="508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spc="160" dirty="0" smtClean="0">
                <a:latin typeface="Tahoma"/>
                <a:cs typeface="Tahoma"/>
              </a:rPr>
              <a:t>Костяк команды – </a:t>
            </a:r>
          </a:p>
          <a:p>
            <a:pPr marL="468313" marR="5080" indent="88423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90600" algn="l"/>
              </a:tabLst>
            </a:pPr>
            <a:r>
              <a:rPr lang="ru-RU" sz="3200" spc="160" dirty="0" smtClean="0">
                <a:latin typeface="Tahoma"/>
                <a:cs typeface="Tahoma"/>
              </a:rPr>
              <a:t>лидер с бизнес-</a:t>
            </a:r>
            <a:r>
              <a:rPr lang="ru-RU" sz="3200" spc="160" dirty="0" smtClean="0">
                <a:latin typeface="Tahoma"/>
                <a:cs typeface="Tahoma"/>
              </a:rPr>
              <a:t>опытом и опытом внедрения инноваций</a:t>
            </a:r>
            <a:r>
              <a:rPr lang="ru-RU" sz="3200" spc="160" dirty="0" smtClean="0">
                <a:latin typeface="Tahoma"/>
                <a:cs typeface="Tahoma"/>
              </a:rPr>
              <a:t>, </a:t>
            </a:r>
          </a:p>
          <a:p>
            <a:pPr marL="468313" marR="5080" indent="88423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90600" algn="l"/>
              </a:tabLst>
            </a:pPr>
            <a:r>
              <a:rPr lang="ru-RU" sz="3200" spc="160" dirty="0" smtClean="0">
                <a:latin typeface="Tahoma"/>
                <a:cs typeface="Tahoma"/>
              </a:rPr>
              <a:t>проектный менеджер с опытом внедрения инноваций, </a:t>
            </a:r>
          </a:p>
          <a:p>
            <a:pPr marL="468313" marR="5080" indent="88423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90600" algn="l"/>
              </a:tabLst>
            </a:pPr>
            <a:r>
              <a:rPr lang="ru-RU" sz="3200" spc="160" dirty="0" smtClean="0">
                <a:latin typeface="Tahoma"/>
                <a:cs typeface="Tahoma"/>
              </a:rPr>
              <a:t>программист, </a:t>
            </a:r>
          </a:p>
          <a:p>
            <a:pPr marL="468313" marR="5080" indent="88423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90600" algn="l"/>
              </a:tabLst>
            </a:pPr>
            <a:r>
              <a:rPr lang="ru-RU" sz="3200" spc="160" dirty="0" smtClean="0">
                <a:latin typeface="Tahoma"/>
                <a:cs typeface="Tahoma"/>
              </a:rPr>
              <a:t>научный руководитель – гуру-методолог.</a:t>
            </a:r>
            <a:endParaRPr lang="ru-RU" sz="3200" spc="160" dirty="0">
              <a:latin typeface="Tahoma"/>
              <a:cs typeface="Tahoma"/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13"/>
    </mc:Choice>
    <mc:Fallback>
      <p:transition spd="slow" advTm="3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4800" y="450603"/>
            <a:ext cx="6590493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6000" b="1" spc="-490" dirty="0">
                <a:latin typeface="Arial Black"/>
                <a:ea typeface="+mj-ea"/>
                <a:cs typeface="Arial Black"/>
              </a:rPr>
              <a:t>ИНВЕСТИЦИИ</a:t>
            </a:r>
            <a:endParaRPr lang="ru-RU" sz="6000" b="1" spc="-490" dirty="0">
              <a:latin typeface="Arial Black"/>
              <a:ea typeface="+mj-ea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45356" y="1982226"/>
            <a:ext cx="6533515" cy="1543050"/>
          </a:xfrm>
          <a:custGeom>
            <a:avLst/>
            <a:gdLst/>
            <a:ahLst/>
            <a:cxnLst/>
            <a:rect l="l" t="t" r="r" b="b"/>
            <a:pathLst>
              <a:path w="6533515" h="1543050">
                <a:moveTo>
                  <a:pt x="6047295" y="1543050"/>
                </a:moveTo>
                <a:lnTo>
                  <a:pt x="485612" y="1543050"/>
                </a:lnTo>
                <a:lnTo>
                  <a:pt x="466321" y="1542666"/>
                </a:lnTo>
                <a:lnTo>
                  <a:pt x="428058" y="1539624"/>
                </a:lnTo>
                <a:lnTo>
                  <a:pt x="390356" y="1533605"/>
                </a:lnTo>
                <a:lnTo>
                  <a:pt x="335214" y="1519142"/>
                </a:lnTo>
                <a:lnTo>
                  <a:pt x="282252" y="1498361"/>
                </a:lnTo>
                <a:lnTo>
                  <a:pt x="232023" y="1471491"/>
                </a:lnTo>
                <a:lnTo>
                  <a:pt x="200326" y="1450307"/>
                </a:lnTo>
                <a:lnTo>
                  <a:pt x="170251" y="1426587"/>
                </a:lnTo>
                <a:lnTo>
                  <a:pt x="141962" y="1400397"/>
                </a:lnTo>
                <a:lnTo>
                  <a:pt x="115828" y="1372047"/>
                </a:lnTo>
                <a:lnTo>
                  <a:pt x="92159" y="1341907"/>
                </a:lnTo>
                <a:lnTo>
                  <a:pt x="71022" y="1310142"/>
                </a:lnTo>
                <a:lnTo>
                  <a:pt x="44209" y="1259804"/>
                </a:lnTo>
                <a:lnTo>
                  <a:pt x="23473" y="1206728"/>
                </a:lnTo>
                <a:lnTo>
                  <a:pt x="9041" y="1151466"/>
                </a:lnTo>
                <a:lnTo>
                  <a:pt x="3035" y="1113683"/>
                </a:lnTo>
                <a:lnTo>
                  <a:pt x="0" y="1075338"/>
                </a:lnTo>
                <a:lnTo>
                  <a:pt x="0" y="467711"/>
                </a:lnTo>
                <a:lnTo>
                  <a:pt x="3035" y="429366"/>
                </a:lnTo>
                <a:lnTo>
                  <a:pt x="9041" y="391583"/>
                </a:lnTo>
                <a:lnTo>
                  <a:pt x="17951" y="354526"/>
                </a:lnTo>
                <a:lnTo>
                  <a:pt x="36611" y="300660"/>
                </a:lnTo>
                <a:lnTo>
                  <a:pt x="61423" y="249348"/>
                </a:lnTo>
                <a:lnTo>
                  <a:pt x="92159" y="201142"/>
                </a:lnTo>
                <a:lnTo>
                  <a:pt x="115828" y="171002"/>
                </a:lnTo>
                <a:lnTo>
                  <a:pt x="141962" y="142652"/>
                </a:lnTo>
                <a:lnTo>
                  <a:pt x="170251" y="116462"/>
                </a:lnTo>
                <a:lnTo>
                  <a:pt x="200326" y="92742"/>
                </a:lnTo>
                <a:lnTo>
                  <a:pt x="232023" y="71558"/>
                </a:lnTo>
                <a:lnTo>
                  <a:pt x="282252" y="44688"/>
                </a:lnTo>
                <a:lnTo>
                  <a:pt x="335214" y="23908"/>
                </a:lnTo>
                <a:lnTo>
                  <a:pt x="390356" y="9444"/>
                </a:lnTo>
                <a:lnTo>
                  <a:pt x="428058" y="3425"/>
                </a:lnTo>
                <a:lnTo>
                  <a:pt x="466321" y="383"/>
                </a:lnTo>
                <a:lnTo>
                  <a:pt x="485612" y="0"/>
                </a:lnTo>
                <a:lnTo>
                  <a:pt x="6047295" y="0"/>
                </a:lnTo>
                <a:lnTo>
                  <a:pt x="6085777" y="1528"/>
                </a:lnTo>
                <a:lnTo>
                  <a:pt x="6123780" y="6067"/>
                </a:lnTo>
                <a:lnTo>
                  <a:pt x="6161139" y="13549"/>
                </a:lnTo>
                <a:lnTo>
                  <a:pt x="6215616" y="30144"/>
                </a:lnTo>
                <a:lnTo>
                  <a:pt x="6267728" y="52980"/>
                </a:lnTo>
                <a:lnTo>
                  <a:pt x="6316925" y="81829"/>
                </a:lnTo>
                <a:lnTo>
                  <a:pt x="6347831" y="104289"/>
                </a:lnTo>
                <a:lnTo>
                  <a:pt x="6377034" y="129252"/>
                </a:lnTo>
                <a:lnTo>
                  <a:pt x="6404316" y="156593"/>
                </a:lnTo>
                <a:lnTo>
                  <a:pt x="6429225" y="185859"/>
                </a:lnTo>
                <a:lnTo>
                  <a:pt x="6451637" y="216832"/>
                </a:lnTo>
                <a:lnTo>
                  <a:pt x="6480424" y="266134"/>
                </a:lnTo>
                <a:lnTo>
                  <a:pt x="6503210" y="318359"/>
                </a:lnTo>
                <a:lnTo>
                  <a:pt x="6519769" y="372953"/>
                </a:lnTo>
                <a:lnTo>
                  <a:pt x="6527235" y="410394"/>
                </a:lnTo>
                <a:lnTo>
                  <a:pt x="6531765" y="448478"/>
                </a:lnTo>
                <a:lnTo>
                  <a:pt x="6532907" y="467711"/>
                </a:lnTo>
                <a:lnTo>
                  <a:pt x="6532907" y="1075338"/>
                </a:lnTo>
                <a:lnTo>
                  <a:pt x="6529872" y="1113683"/>
                </a:lnTo>
                <a:lnTo>
                  <a:pt x="6523865" y="1151466"/>
                </a:lnTo>
                <a:lnTo>
                  <a:pt x="6514956" y="1188523"/>
                </a:lnTo>
                <a:lnTo>
                  <a:pt x="6496296" y="1242389"/>
                </a:lnTo>
                <a:lnTo>
                  <a:pt x="6471484" y="1293701"/>
                </a:lnTo>
                <a:lnTo>
                  <a:pt x="6440748" y="1341907"/>
                </a:lnTo>
                <a:lnTo>
                  <a:pt x="6417078" y="1372047"/>
                </a:lnTo>
                <a:lnTo>
                  <a:pt x="6390945" y="1400397"/>
                </a:lnTo>
                <a:lnTo>
                  <a:pt x="6362656" y="1426587"/>
                </a:lnTo>
                <a:lnTo>
                  <a:pt x="6332581" y="1450307"/>
                </a:lnTo>
                <a:lnTo>
                  <a:pt x="6300884" y="1471491"/>
                </a:lnTo>
                <a:lnTo>
                  <a:pt x="6250654" y="1498361"/>
                </a:lnTo>
                <a:lnTo>
                  <a:pt x="6197693" y="1519142"/>
                </a:lnTo>
                <a:lnTo>
                  <a:pt x="6142550" y="1533605"/>
                </a:lnTo>
                <a:lnTo>
                  <a:pt x="6104849" y="1539624"/>
                </a:lnTo>
                <a:lnTo>
                  <a:pt x="6066586" y="1542666"/>
                </a:lnTo>
                <a:lnTo>
                  <a:pt x="6047295" y="15430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52800" y="2019300"/>
            <a:ext cx="6426200" cy="1506220"/>
          </a:xfrm>
          <a:custGeom>
            <a:avLst/>
            <a:gdLst/>
            <a:ahLst/>
            <a:cxnLst/>
            <a:rect l="l" t="t" r="r" b="b"/>
            <a:pathLst>
              <a:path w="6426200" h="1506220">
                <a:moveTo>
                  <a:pt x="6125834" y="0"/>
                </a:moveTo>
                <a:lnTo>
                  <a:pt x="6177035" y="24865"/>
                </a:lnTo>
                <a:lnTo>
                  <a:pt x="6225137" y="55667"/>
                </a:lnTo>
                <a:lnTo>
                  <a:pt x="6255212" y="79388"/>
                </a:lnTo>
                <a:lnTo>
                  <a:pt x="6283501" y="105577"/>
                </a:lnTo>
                <a:lnTo>
                  <a:pt x="6309635" y="133928"/>
                </a:lnTo>
                <a:lnTo>
                  <a:pt x="6333304" y="164067"/>
                </a:lnTo>
                <a:lnTo>
                  <a:pt x="6354441" y="195833"/>
                </a:lnTo>
                <a:lnTo>
                  <a:pt x="6381254" y="246171"/>
                </a:lnTo>
                <a:lnTo>
                  <a:pt x="6401990" y="299247"/>
                </a:lnTo>
                <a:lnTo>
                  <a:pt x="6416422" y="354508"/>
                </a:lnTo>
                <a:lnTo>
                  <a:pt x="6422428" y="392291"/>
                </a:lnTo>
                <a:lnTo>
                  <a:pt x="6425464" y="430637"/>
                </a:lnTo>
                <a:lnTo>
                  <a:pt x="6425846" y="449970"/>
                </a:lnTo>
                <a:lnTo>
                  <a:pt x="6425846" y="1018930"/>
                </a:lnTo>
                <a:lnTo>
                  <a:pt x="6424321" y="1057496"/>
                </a:lnTo>
                <a:lnTo>
                  <a:pt x="6419792" y="1095581"/>
                </a:lnTo>
                <a:lnTo>
                  <a:pt x="6412326" y="1133021"/>
                </a:lnTo>
                <a:lnTo>
                  <a:pt x="6395767" y="1187615"/>
                </a:lnTo>
                <a:lnTo>
                  <a:pt x="6372980" y="1239840"/>
                </a:lnTo>
                <a:lnTo>
                  <a:pt x="6344193" y="1289143"/>
                </a:lnTo>
                <a:lnTo>
                  <a:pt x="6321781" y="1320116"/>
                </a:lnTo>
                <a:lnTo>
                  <a:pt x="6296872" y="1349381"/>
                </a:lnTo>
                <a:lnTo>
                  <a:pt x="6269590" y="1376722"/>
                </a:lnTo>
                <a:lnTo>
                  <a:pt x="6240387" y="1401686"/>
                </a:lnTo>
                <a:lnTo>
                  <a:pt x="6209481" y="1424146"/>
                </a:lnTo>
                <a:lnTo>
                  <a:pt x="6160285" y="1452995"/>
                </a:lnTo>
                <a:lnTo>
                  <a:pt x="6108173" y="1475831"/>
                </a:lnTo>
                <a:lnTo>
                  <a:pt x="6053696" y="1492425"/>
                </a:lnTo>
                <a:lnTo>
                  <a:pt x="6016336" y="1499908"/>
                </a:lnTo>
                <a:lnTo>
                  <a:pt x="5997405" y="1502550"/>
                </a:lnTo>
                <a:lnTo>
                  <a:pt x="5978334" y="1504447"/>
                </a:lnTo>
              </a:path>
              <a:path w="6426200" h="1506220">
                <a:moveTo>
                  <a:pt x="204182" y="1473608"/>
                </a:moveTo>
                <a:lnTo>
                  <a:pt x="157735" y="1452995"/>
                </a:lnTo>
                <a:lnTo>
                  <a:pt x="108538" y="1424146"/>
                </a:lnTo>
                <a:lnTo>
                  <a:pt x="77632" y="1401686"/>
                </a:lnTo>
                <a:lnTo>
                  <a:pt x="48429" y="1376722"/>
                </a:lnTo>
                <a:lnTo>
                  <a:pt x="21148" y="1349381"/>
                </a:lnTo>
                <a:lnTo>
                  <a:pt x="8385" y="1334972"/>
                </a:lnTo>
                <a:lnTo>
                  <a:pt x="0" y="1324716"/>
                </a:lnTo>
              </a:path>
            </a:pathLst>
          </a:custGeom>
          <a:ln w="19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00732" y="2312557"/>
            <a:ext cx="5618480" cy="1053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indent="12700">
              <a:lnSpc>
                <a:spcPct val="107400"/>
              </a:lnSpc>
            </a:pPr>
            <a:r>
              <a:rPr sz="3200" spc="225" dirty="0" smtClean="0">
                <a:latin typeface="Tahoma"/>
                <a:cs typeface="Tahoma"/>
              </a:rPr>
              <a:t>1</a:t>
            </a:r>
            <a:r>
              <a:rPr sz="3200" spc="60" dirty="0" smtClean="0">
                <a:latin typeface="Tahoma"/>
                <a:cs typeface="Tahoma"/>
              </a:rPr>
              <a:t> </a:t>
            </a:r>
            <a:r>
              <a:rPr sz="3200" spc="175" dirty="0">
                <a:latin typeface="Tahoma"/>
                <a:cs typeface="Tahoma"/>
              </a:rPr>
              <a:t>м</a:t>
            </a:r>
            <a:r>
              <a:rPr sz="3200" spc="130" dirty="0">
                <a:latin typeface="Tahoma"/>
                <a:cs typeface="Tahoma"/>
              </a:rPr>
              <a:t>л</a:t>
            </a:r>
            <a:r>
              <a:rPr sz="3200" spc="170" dirty="0">
                <a:latin typeface="Tahoma"/>
                <a:cs typeface="Tahoma"/>
              </a:rPr>
              <a:t>н</a:t>
            </a:r>
            <a:r>
              <a:rPr sz="3200" spc="-90" dirty="0">
                <a:latin typeface="Tahoma"/>
                <a:cs typeface="Tahoma"/>
              </a:rPr>
              <a:t>.</a:t>
            </a:r>
            <a:r>
              <a:rPr sz="3200" spc="60" dirty="0">
                <a:latin typeface="Tahoma"/>
                <a:cs typeface="Tahoma"/>
              </a:rPr>
              <a:t> </a:t>
            </a:r>
            <a:r>
              <a:rPr sz="3200" spc="200" dirty="0" err="1">
                <a:latin typeface="Tahoma"/>
                <a:cs typeface="Tahoma"/>
              </a:rPr>
              <a:t>р</a:t>
            </a:r>
            <a:r>
              <a:rPr sz="3200" spc="180" dirty="0" err="1">
                <a:latin typeface="Tahoma"/>
                <a:cs typeface="Tahoma"/>
              </a:rPr>
              <a:t>уб</a:t>
            </a:r>
            <a:r>
              <a:rPr sz="3200" spc="130" dirty="0" err="1">
                <a:latin typeface="Tahoma"/>
                <a:cs typeface="Tahoma"/>
              </a:rPr>
              <a:t>л</a:t>
            </a:r>
            <a:r>
              <a:rPr sz="3200" spc="170" dirty="0" err="1">
                <a:latin typeface="Tahoma"/>
                <a:cs typeface="Tahoma"/>
              </a:rPr>
              <a:t>е</a:t>
            </a:r>
            <a:r>
              <a:rPr sz="3200" spc="70" dirty="0" err="1">
                <a:latin typeface="Tahoma"/>
                <a:cs typeface="Tahoma"/>
              </a:rPr>
              <a:t>й</a:t>
            </a:r>
            <a:r>
              <a:rPr sz="3200" spc="60" dirty="0">
                <a:latin typeface="Tahoma"/>
                <a:cs typeface="Tahoma"/>
              </a:rPr>
              <a:t> </a:t>
            </a:r>
            <a:r>
              <a:rPr sz="3200" spc="170" dirty="0" err="1" smtClean="0">
                <a:latin typeface="Tahoma"/>
                <a:cs typeface="Tahoma"/>
              </a:rPr>
              <a:t>н</a:t>
            </a:r>
            <a:r>
              <a:rPr sz="3200" spc="50" dirty="0" err="1" smtClean="0">
                <a:latin typeface="Tahoma"/>
                <a:cs typeface="Tahoma"/>
              </a:rPr>
              <a:t>а</a:t>
            </a:r>
            <a:r>
              <a:rPr lang="ru-RU" sz="3200" spc="50" dirty="0" smtClean="0">
                <a:latin typeface="Tahoma"/>
                <a:cs typeface="Tahoma"/>
              </a:rPr>
              <a:t> ТРЛ-3  разработку альфа</a:t>
            </a:r>
            <a:r>
              <a:rPr lang="ru-RU" sz="3200" spc="30" dirty="0" smtClean="0">
                <a:latin typeface="Tahoma"/>
                <a:cs typeface="Tahoma"/>
              </a:rPr>
              <a:t>-версии 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15" name="object 4"/>
          <p:cNvSpPr/>
          <p:nvPr/>
        </p:nvSpPr>
        <p:spPr>
          <a:xfrm>
            <a:off x="5531356" y="4000500"/>
            <a:ext cx="6533515" cy="1543050"/>
          </a:xfrm>
          <a:custGeom>
            <a:avLst/>
            <a:gdLst/>
            <a:ahLst/>
            <a:cxnLst/>
            <a:rect l="l" t="t" r="r" b="b"/>
            <a:pathLst>
              <a:path w="6533515" h="1543050">
                <a:moveTo>
                  <a:pt x="6047295" y="1543050"/>
                </a:moveTo>
                <a:lnTo>
                  <a:pt x="485612" y="1543050"/>
                </a:lnTo>
                <a:lnTo>
                  <a:pt x="466321" y="1542666"/>
                </a:lnTo>
                <a:lnTo>
                  <a:pt x="428058" y="1539624"/>
                </a:lnTo>
                <a:lnTo>
                  <a:pt x="390356" y="1533605"/>
                </a:lnTo>
                <a:lnTo>
                  <a:pt x="335214" y="1519142"/>
                </a:lnTo>
                <a:lnTo>
                  <a:pt x="282252" y="1498361"/>
                </a:lnTo>
                <a:lnTo>
                  <a:pt x="232023" y="1471491"/>
                </a:lnTo>
                <a:lnTo>
                  <a:pt x="200326" y="1450307"/>
                </a:lnTo>
                <a:lnTo>
                  <a:pt x="170251" y="1426587"/>
                </a:lnTo>
                <a:lnTo>
                  <a:pt x="141962" y="1400397"/>
                </a:lnTo>
                <a:lnTo>
                  <a:pt x="115828" y="1372047"/>
                </a:lnTo>
                <a:lnTo>
                  <a:pt x="92159" y="1341907"/>
                </a:lnTo>
                <a:lnTo>
                  <a:pt x="71022" y="1310142"/>
                </a:lnTo>
                <a:lnTo>
                  <a:pt x="44209" y="1259804"/>
                </a:lnTo>
                <a:lnTo>
                  <a:pt x="23473" y="1206728"/>
                </a:lnTo>
                <a:lnTo>
                  <a:pt x="9041" y="1151466"/>
                </a:lnTo>
                <a:lnTo>
                  <a:pt x="3035" y="1113683"/>
                </a:lnTo>
                <a:lnTo>
                  <a:pt x="0" y="1075338"/>
                </a:lnTo>
                <a:lnTo>
                  <a:pt x="0" y="467711"/>
                </a:lnTo>
                <a:lnTo>
                  <a:pt x="3035" y="429366"/>
                </a:lnTo>
                <a:lnTo>
                  <a:pt x="9041" y="391583"/>
                </a:lnTo>
                <a:lnTo>
                  <a:pt x="17951" y="354526"/>
                </a:lnTo>
                <a:lnTo>
                  <a:pt x="36611" y="300660"/>
                </a:lnTo>
                <a:lnTo>
                  <a:pt x="61423" y="249348"/>
                </a:lnTo>
                <a:lnTo>
                  <a:pt x="92159" y="201142"/>
                </a:lnTo>
                <a:lnTo>
                  <a:pt x="115828" y="171002"/>
                </a:lnTo>
                <a:lnTo>
                  <a:pt x="141962" y="142652"/>
                </a:lnTo>
                <a:lnTo>
                  <a:pt x="170251" y="116462"/>
                </a:lnTo>
                <a:lnTo>
                  <a:pt x="200326" y="92742"/>
                </a:lnTo>
                <a:lnTo>
                  <a:pt x="232023" y="71558"/>
                </a:lnTo>
                <a:lnTo>
                  <a:pt x="282252" y="44688"/>
                </a:lnTo>
                <a:lnTo>
                  <a:pt x="335214" y="23908"/>
                </a:lnTo>
                <a:lnTo>
                  <a:pt x="390356" y="9444"/>
                </a:lnTo>
                <a:lnTo>
                  <a:pt x="428058" y="3425"/>
                </a:lnTo>
                <a:lnTo>
                  <a:pt x="466321" y="383"/>
                </a:lnTo>
                <a:lnTo>
                  <a:pt x="485612" y="0"/>
                </a:lnTo>
                <a:lnTo>
                  <a:pt x="6047295" y="0"/>
                </a:lnTo>
                <a:lnTo>
                  <a:pt x="6085777" y="1528"/>
                </a:lnTo>
                <a:lnTo>
                  <a:pt x="6123780" y="6067"/>
                </a:lnTo>
                <a:lnTo>
                  <a:pt x="6161139" y="13549"/>
                </a:lnTo>
                <a:lnTo>
                  <a:pt x="6215616" y="30144"/>
                </a:lnTo>
                <a:lnTo>
                  <a:pt x="6267728" y="52980"/>
                </a:lnTo>
                <a:lnTo>
                  <a:pt x="6316925" y="81829"/>
                </a:lnTo>
                <a:lnTo>
                  <a:pt x="6347831" y="104289"/>
                </a:lnTo>
                <a:lnTo>
                  <a:pt x="6377034" y="129252"/>
                </a:lnTo>
                <a:lnTo>
                  <a:pt x="6404316" y="156593"/>
                </a:lnTo>
                <a:lnTo>
                  <a:pt x="6429225" y="185859"/>
                </a:lnTo>
                <a:lnTo>
                  <a:pt x="6451637" y="216832"/>
                </a:lnTo>
                <a:lnTo>
                  <a:pt x="6480424" y="266134"/>
                </a:lnTo>
                <a:lnTo>
                  <a:pt x="6503210" y="318359"/>
                </a:lnTo>
                <a:lnTo>
                  <a:pt x="6519769" y="372953"/>
                </a:lnTo>
                <a:lnTo>
                  <a:pt x="6527235" y="410394"/>
                </a:lnTo>
                <a:lnTo>
                  <a:pt x="6531765" y="448478"/>
                </a:lnTo>
                <a:lnTo>
                  <a:pt x="6532907" y="467711"/>
                </a:lnTo>
                <a:lnTo>
                  <a:pt x="6532907" y="1075338"/>
                </a:lnTo>
                <a:lnTo>
                  <a:pt x="6529872" y="1113683"/>
                </a:lnTo>
                <a:lnTo>
                  <a:pt x="6523865" y="1151466"/>
                </a:lnTo>
                <a:lnTo>
                  <a:pt x="6514956" y="1188523"/>
                </a:lnTo>
                <a:lnTo>
                  <a:pt x="6496296" y="1242389"/>
                </a:lnTo>
                <a:lnTo>
                  <a:pt x="6471484" y="1293701"/>
                </a:lnTo>
                <a:lnTo>
                  <a:pt x="6440748" y="1341907"/>
                </a:lnTo>
                <a:lnTo>
                  <a:pt x="6417078" y="1372047"/>
                </a:lnTo>
                <a:lnTo>
                  <a:pt x="6390945" y="1400397"/>
                </a:lnTo>
                <a:lnTo>
                  <a:pt x="6362656" y="1426587"/>
                </a:lnTo>
                <a:lnTo>
                  <a:pt x="6332581" y="1450307"/>
                </a:lnTo>
                <a:lnTo>
                  <a:pt x="6300884" y="1471491"/>
                </a:lnTo>
                <a:lnTo>
                  <a:pt x="6250654" y="1498361"/>
                </a:lnTo>
                <a:lnTo>
                  <a:pt x="6197693" y="1519142"/>
                </a:lnTo>
                <a:lnTo>
                  <a:pt x="6142550" y="1533605"/>
                </a:lnTo>
                <a:lnTo>
                  <a:pt x="6104849" y="1539624"/>
                </a:lnTo>
                <a:lnTo>
                  <a:pt x="6066586" y="1542666"/>
                </a:lnTo>
                <a:lnTo>
                  <a:pt x="6047295" y="154305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/>
          <p:cNvSpPr/>
          <p:nvPr/>
        </p:nvSpPr>
        <p:spPr>
          <a:xfrm>
            <a:off x="5638800" y="4037574"/>
            <a:ext cx="6426200" cy="1506220"/>
          </a:xfrm>
          <a:custGeom>
            <a:avLst/>
            <a:gdLst/>
            <a:ahLst/>
            <a:cxnLst/>
            <a:rect l="l" t="t" r="r" b="b"/>
            <a:pathLst>
              <a:path w="6426200" h="1506220">
                <a:moveTo>
                  <a:pt x="6125834" y="0"/>
                </a:moveTo>
                <a:lnTo>
                  <a:pt x="6177035" y="24865"/>
                </a:lnTo>
                <a:lnTo>
                  <a:pt x="6225137" y="55667"/>
                </a:lnTo>
                <a:lnTo>
                  <a:pt x="6255212" y="79388"/>
                </a:lnTo>
                <a:lnTo>
                  <a:pt x="6283501" y="105577"/>
                </a:lnTo>
                <a:lnTo>
                  <a:pt x="6309635" y="133928"/>
                </a:lnTo>
                <a:lnTo>
                  <a:pt x="6333304" y="164067"/>
                </a:lnTo>
                <a:lnTo>
                  <a:pt x="6354441" y="195833"/>
                </a:lnTo>
                <a:lnTo>
                  <a:pt x="6381254" y="246171"/>
                </a:lnTo>
                <a:lnTo>
                  <a:pt x="6401990" y="299247"/>
                </a:lnTo>
                <a:lnTo>
                  <a:pt x="6416422" y="354508"/>
                </a:lnTo>
                <a:lnTo>
                  <a:pt x="6422428" y="392291"/>
                </a:lnTo>
                <a:lnTo>
                  <a:pt x="6425464" y="430637"/>
                </a:lnTo>
                <a:lnTo>
                  <a:pt x="6425846" y="449970"/>
                </a:lnTo>
                <a:lnTo>
                  <a:pt x="6425846" y="1018930"/>
                </a:lnTo>
                <a:lnTo>
                  <a:pt x="6424321" y="1057496"/>
                </a:lnTo>
                <a:lnTo>
                  <a:pt x="6419792" y="1095581"/>
                </a:lnTo>
                <a:lnTo>
                  <a:pt x="6412326" y="1133021"/>
                </a:lnTo>
                <a:lnTo>
                  <a:pt x="6395767" y="1187615"/>
                </a:lnTo>
                <a:lnTo>
                  <a:pt x="6372980" y="1239840"/>
                </a:lnTo>
                <a:lnTo>
                  <a:pt x="6344193" y="1289143"/>
                </a:lnTo>
                <a:lnTo>
                  <a:pt x="6321781" y="1320116"/>
                </a:lnTo>
                <a:lnTo>
                  <a:pt x="6296872" y="1349381"/>
                </a:lnTo>
                <a:lnTo>
                  <a:pt x="6269590" y="1376722"/>
                </a:lnTo>
                <a:lnTo>
                  <a:pt x="6240387" y="1401686"/>
                </a:lnTo>
                <a:lnTo>
                  <a:pt x="6209481" y="1424146"/>
                </a:lnTo>
                <a:lnTo>
                  <a:pt x="6160285" y="1452995"/>
                </a:lnTo>
                <a:lnTo>
                  <a:pt x="6108173" y="1475831"/>
                </a:lnTo>
                <a:lnTo>
                  <a:pt x="6053696" y="1492425"/>
                </a:lnTo>
                <a:lnTo>
                  <a:pt x="6016336" y="1499908"/>
                </a:lnTo>
                <a:lnTo>
                  <a:pt x="5997405" y="1502550"/>
                </a:lnTo>
                <a:lnTo>
                  <a:pt x="5978334" y="1504447"/>
                </a:lnTo>
              </a:path>
              <a:path w="6426200" h="1506220">
                <a:moveTo>
                  <a:pt x="204182" y="1473608"/>
                </a:moveTo>
                <a:lnTo>
                  <a:pt x="157735" y="1452995"/>
                </a:lnTo>
                <a:lnTo>
                  <a:pt x="108538" y="1424146"/>
                </a:lnTo>
                <a:lnTo>
                  <a:pt x="77632" y="1401686"/>
                </a:lnTo>
                <a:lnTo>
                  <a:pt x="48429" y="1376722"/>
                </a:lnTo>
                <a:lnTo>
                  <a:pt x="21148" y="1349381"/>
                </a:lnTo>
                <a:lnTo>
                  <a:pt x="8385" y="1334972"/>
                </a:lnTo>
                <a:lnTo>
                  <a:pt x="0" y="1324716"/>
                </a:lnTo>
              </a:path>
            </a:pathLst>
          </a:custGeom>
          <a:ln w="19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6"/>
          <p:cNvSpPr txBox="1"/>
          <p:nvPr/>
        </p:nvSpPr>
        <p:spPr>
          <a:xfrm>
            <a:off x="5986732" y="4330831"/>
            <a:ext cx="5805218" cy="1053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indent="12700">
              <a:lnSpc>
                <a:spcPct val="107400"/>
              </a:lnSpc>
            </a:pPr>
            <a:r>
              <a:rPr lang="ru-RU" sz="3200" spc="95" dirty="0" smtClean="0">
                <a:latin typeface="Tahoma"/>
                <a:cs typeface="Tahoma"/>
              </a:rPr>
              <a:t>Перспектива эволюционного развития по фонду Бортника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18" name="object 5"/>
          <p:cNvSpPr txBox="1"/>
          <p:nvPr/>
        </p:nvSpPr>
        <p:spPr>
          <a:xfrm>
            <a:off x="914400" y="2476500"/>
            <a:ext cx="8337550" cy="479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>
              <a:lnSpc>
                <a:spcPct val="107400"/>
              </a:lnSpc>
            </a:pPr>
            <a:r>
              <a:rPr lang="ru-RU" sz="3200" spc="160" dirty="0" smtClean="0">
                <a:latin typeface="Tahoma"/>
                <a:cs typeface="Tahoma"/>
              </a:rPr>
              <a:t>Требуется 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19" name="object 4"/>
          <p:cNvSpPr/>
          <p:nvPr/>
        </p:nvSpPr>
        <p:spPr>
          <a:xfrm>
            <a:off x="8198356" y="6249426"/>
            <a:ext cx="6533515" cy="1543050"/>
          </a:xfrm>
          <a:custGeom>
            <a:avLst/>
            <a:gdLst/>
            <a:ahLst/>
            <a:cxnLst/>
            <a:rect l="l" t="t" r="r" b="b"/>
            <a:pathLst>
              <a:path w="6533515" h="1543050">
                <a:moveTo>
                  <a:pt x="6047295" y="1543050"/>
                </a:moveTo>
                <a:lnTo>
                  <a:pt x="485612" y="1543050"/>
                </a:lnTo>
                <a:lnTo>
                  <a:pt x="466321" y="1542666"/>
                </a:lnTo>
                <a:lnTo>
                  <a:pt x="428058" y="1539624"/>
                </a:lnTo>
                <a:lnTo>
                  <a:pt x="390356" y="1533605"/>
                </a:lnTo>
                <a:lnTo>
                  <a:pt x="335214" y="1519142"/>
                </a:lnTo>
                <a:lnTo>
                  <a:pt x="282252" y="1498361"/>
                </a:lnTo>
                <a:lnTo>
                  <a:pt x="232023" y="1471491"/>
                </a:lnTo>
                <a:lnTo>
                  <a:pt x="200326" y="1450307"/>
                </a:lnTo>
                <a:lnTo>
                  <a:pt x="170251" y="1426587"/>
                </a:lnTo>
                <a:lnTo>
                  <a:pt x="141962" y="1400397"/>
                </a:lnTo>
                <a:lnTo>
                  <a:pt x="115828" y="1372047"/>
                </a:lnTo>
                <a:lnTo>
                  <a:pt x="92159" y="1341907"/>
                </a:lnTo>
                <a:lnTo>
                  <a:pt x="71022" y="1310142"/>
                </a:lnTo>
                <a:lnTo>
                  <a:pt x="44209" y="1259804"/>
                </a:lnTo>
                <a:lnTo>
                  <a:pt x="23473" y="1206728"/>
                </a:lnTo>
                <a:lnTo>
                  <a:pt x="9041" y="1151466"/>
                </a:lnTo>
                <a:lnTo>
                  <a:pt x="3035" y="1113683"/>
                </a:lnTo>
                <a:lnTo>
                  <a:pt x="0" y="1075338"/>
                </a:lnTo>
                <a:lnTo>
                  <a:pt x="0" y="467711"/>
                </a:lnTo>
                <a:lnTo>
                  <a:pt x="3035" y="429366"/>
                </a:lnTo>
                <a:lnTo>
                  <a:pt x="9041" y="391583"/>
                </a:lnTo>
                <a:lnTo>
                  <a:pt x="17951" y="354526"/>
                </a:lnTo>
                <a:lnTo>
                  <a:pt x="36611" y="300660"/>
                </a:lnTo>
                <a:lnTo>
                  <a:pt x="61423" y="249348"/>
                </a:lnTo>
                <a:lnTo>
                  <a:pt x="92159" y="201142"/>
                </a:lnTo>
                <a:lnTo>
                  <a:pt x="115828" y="171002"/>
                </a:lnTo>
                <a:lnTo>
                  <a:pt x="141962" y="142652"/>
                </a:lnTo>
                <a:lnTo>
                  <a:pt x="170251" y="116462"/>
                </a:lnTo>
                <a:lnTo>
                  <a:pt x="200326" y="92742"/>
                </a:lnTo>
                <a:lnTo>
                  <a:pt x="232023" y="71558"/>
                </a:lnTo>
                <a:lnTo>
                  <a:pt x="282252" y="44688"/>
                </a:lnTo>
                <a:lnTo>
                  <a:pt x="335214" y="23908"/>
                </a:lnTo>
                <a:lnTo>
                  <a:pt x="390356" y="9444"/>
                </a:lnTo>
                <a:lnTo>
                  <a:pt x="428058" y="3425"/>
                </a:lnTo>
                <a:lnTo>
                  <a:pt x="466321" y="383"/>
                </a:lnTo>
                <a:lnTo>
                  <a:pt x="485612" y="0"/>
                </a:lnTo>
                <a:lnTo>
                  <a:pt x="6047295" y="0"/>
                </a:lnTo>
                <a:lnTo>
                  <a:pt x="6085777" y="1528"/>
                </a:lnTo>
                <a:lnTo>
                  <a:pt x="6123780" y="6067"/>
                </a:lnTo>
                <a:lnTo>
                  <a:pt x="6161139" y="13549"/>
                </a:lnTo>
                <a:lnTo>
                  <a:pt x="6215616" y="30144"/>
                </a:lnTo>
                <a:lnTo>
                  <a:pt x="6267728" y="52980"/>
                </a:lnTo>
                <a:lnTo>
                  <a:pt x="6316925" y="81829"/>
                </a:lnTo>
                <a:lnTo>
                  <a:pt x="6347831" y="104289"/>
                </a:lnTo>
                <a:lnTo>
                  <a:pt x="6377034" y="129252"/>
                </a:lnTo>
                <a:lnTo>
                  <a:pt x="6404316" y="156593"/>
                </a:lnTo>
                <a:lnTo>
                  <a:pt x="6429225" y="185859"/>
                </a:lnTo>
                <a:lnTo>
                  <a:pt x="6451637" y="216832"/>
                </a:lnTo>
                <a:lnTo>
                  <a:pt x="6480424" y="266134"/>
                </a:lnTo>
                <a:lnTo>
                  <a:pt x="6503210" y="318359"/>
                </a:lnTo>
                <a:lnTo>
                  <a:pt x="6519769" y="372953"/>
                </a:lnTo>
                <a:lnTo>
                  <a:pt x="6527235" y="410394"/>
                </a:lnTo>
                <a:lnTo>
                  <a:pt x="6531765" y="448478"/>
                </a:lnTo>
                <a:lnTo>
                  <a:pt x="6532907" y="467711"/>
                </a:lnTo>
                <a:lnTo>
                  <a:pt x="6532907" y="1075338"/>
                </a:lnTo>
                <a:lnTo>
                  <a:pt x="6529872" y="1113683"/>
                </a:lnTo>
                <a:lnTo>
                  <a:pt x="6523865" y="1151466"/>
                </a:lnTo>
                <a:lnTo>
                  <a:pt x="6514956" y="1188523"/>
                </a:lnTo>
                <a:lnTo>
                  <a:pt x="6496296" y="1242389"/>
                </a:lnTo>
                <a:lnTo>
                  <a:pt x="6471484" y="1293701"/>
                </a:lnTo>
                <a:lnTo>
                  <a:pt x="6440748" y="1341907"/>
                </a:lnTo>
                <a:lnTo>
                  <a:pt x="6417078" y="1372047"/>
                </a:lnTo>
                <a:lnTo>
                  <a:pt x="6390945" y="1400397"/>
                </a:lnTo>
                <a:lnTo>
                  <a:pt x="6362656" y="1426587"/>
                </a:lnTo>
                <a:lnTo>
                  <a:pt x="6332581" y="1450307"/>
                </a:lnTo>
                <a:lnTo>
                  <a:pt x="6300884" y="1471491"/>
                </a:lnTo>
                <a:lnTo>
                  <a:pt x="6250654" y="1498361"/>
                </a:lnTo>
                <a:lnTo>
                  <a:pt x="6197693" y="1519142"/>
                </a:lnTo>
                <a:lnTo>
                  <a:pt x="6142550" y="1533605"/>
                </a:lnTo>
                <a:lnTo>
                  <a:pt x="6104849" y="1539624"/>
                </a:lnTo>
                <a:lnTo>
                  <a:pt x="6066586" y="1542666"/>
                </a:lnTo>
                <a:lnTo>
                  <a:pt x="6047295" y="154305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5"/>
          <p:cNvSpPr/>
          <p:nvPr/>
        </p:nvSpPr>
        <p:spPr>
          <a:xfrm>
            <a:off x="8305800" y="6286500"/>
            <a:ext cx="6426200" cy="1506220"/>
          </a:xfrm>
          <a:custGeom>
            <a:avLst/>
            <a:gdLst/>
            <a:ahLst/>
            <a:cxnLst/>
            <a:rect l="l" t="t" r="r" b="b"/>
            <a:pathLst>
              <a:path w="6426200" h="1506220">
                <a:moveTo>
                  <a:pt x="6125834" y="0"/>
                </a:moveTo>
                <a:lnTo>
                  <a:pt x="6177035" y="24865"/>
                </a:lnTo>
                <a:lnTo>
                  <a:pt x="6225137" y="55667"/>
                </a:lnTo>
                <a:lnTo>
                  <a:pt x="6255212" y="79388"/>
                </a:lnTo>
                <a:lnTo>
                  <a:pt x="6283501" y="105577"/>
                </a:lnTo>
                <a:lnTo>
                  <a:pt x="6309635" y="133928"/>
                </a:lnTo>
                <a:lnTo>
                  <a:pt x="6333304" y="164067"/>
                </a:lnTo>
                <a:lnTo>
                  <a:pt x="6354441" y="195833"/>
                </a:lnTo>
                <a:lnTo>
                  <a:pt x="6381254" y="246171"/>
                </a:lnTo>
                <a:lnTo>
                  <a:pt x="6401990" y="299247"/>
                </a:lnTo>
                <a:lnTo>
                  <a:pt x="6416422" y="354508"/>
                </a:lnTo>
                <a:lnTo>
                  <a:pt x="6422428" y="392291"/>
                </a:lnTo>
                <a:lnTo>
                  <a:pt x="6425464" y="430637"/>
                </a:lnTo>
                <a:lnTo>
                  <a:pt x="6425846" y="449970"/>
                </a:lnTo>
                <a:lnTo>
                  <a:pt x="6425846" y="1018930"/>
                </a:lnTo>
                <a:lnTo>
                  <a:pt x="6424321" y="1057496"/>
                </a:lnTo>
                <a:lnTo>
                  <a:pt x="6419792" y="1095581"/>
                </a:lnTo>
                <a:lnTo>
                  <a:pt x="6412326" y="1133021"/>
                </a:lnTo>
                <a:lnTo>
                  <a:pt x="6395767" y="1187615"/>
                </a:lnTo>
                <a:lnTo>
                  <a:pt x="6372980" y="1239840"/>
                </a:lnTo>
                <a:lnTo>
                  <a:pt x="6344193" y="1289143"/>
                </a:lnTo>
                <a:lnTo>
                  <a:pt x="6321781" y="1320116"/>
                </a:lnTo>
                <a:lnTo>
                  <a:pt x="6296872" y="1349381"/>
                </a:lnTo>
                <a:lnTo>
                  <a:pt x="6269590" y="1376722"/>
                </a:lnTo>
                <a:lnTo>
                  <a:pt x="6240387" y="1401686"/>
                </a:lnTo>
                <a:lnTo>
                  <a:pt x="6209481" y="1424146"/>
                </a:lnTo>
                <a:lnTo>
                  <a:pt x="6160285" y="1452995"/>
                </a:lnTo>
                <a:lnTo>
                  <a:pt x="6108173" y="1475831"/>
                </a:lnTo>
                <a:lnTo>
                  <a:pt x="6053696" y="1492425"/>
                </a:lnTo>
                <a:lnTo>
                  <a:pt x="6016336" y="1499908"/>
                </a:lnTo>
                <a:lnTo>
                  <a:pt x="5997405" y="1502550"/>
                </a:lnTo>
                <a:lnTo>
                  <a:pt x="5978334" y="1504447"/>
                </a:lnTo>
              </a:path>
              <a:path w="6426200" h="1506220">
                <a:moveTo>
                  <a:pt x="204182" y="1473608"/>
                </a:moveTo>
                <a:lnTo>
                  <a:pt x="157735" y="1452995"/>
                </a:lnTo>
                <a:lnTo>
                  <a:pt x="108538" y="1424146"/>
                </a:lnTo>
                <a:lnTo>
                  <a:pt x="77632" y="1401686"/>
                </a:lnTo>
                <a:lnTo>
                  <a:pt x="48429" y="1376722"/>
                </a:lnTo>
                <a:lnTo>
                  <a:pt x="21148" y="1349381"/>
                </a:lnTo>
                <a:lnTo>
                  <a:pt x="8385" y="1334972"/>
                </a:lnTo>
                <a:lnTo>
                  <a:pt x="0" y="1324716"/>
                </a:lnTo>
              </a:path>
            </a:pathLst>
          </a:custGeom>
          <a:ln w="19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6"/>
          <p:cNvSpPr txBox="1"/>
          <p:nvPr/>
        </p:nvSpPr>
        <p:spPr>
          <a:xfrm>
            <a:off x="8653732" y="6579757"/>
            <a:ext cx="5805218" cy="479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indent="12700">
              <a:lnSpc>
                <a:spcPct val="107400"/>
              </a:lnSpc>
            </a:pPr>
            <a:r>
              <a:rPr lang="ru-RU" sz="3200" spc="95" dirty="0" smtClean="0">
                <a:latin typeface="Tahoma"/>
                <a:cs typeface="Tahoma"/>
              </a:rPr>
              <a:t>Ин</a:t>
            </a:r>
            <a:r>
              <a:rPr lang="ru-RU" sz="3200" spc="95" dirty="0" smtClean="0">
                <a:latin typeface="Tahoma"/>
                <a:cs typeface="Tahoma"/>
              </a:rPr>
              <a:t>дустриальный партнёр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22" name="object 4"/>
          <p:cNvSpPr/>
          <p:nvPr/>
        </p:nvSpPr>
        <p:spPr>
          <a:xfrm>
            <a:off x="11411327" y="8213007"/>
            <a:ext cx="6533515" cy="1543050"/>
          </a:xfrm>
          <a:custGeom>
            <a:avLst/>
            <a:gdLst/>
            <a:ahLst/>
            <a:cxnLst/>
            <a:rect l="l" t="t" r="r" b="b"/>
            <a:pathLst>
              <a:path w="6533515" h="1543050">
                <a:moveTo>
                  <a:pt x="6047295" y="1543050"/>
                </a:moveTo>
                <a:lnTo>
                  <a:pt x="485612" y="1543050"/>
                </a:lnTo>
                <a:lnTo>
                  <a:pt x="466321" y="1542666"/>
                </a:lnTo>
                <a:lnTo>
                  <a:pt x="428058" y="1539624"/>
                </a:lnTo>
                <a:lnTo>
                  <a:pt x="390356" y="1533605"/>
                </a:lnTo>
                <a:lnTo>
                  <a:pt x="335214" y="1519142"/>
                </a:lnTo>
                <a:lnTo>
                  <a:pt x="282252" y="1498361"/>
                </a:lnTo>
                <a:lnTo>
                  <a:pt x="232023" y="1471491"/>
                </a:lnTo>
                <a:lnTo>
                  <a:pt x="200326" y="1450307"/>
                </a:lnTo>
                <a:lnTo>
                  <a:pt x="170251" y="1426587"/>
                </a:lnTo>
                <a:lnTo>
                  <a:pt x="141962" y="1400397"/>
                </a:lnTo>
                <a:lnTo>
                  <a:pt x="115828" y="1372047"/>
                </a:lnTo>
                <a:lnTo>
                  <a:pt x="92159" y="1341907"/>
                </a:lnTo>
                <a:lnTo>
                  <a:pt x="71022" y="1310142"/>
                </a:lnTo>
                <a:lnTo>
                  <a:pt x="44209" y="1259804"/>
                </a:lnTo>
                <a:lnTo>
                  <a:pt x="23473" y="1206728"/>
                </a:lnTo>
                <a:lnTo>
                  <a:pt x="9041" y="1151466"/>
                </a:lnTo>
                <a:lnTo>
                  <a:pt x="3035" y="1113683"/>
                </a:lnTo>
                <a:lnTo>
                  <a:pt x="0" y="1075338"/>
                </a:lnTo>
                <a:lnTo>
                  <a:pt x="0" y="467711"/>
                </a:lnTo>
                <a:lnTo>
                  <a:pt x="3035" y="429366"/>
                </a:lnTo>
                <a:lnTo>
                  <a:pt x="9041" y="391583"/>
                </a:lnTo>
                <a:lnTo>
                  <a:pt x="17951" y="354526"/>
                </a:lnTo>
                <a:lnTo>
                  <a:pt x="36611" y="300660"/>
                </a:lnTo>
                <a:lnTo>
                  <a:pt x="61423" y="249348"/>
                </a:lnTo>
                <a:lnTo>
                  <a:pt x="92159" y="201142"/>
                </a:lnTo>
                <a:lnTo>
                  <a:pt x="115828" y="171002"/>
                </a:lnTo>
                <a:lnTo>
                  <a:pt x="141962" y="142652"/>
                </a:lnTo>
                <a:lnTo>
                  <a:pt x="170251" y="116462"/>
                </a:lnTo>
                <a:lnTo>
                  <a:pt x="200326" y="92742"/>
                </a:lnTo>
                <a:lnTo>
                  <a:pt x="232023" y="71558"/>
                </a:lnTo>
                <a:lnTo>
                  <a:pt x="282252" y="44688"/>
                </a:lnTo>
                <a:lnTo>
                  <a:pt x="335214" y="23908"/>
                </a:lnTo>
                <a:lnTo>
                  <a:pt x="390356" y="9444"/>
                </a:lnTo>
                <a:lnTo>
                  <a:pt x="428058" y="3425"/>
                </a:lnTo>
                <a:lnTo>
                  <a:pt x="466321" y="383"/>
                </a:lnTo>
                <a:lnTo>
                  <a:pt x="485612" y="0"/>
                </a:lnTo>
                <a:lnTo>
                  <a:pt x="6047295" y="0"/>
                </a:lnTo>
                <a:lnTo>
                  <a:pt x="6085777" y="1528"/>
                </a:lnTo>
                <a:lnTo>
                  <a:pt x="6123780" y="6067"/>
                </a:lnTo>
                <a:lnTo>
                  <a:pt x="6161139" y="13549"/>
                </a:lnTo>
                <a:lnTo>
                  <a:pt x="6215616" y="30144"/>
                </a:lnTo>
                <a:lnTo>
                  <a:pt x="6267728" y="52980"/>
                </a:lnTo>
                <a:lnTo>
                  <a:pt x="6316925" y="81829"/>
                </a:lnTo>
                <a:lnTo>
                  <a:pt x="6347831" y="104289"/>
                </a:lnTo>
                <a:lnTo>
                  <a:pt x="6377034" y="129252"/>
                </a:lnTo>
                <a:lnTo>
                  <a:pt x="6404316" y="156593"/>
                </a:lnTo>
                <a:lnTo>
                  <a:pt x="6429225" y="185859"/>
                </a:lnTo>
                <a:lnTo>
                  <a:pt x="6451637" y="216832"/>
                </a:lnTo>
                <a:lnTo>
                  <a:pt x="6480424" y="266134"/>
                </a:lnTo>
                <a:lnTo>
                  <a:pt x="6503210" y="318359"/>
                </a:lnTo>
                <a:lnTo>
                  <a:pt x="6519769" y="372953"/>
                </a:lnTo>
                <a:lnTo>
                  <a:pt x="6527235" y="410394"/>
                </a:lnTo>
                <a:lnTo>
                  <a:pt x="6531765" y="448478"/>
                </a:lnTo>
                <a:lnTo>
                  <a:pt x="6532907" y="467711"/>
                </a:lnTo>
                <a:lnTo>
                  <a:pt x="6532907" y="1075338"/>
                </a:lnTo>
                <a:lnTo>
                  <a:pt x="6529872" y="1113683"/>
                </a:lnTo>
                <a:lnTo>
                  <a:pt x="6523865" y="1151466"/>
                </a:lnTo>
                <a:lnTo>
                  <a:pt x="6514956" y="1188523"/>
                </a:lnTo>
                <a:lnTo>
                  <a:pt x="6496296" y="1242389"/>
                </a:lnTo>
                <a:lnTo>
                  <a:pt x="6471484" y="1293701"/>
                </a:lnTo>
                <a:lnTo>
                  <a:pt x="6440748" y="1341907"/>
                </a:lnTo>
                <a:lnTo>
                  <a:pt x="6417078" y="1372047"/>
                </a:lnTo>
                <a:lnTo>
                  <a:pt x="6390945" y="1400397"/>
                </a:lnTo>
                <a:lnTo>
                  <a:pt x="6362656" y="1426587"/>
                </a:lnTo>
                <a:lnTo>
                  <a:pt x="6332581" y="1450307"/>
                </a:lnTo>
                <a:lnTo>
                  <a:pt x="6300884" y="1471491"/>
                </a:lnTo>
                <a:lnTo>
                  <a:pt x="6250654" y="1498361"/>
                </a:lnTo>
                <a:lnTo>
                  <a:pt x="6197693" y="1519142"/>
                </a:lnTo>
                <a:lnTo>
                  <a:pt x="6142550" y="1533605"/>
                </a:lnTo>
                <a:lnTo>
                  <a:pt x="6104849" y="1539624"/>
                </a:lnTo>
                <a:lnTo>
                  <a:pt x="6066586" y="1542666"/>
                </a:lnTo>
                <a:lnTo>
                  <a:pt x="6047295" y="154305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5"/>
          <p:cNvSpPr/>
          <p:nvPr/>
        </p:nvSpPr>
        <p:spPr>
          <a:xfrm>
            <a:off x="11518771" y="8250081"/>
            <a:ext cx="6426200" cy="1506220"/>
          </a:xfrm>
          <a:custGeom>
            <a:avLst/>
            <a:gdLst/>
            <a:ahLst/>
            <a:cxnLst/>
            <a:rect l="l" t="t" r="r" b="b"/>
            <a:pathLst>
              <a:path w="6426200" h="1506220">
                <a:moveTo>
                  <a:pt x="6125834" y="0"/>
                </a:moveTo>
                <a:lnTo>
                  <a:pt x="6177035" y="24865"/>
                </a:lnTo>
                <a:lnTo>
                  <a:pt x="6225137" y="55667"/>
                </a:lnTo>
                <a:lnTo>
                  <a:pt x="6255212" y="79388"/>
                </a:lnTo>
                <a:lnTo>
                  <a:pt x="6283501" y="105577"/>
                </a:lnTo>
                <a:lnTo>
                  <a:pt x="6309635" y="133928"/>
                </a:lnTo>
                <a:lnTo>
                  <a:pt x="6333304" y="164067"/>
                </a:lnTo>
                <a:lnTo>
                  <a:pt x="6354441" y="195833"/>
                </a:lnTo>
                <a:lnTo>
                  <a:pt x="6381254" y="246171"/>
                </a:lnTo>
                <a:lnTo>
                  <a:pt x="6401990" y="299247"/>
                </a:lnTo>
                <a:lnTo>
                  <a:pt x="6416422" y="354508"/>
                </a:lnTo>
                <a:lnTo>
                  <a:pt x="6422428" y="392291"/>
                </a:lnTo>
                <a:lnTo>
                  <a:pt x="6425464" y="430637"/>
                </a:lnTo>
                <a:lnTo>
                  <a:pt x="6425846" y="449970"/>
                </a:lnTo>
                <a:lnTo>
                  <a:pt x="6425846" y="1018930"/>
                </a:lnTo>
                <a:lnTo>
                  <a:pt x="6424321" y="1057496"/>
                </a:lnTo>
                <a:lnTo>
                  <a:pt x="6419792" y="1095581"/>
                </a:lnTo>
                <a:lnTo>
                  <a:pt x="6412326" y="1133021"/>
                </a:lnTo>
                <a:lnTo>
                  <a:pt x="6395767" y="1187615"/>
                </a:lnTo>
                <a:lnTo>
                  <a:pt x="6372980" y="1239840"/>
                </a:lnTo>
                <a:lnTo>
                  <a:pt x="6344193" y="1289143"/>
                </a:lnTo>
                <a:lnTo>
                  <a:pt x="6321781" y="1320116"/>
                </a:lnTo>
                <a:lnTo>
                  <a:pt x="6296872" y="1349381"/>
                </a:lnTo>
                <a:lnTo>
                  <a:pt x="6269590" y="1376722"/>
                </a:lnTo>
                <a:lnTo>
                  <a:pt x="6240387" y="1401686"/>
                </a:lnTo>
                <a:lnTo>
                  <a:pt x="6209481" y="1424146"/>
                </a:lnTo>
                <a:lnTo>
                  <a:pt x="6160285" y="1452995"/>
                </a:lnTo>
                <a:lnTo>
                  <a:pt x="6108173" y="1475831"/>
                </a:lnTo>
                <a:lnTo>
                  <a:pt x="6053696" y="1492425"/>
                </a:lnTo>
                <a:lnTo>
                  <a:pt x="6016336" y="1499908"/>
                </a:lnTo>
                <a:lnTo>
                  <a:pt x="5997405" y="1502550"/>
                </a:lnTo>
                <a:lnTo>
                  <a:pt x="5978334" y="1504447"/>
                </a:lnTo>
              </a:path>
              <a:path w="6426200" h="1506220">
                <a:moveTo>
                  <a:pt x="204182" y="1473608"/>
                </a:moveTo>
                <a:lnTo>
                  <a:pt x="157735" y="1452995"/>
                </a:lnTo>
                <a:lnTo>
                  <a:pt x="108538" y="1424146"/>
                </a:lnTo>
                <a:lnTo>
                  <a:pt x="77632" y="1401686"/>
                </a:lnTo>
                <a:lnTo>
                  <a:pt x="48429" y="1376722"/>
                </a:lnTo>
                <a:lnTo>
                  <a:pt x="21148" y="1349381"/>
                </a:lnTo>
                <a:lnTo>
                  <a:pt x="8385" y="1334972"/>
                </a:lnTo>
                <a:lnTo>
                  <a:pt x="0" y="1324716"/>
                </a:lnTo>
              </a:path>
            </a:pathLst>
          </a:custGeom>
          <a:ln w="19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6"/>
          <p:cNvSpPr txBox="1"/>
          <p:nvPr/>
        </p:nvSpPr>
        <p:spPr>
          <a:xfrm>
            <a:off x="11866703" y="8543338"/>
            <a:ext cx="5805218" cy="479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indent="12700">
              <a:lnSpc>
                <a:spcPct val="107400"/>
              </a:lnSpc>
            </a:pPr>
            <a:r>
              <a:rPr lang="ru-RU" sz="3200" spc="95" dirty="0" smtClean="0">
                <a:solidFill>
                  <a:schemeClr val="bg1"/>
                </a:solidFill>
                <a:latin typeface="Tahoma"/>
                <a:cs typeface="Tahoma"/>
              </a:rPr>
              <a:t>Стратег-покупатель</a:t>
            </a:r>
            <a:endParaRPr sz="32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pic>
        <p:nvPicPr>
          <p:cNvPr id="25" name="Звук 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39"/>
    </mc:Choice>
    <mc:Fallback>
      <p:transition spd="slow" advTm="34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72200" y="7810500"/>
            <a:ext cx="14936469" cy="2115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705850" algn="ctr">
              <a:lnSpc>
                <a:spcPct val="150000"/>
              </a:lnSpc>
            </a:pPr>
            <a:r>
              <a:rPr lang="en-US" sz="3200" spc="185" dirty="0" smtClean="0">
                <a:latin typeface="Tahoma"/>
                <a:cs typeface="Tahoma"/>
              </a:rPr>
              <a:t>market987@gmail.com</a:t>
            </a:r>
          </a:p>
          <a:p>
            <a:pPr marL="12700" marR="8705850" algn="ctr">
              <a:lnSpc>
                <a:spcPct val="150000"/>
              </a:lnSpc>
            </a:pPr>
            <a:r>
              <a:rPr sz="3200" spc="5" dirty="0" smtClean="0">
                <a:latin typeface="Tahoma"/>
                <a:cs typeface="Tahoma"/>
              </a:rPr>
              <a:t>+</a:t>
            </a:r>
            <a:r>
              <a:rPr sz="3200" spc="220" dirty="0">
                <a:latin typeface="Tahoma"/>
                <a:cs typeface="Tahoma"/>
              </a:rPr>
              <a:t>7</a:t>
            </a:r>
            <a:r>
              <a:rPr sz="3200" spc="114" dirty="0">
                <a:latin typeface="Tahoma"/>
                <a:cs typeface="Tahoma"/>
              </a:rPr>
              <a:t> </a:t>
            </a:r>
            <a:r>
              <a:rPr sz="3200" spc="240" dirty="0" smtClean="0">
                <a:latin typeface="Tahoma"/>
                <a:cs typeface="Tahoma"/>
              </a:rPr>
              <a:t>9</a:t>
            </a:r>
            <a:r>
              <a:rPr lang="ru-RU" sz="3200" spc="240" dirty="0" smtClean="0">
                <a:latin typeface="Tahoma"/>
                <a:cs typeface="Tahoma"/>
              </a:rPr>
              <a:t>77</a:t>
            </a:r>
            <a:r>
              <a:rPr sz="3200" spc="114" dirty="0" smtClean="0">
                <a:latin typeface="Tahoma"/>
                <a:cs typeface="Tahoma"/>
              </a:rPr>
              <a:t> </a:t>
            </a:r>
            <a:r>
              <a:rPr lang="ru-RU" sz="3200" spc="114" dirty="0" smtClean="0">
                <a:latin typeface="Tahoma"/>
                <a:cs typeface="Tahoma"/>
              </a:rPr>
              <a:t>384-00-30</a:t>
            </a:r>
          </a:p>
          <a:p>
            <a:pPr marL="12700" marR="8705850" algn="ctr">
              <a:lnSpc>
                <a:spcPct val="150000"/>
              </a:lnSpc>
            </a:pPr>
            <a:r>
              <a:rPr lang="ru-RU" sz="3200" spc="65" dirty="0" smtClean="0">
                <a:latin typeface="Tahoma"/>
                <a:cs typeface="Tahoma"/>
              </a:rPr>
              <a:t>Сергей Николаев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8001000" y="3314700"/>
            <a:ext cx="8915400" cy="3221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50000"/>
              </a:lnSpc>
            </a:pPr>
            <a:r>
              <a:rPr lang="ru-RU" sz="3600" spc="-110" dirty="0" smtClean="0">
                <a:solidFill>
                  <a:srgbClr val="724A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Экспертная рекомендательная система</a:t>
            </a:r>
            <a:r>
              <a:rPr sz="3600" spc="-290" dirty="0" smtClean="0">
                <a:solidFill>
                  <a:srgbClr val="724A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spc="-290" dirty="0" smtClean="0">
              <a:solidFill>
                <a:srgbClr val="724A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 marR="5080" algn="ctr">
              <a:lnSpc>
                <a:spcPct val="150000"/>
              </a:lnSpc>
            </a:pPr>
            <a:r>
              <a:rPr lang="ru-RU" sz="3600" spc="-55" dirty="0" smtClean="0">
                <a:solidFill>
                  <a:srgbClr val="724A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3600" spc="-55" dirty="0" smtClean="0">
                <a:solidFill>
                  <a:srgbClr val="724A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гарантии самостоятельности </a:t>
            </a:r>
            <a:r>
              <a:rPr lang="ru-RU" sz="3600" b="1" spc="-55" dirty="0" smtClean="0">
                <a:solidFill>
                  <a:srgbClr val="724A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написания научных текстов</a:t>
            </a:r>
            <a:endParaRPr lang="en-US" sz="3600" b="1" spc="-55" dirty="0" smtClean="0">
              <a:solidFill>
                <a:srgbClr val="724A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 marR="5080" algn="ctr">
              <a:lnSpc>
                <a:spcPct val="150000"/>
              </a:lnSpc>
            </a:pPr>
            <a:r>
              <a:rPr lang="ru-RU" sz="3600" spc="-55" dirty="0" smtClean="0">
                <a:solidFill>
                  <a:srgbClr val="724A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преодоления 80% ручной рутины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71600" y="1257300"/>
            <a:ext cx="16383000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6900"/>
              </a:lnSpc>
            </a:pPr>
            <a:r>
              <a:rPr lang="ru-RU" sz="5400" b="1" spc="-380" dirty="0" smtClean="0">
                <a:latin typeface="Arial Black"/>
                <a:cs typeface="Arial Black"/>
              </a:rPr>
              <a:t>Анти-</a:t>
            </a:r>
            <a:r>
              <a:rPr lang="en-US" sz="5400" b="1" spc="-380" dirty="0">
                <a:latin typeface="Arial Black"/>
                <a:cs typeface="Arial Black"/>
              </a:rPr>
              <a:t>GPT – </a:t>
            </a:r>
            <a:r>
              <a:rPr lang="ru-RU" sz="6000" b="1" spc="-380" dirty="0">
                <a:latin typeface="Arial Black"/>
                <a:cs typeface="Arial Black"/>
              </a:rPr>
              <a:t>интеллектуальный</a:t>
            </a:r>
            <a:r>
              <a:rPr lang="ru-RU" sz="5400" b="1" spc="-380" dirty="0">
                <a:latin typeface="Arial Black"/>
                <a:cs typeface="Arial Black"/>
              </a:rPr>
              <a:t> самописец</a:t>
            </a:r>
            <a:endParaRPr lang="en-US" sz="5400" b="1" spc="-380" dirty="0">
              <a:latin typeface="Arial Black"/>
              <a:cs typeface="Arial Black"/>
            </a:endParaRPr>
          </a:p>
        </p:txBody>
      </p:sp>
      <p:pic>
        <p:nvPicPr>
          <p:cNvPr id="9" name="Picture 2" descr="https://lh4.googleusercontent.com/feRElNJwvVcsGf_8kx6mOqx1eJGZoWLlGf2YaHKFP0VX0o5L5xrTJTpySd_tF1pak8ZD7pXdKvWV9jW2Fc6eicQO2QRwsTPOSTdi4QqinWv_Ddu0xJq3XIivSXi3jNDjJ6q4s1piIrhqrgejIQWjmk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85529" y="3314700"/>
            <a:ext cx="611193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Звук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58"/>
    </mc:Choice>
    <mc:Fallback>
      <p:transition spd="slow" advTm="81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6858000" y="3326628"/>
            <a:ext cx="1110938" cy="905475"/>
            <a:chOff x="7355754" y="3504244"/>
            <a:chExt cx="1110938" cy="905475"/>
          </a:xfrm>
        </p:grpSpPr>
        <p:sp>
          <p:nvSpPr>
            <p:cNvPr id="3" name="object 3"/>
            <p:cNvSpPr/>
            <p:nvPr/>
          </p:nvSpPr>
          <p:spPr>
            <a:xfrm>
              <a:off x="7355754" y="3504844"/>
              <a:ext cx="890269" cy="904875"/>
            </a:xfrm>
            <a:custGeom>
              <a:avLst/>
              <a:gdLst/>
              <a:ahLst/>
              <a:cxnLst/>
              <a:rect l="l" t="t" r="r" b="b"/>
              <a:pathLst>
                <a:path w="890269" h="904875">
                  <a:moveTo>
                    <a:pt x="0" y="904274"/>
                  </a:moveTo>
                  <a:lnTo>
                    <a:pt x="256346" y="450035"/>
                  </a:lnTo>
                  <a:lnTo>
                    <a:pt x="4197" y="0"/>
                  </a:lnTo>
                  <a:lnTo>
                    <a:pt x="889868" y="434424"/>
                  </a:lnTo>
                  <a:lnTo>
                    <a:pt x="0" y="904274"/>
                  </a:lnTo>
                  <a:close/>
                </a:path>
              </a:pathLst>
            </a:custGeom>
            <a:solidFill>
              <a:srgbClr val="9D32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576423" y="3504244"/>
              <a:ext cx="890269" cy="904875"/>
            </a:xfrm>
            <a:custGeom>
              <a:avLst/>
              <a:gdLst/>
              <a:ahLst/>
              <a:cxnLst/>
              <a:rect l="l" t="t" r="r" b="b"/>
              <a:pathLst>
                <a:path w="890270" h="904875">
                  <a:moveTo>
                    <a:pt x="11393" y="904274"/>
                  </a:moveTo>
                  <a:lnTo>
                    <a:pt x="7495" y="904274"/>
                  </a:lnTo>
                  <a:lnTo>
                    <a:pt x="5096" y="903373"/>
                  </a:lnTo>
                  <a:lnTo>
                    <a:pt x="3298" y="901572"/>
                  </a:lnTo>
                  <a:lnTo>
                    <a:pt x="599" y="898570"/>
                  </a:lnTo>
                  <a:lnTo>
                    <a:pt x="0" y="894367"/>
                  </a:lnTo>
                  <a:lnTo>
                    <a:pt x="1798" y="890764"/>
                  </a:lnTo>
                  <a:lnTo>
                    <a:pt x="250050" y="450335"/>
                  </a:lnTo>
                  <a:lnTo>
                    <a:pt x="6296" y="14410"/>
                  </a:lnTo>
                  <a:lnTo>
                    <a:pt x="4197" y="10808"/>
                  </a:lnTo>
                  <a:lnTo>
                    <a:pt x="4797" y="6604"/>
                  </a:lnTo>
                  <a:lnTo>
                    <a:pt x="10193" y="600"/>
                  </a:lnTo>
                  <a:lnTo>
                    <a:pt x="14391" y="0"/>
                  </a:lnTo>
                  <a:lnTo>
                    <a:pt x="17989" y="1801"/>
                  </a:lnTo>
                  <a:lnTo>
                    <a:pt x="76732" y="30622"/>
                  </a:lnTo>
                  <a:lnTo>
                    <a:pt x="35978" y="30622"/>
                  </a:lnTo>
                  <a:lnTo>
                    <a:pt x="268339" y="445832"/>
                  </a:lnTo>
                  <a:lnTo>
                    <a:pt x="269838" y="448534"/>
                  </a:lnTo>
                  <a:lnTo>
                    <a:pt x="269838" y="451837"/>
                  </a:lnTo>
                  <a:lnTo>
                    <a:pt x="268339" y="454539"/>
                  </a:lnTo>
                  <a:lnTo>
                    <a:pt x="32680" y="873051"/>
                  </a:lnTo>
                  <a:lnTo>
                    <a:pt x="71494" y="873051"/>
                  </a:lnTo>
                  <a:lnTo>
                    <a:pt x="14091" y="903373"/>
                  </a:lnTo>
                  <a:lnTo>
                    <a:pt x="12892" y="903974"/>
                  </a:lnTo>
                  <a:lnTo>
                    <a:pt x="11393" y="904274"/>
                  </a:lnTo>
                  <a:close/>
                </a:path>
                <a:path w="890270" h="904875">
                  <a:moveTo>
                    <a:pt x="71494" y="873051"/>
                  </a:moveTo>
                  <a:lnTo>
                    <a:pt x="32680" y="873051"/>
                  </a:lnTo>
                  <a:lnTo>
                    <a:pt x="861385" y="435624"/>
                  </a:lnTo>
                  <a:lnTo>
                    <a:pt x="35978" y="30622"/>
                  </a:lnTo>
                  <a:lnTo>
                    <a:pt x="76732" y="30622"/>
                  </a:lnTo>
                  <a:lnTo>
                    <a:pt x="885071" y="427218"/>
                  </a:lnTo>
                  <a:lnTo>
                    <a:pt x="888069" y="428719"/>
                  </a:lnTo>
                  <a:lnTo>
                    <a:pt x="890168" y="431721"/>
                  </a:lnTo>
                  <a:lnTo>
                    <a:pt x="890168" y="438326"/>
                  </a:lnTo>
                  <a:lnTo>
                    <a:pt x="888369" y="441629"/>
                  </a:lnTo>
                  <a:lnTo>
                    <a:pt x="885371" y="443130"/>
                  </a:lnTo>
                  <a:lnTo>
                    <a:pt x="71494" y="873051"/>
                  </a:lnTo>
                  <a:close/>
                </a:path>
              </a:pathLst>
            </a:custGeom>
            <a:solidFill>
              <a:srgbClr val="9D32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858000" y="6337216"/>
            <a:ext cx="1110937" cy="905475"/>
            <a:chOff x="7484002" y="5496436"/>
            <a:chExt cx="1110937" cy="905475"/>
          </a:xfrm>
        </p:grpSpPr>
        <p:sp>
          <p:nvSpPr>
            <p:cNvPr id="5" name="object 5"/>
            <p:cNvSpPr/>
            <p:nvPr/>
          </p:nvSpPr>
          <p:spPr>
            <a:xfrm>
              <a:off x="7484002" y="5497036"/>
              <a:ext cx="890269" cy="904875"/>
            </a:xfrm>
            <a:custGeom>
              <a:avLst/>
              <a:gdLst/>
              <a:ahLst/>
              <a:cxnLst/>
              <a:rect l="l" t="t" r="r" b="b"/>
              <a:pathLst>
                <a:path w="890270" h="904875">
                  <a:moveTo>
                    <a:pt x="0" y="904274"/>
                  </a:moveTo>
                  <a:lnTo>
                    <a:pt x="256346" y="450035"/>
                  </a:lnTo>
                  <a:lnTo>
                    <a:pt x="4197" y="0"/>
                  </a:lnTo>
                  <a:lnTo>
                    <a:pt x="889868" y="434424"/>
                  </a:lnTo>
                  <a:lnTo>
                    <a:pt x="0" y="904274"/>
                  </a:lnTo>
                  <a:close/>
                </a:path>
              </a:pathLst>
            </a:custGeom>
            <a:solidFill>
              <a:srgbClr val="9D32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04670" y="5496436"/>
              <a:ext cx="890269" cy="904875"/>
            </a:xfrm>
            <a:custGeom>
              <a:avLst/>
              <a:gdLst/>
              <a:ahLst/>
              <a:cxnLst/>
              <a:rect l="l" t="t" r="r" b="b"/>
              <a:pathLst>
                <a:path w="890270" h="904875">
                  <a:moveTo>
                    <a:pt x="11393" y="904274"/>
                  </a:moveTo>
                  <a:lnTo>
                    <a:pt x="7495" y="904274"/>
                  </a:lnTo>
                  <a:lnTo>
                    <a:pt x="5096" y="903373"/>
                  </a:lnTo>
                  <a:lnTo>
                    <a:pt x="3298" y="901572"/>
                  </a:lnTo>
                  <a:lnTo>
                    <a:pt x="599" y="898570"/>
                  </a:lnTo>
                  <a:lnTo>
                    <a:pt x="0" y="894367"/>
                  </a:lnTo>
                  <a:lnTo>
                    <a:pt x="1798" y="890764"/>
                  </a:lnTo>
                  <a:lnTo>
                    <a:pt x="250050" y="450335"/>
                  </a:lnTo>
                  <a:lnTo>
                    <a:pt x="6296" y="14410"/>
                  </a:lnTo>
                  <a:lnTo>
                    <a:pt x="4197" y="10808"/>
                  </a:lnTo>
                  <a:lnTo>
                    <a:pt x="4797" y="6604"/>
                  </a:lnTo>
                  <a:lnTo>
                    <a:pt x="10193" y="600"/>
                  </a:lnTo>
                  <a:lnTo>
                    <a:pt x="14391" y="0"/>
                  </a:lnTo>
                  <a:lnTo>
                    <a:pt x="17989" y="1801"/>
                  </a:lnTo>
                  <a:lnTo>
                    <a:pt x="76732" y="30622"/>
                  </a:lnTo>
                  <a:lnTo>
                    <a:pt x="35978" y="30622"/>
                  </a:lnTo>
                  <a:lnTo>
                    <a:pt x="268339" y="445832"/>
                  </a:lnTo>
                  <a:lnTo>
                    <a:pt x="269838" y="448534"/>
                  </a:lnTo>
                  <a:lnTo>
                    <a:pt x="269838" y="451837"/>
                  </a:lnTo>
                  <a:lnTo>
                    <a:pt x="268339" y="454539"/>
                  </a:lnTo>
                  <a:lnTo>
                    <a:pt x="32680" y="873051"/>
                  </a:lnTo>
                  <a:lnTo>
                    <a:pt x="71494" y="873051"/>
                  </a:lnTo>
                  <a:lnTo>
                    <a:pt x="14091" y="903373"/>
                  </a:lnTo>
                  <a:lnTo>
                    <a:pt x="12892" y="903974"/>
                  </a:lnTo>
                  <a:lnTo>
                    <a:pt x="11393" y="904274"/>
                  </a:lnTo>
                  <a:close/>
                </a:path>
                <a:path w="890270" h="904875">
                  <a:moveTo>
                    <a:pt x="71494" y="873051"/>
                  </a:moveTo>
                  <a:lnTo>
                    <a:pt x="32680" y="873051"/>
                  </a:lnTo>
                  <a:lnTo>
                    <a:pt x="861385" y="435624"/>
                  </a:lnTo>
                  <a:lnTo>
                    <a:pt x="35978" y="30622"/>
                  </a:lnTo>
                  <a:lnTo>
                    <a:pt x="76732" y="30622"/>
                  </a:lnTo>
                  <a:lnTo>
                    <a:pt x="885071" y="427218"/>
                  </a:lnTo>
                  <a:lnTo>
                    <a:pt x="888069" y="428719"/>
                  </a:lnTo>
                  <a:lnTo>
                    <a:pt x="890168" y="431721"/>
                  </a:lnTo>
                  <a:lnTo>
                    <a:pt x="890168" y="438326"/>
                  </a:lnTo>
                  <a:lnTo>
                    <a:pt x="888369" y="441629"/>
                  </a:lnTo>
                  <a:lnTo>
                    <a:pt x="885371" y="443130"/>
                  </a:lnTo>
                  <a:lnTo>
                    <a:pt x="71494" y="873051"/>
                  </a:lnTo>
                  <a:close/>
                </a:path>
              </a:pathLst>
            </a:custGeom>
            <a:solidFill>
              <a:srgbClr val="9D32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2298495" y="2238018"/>
            <a:ext cx="4192270" cy="5715000"/>
          </a:xfrm>
          <a:custGeom>
            <a:avLst/>
            <a:gdLst/>
            <a:ahLst/>
            <a:cxnLst/>
            <a:rect l="l" t="t" r="r" b="b"/>
            <a:pathLst>
              <a:path w="4192269" h="4594225">
                <a:moveTo>
                  <a:pt x="3926441" y="8266"/>
                </a:moveTo>
                <a:lnTo>
                  <a:pt x="3975608" y="37030"/>
                </a:lnTo>
                <a:lnTo>
                  <a:pt x="4006496" y="59424"/>
                </a:lnTo>
                <a:lnTo>
                  <a:pt x="4035682" y="84313"/>
                </a:lnTo>
                <a:lnTo>
                  <a:pt x="4062947" y="111573"/>
                </a:lnTo>
                <a:lnTo>
                  <a:pt x="4087842" y="140752"/>
                </a:lnTo>
                <a:lnTo>
                  <a:pt x="4110241" y="171633"/>
                </a:lnTo>
                <a:lnTo>
                  <a:pt x="4139011" y="220790"/>
                </a:lnTo>
                <a:lnTo>
                  <a:pt x="4161784" y="272860"/>
                </a:lnTo>
                <a:lnTo>
                  <a:pt x="4178333" y="327293"/>
                </a:lnTo>
                <a:lnTo>
                  <a:pt x="4188430" y="383539"/>
                </a:lnTo>
                <a:lnTo>
                  <a:pt x="4191464" y="421771"/>
                </a:lnTo>
                <a:lnTo>
                  <a:pt x="4191846" y="441046"/>
                </a:lnTo>
                <a:lnTo>
                  <a:pt x="4191846" y="4108513"/>
                </a:lnTo>
                <a:lnTo>
                  <a:pt x="4190322" y="4146965"/>
                </a:lnTo>
                <a:lnTo>
                  <a:pt x="4185795" y="4184937"/>
                </a:lnTo>
                <a:lnTo>
                  <a:pt x="4173523" y="4240639"/>
                </a:lnTo>
                <a:lnTo>
                  <a:pt x="4154874" y="4294346"/>
                </a:lnTo>
                <a:lnTo>
                  <a:pt x="4130076" y="4345506"/>
                </a:lnTo>
                <a:lnTo>
                  <a:pt x="4099358" y="4393569"/>
                </a:lnTo>
                <a:lnTo>
                  <a:pt x="4075703" y="4423620"/>
                </a:lnTo>
                <a:lnTo>
                  <a:pt x="4049585" y="4451887"/>
                </a:lnTo>
                <a:lnTo>
                  <a:pt x="4021312" y="4477999"/>
                </a:lnTo>
                <a:lnTo>
                  <a:pt x="3991255" y="4501649"/>
                </a:lnTo>
                <a:lnTo>
                  <a:pt x="3943181" y="4532360"/>
                </a:lnTo>
                <a:lnTo>
                  <a:pt x="3892009" y="4557153"/>
                </a:lnTo>
                <a:lnTo>
                  <a:pt x="3838291" y="4575798"/>
                </a:lnTo>
                <a:lnTo>
                  <a:pt x="3782577" y="4588068"/>
                </a:lnTo>
                <a:lnTo>
                  <a:pt x="3744596" y="4592593"/>
                </a:lnTo>
                <a:lnTo>
                  <a:pt x="3706136" y="4594117"/>
                </a:lnTo>
                <a:lnTo>
                  <a:pt x="315174" y="4594117"/>
                </a:lnTo>
                <a:lnTo>
                  <a:pt x="276714" y="4592593"/>
                </a:lnTo>
                <a:lnTo>
                  <a:pt x="238734" y="4588068"/>
                </a:lnTo>
                <a:lnTo>
                  <a:pt x="183019" y="4575798"/>
                </a:lnTo>
                <a:lnTo>
                  <a:pt x="129301" y="4557153"/>
                </a:lnTo>
                <a:lnTo>
                  <a:pt x="78130" y="4532360"/>
                </a:lnTo>
                <a:lnTo>
                  <a:pt x="30055" y="4501649"/>
                </a:lnTo>
                <a:lnTo>
                  <a:pt x="14814" y="4490136"/>
                </a:lnTo>
                <a:lnTo>
                  <a:pt x="0" y="4478000"/>
                </a:lnTo>
              </a:path>
            </a:pathLst>
          </a:custGeom>
          <a:ln w="76184">
            <a:solidFill>
              <a:srgbClr val="9D32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001000" y="2793919"/>
            <a:ext cx="9184725" cy="1673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92804" algn="l"/>
                <a:tab pos="4081779" algn="l"/>
              </a:tabLst>
            </a:pPr>
            <a:r>
              <a:rPr lang="ru-RU" sz="6525" b="0" spc="937" baseline="-22988" dirty="0" smtClean="0">
                <a:latin typeface="Calibri Light"/>
                <a:cs typeface="Calibri Light"/>
              </a:rPr>
              <a:t>Обессмысливание  интеллектуального</a:t>
            </a:r>
            <a:r>
              <a:rPr lang="ru-RU" sz="6525" b="0" spc="937" dirty="0" smtClean="0">
                <a:latin typeface="Calibri Light"/>
                <a:cs typeface="Calibri Light"/>
              </a:rPr>
              <a:t> труда</a:t>
            </a:r>
            <a:endParaRPr sz="4150" dirty="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65619" y="5466920"/>
            <a:ext cx="8692357" cy="3037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725" marR="5080" indent="-74613" algn="ctr">
              <a:lnSpc>
                <a:spcPct val="106900"/>
              </a:lnSpc>
            </a:pPr>
            <a:r>
              <a:rPr lang="ru-RU" sz="4150" b="0" spc="600" dirty="0" err="1" smtClean="0">
                <a:latin typeface="Calibri Light"/>
                <a:cs typeface="Calibri Light"/>
              </a:rPr>
              <a:t>Самокопирующийся</a:t>
            </a:r>
            <a:r>
              <a:rPr lang="ru-RU" sz="4150" b="0" spc="600" dirty="0" smtClean="0">
                <a:latin typeface="Calibri Light"/>
                <a:cs typeface="Calibri Light"/>
              </a:rPr>
              <a:t> интернет                   </a:t>
            </a:r>
          </a:p>
          <a:p>
            <a:pPr marL="85725" marR="5080" indent="-74613" algn="ctr">
              <a:lnSpc>
                <a:spcPct val="106900"/>
              </a:lnSpc>
            </a:pPr>
            <a:r>
              <a:rPr lang="ru-RU" sz="4150" spc="600" dirty="0" smtClean="0">
                <a:latin typeface="Calibri Light"/>
                <a:cs typeface="Calibri Light"/>
              </a:rPr>
              <a:t>  </a:t>
            </a:r>
            <a:r>
              <a:rPr lang="ru-RU" sz="4150" b="1" spc="600" dirty="0" smtClean="0">
                <a:latin typeface="Calibri Light"/>
                <a:cs typeface="Calibri Light"/>
              </a:rPr>
              <a:t>растворяет и </a:t>
            </a:r>
            <a:r>
              <a:rPr lang="ru-RU" sz="4150" b="1" spc="600" dirty="0" smtClean="0">
                <a:latin typeface="Calibri Light"/>
                <a:cs typeface="Calibri Light"/>
              </a:rPr>
              <a:t>обесценивает </a:t>
            </a:r>
          </a:p>
          <a:p>
            <a:pPr marL="85725" marR="5080" indent="-74613" algn="ctr">
              <a:lnSpc>
                <a:spcPct val="106900"/>
              </a:lnSpc>
            </a:pPr>
            <a:r>
              <a:rPr lang="ru-RU" sz="4150" b="0" spc="600" dirty="0" smtClean="0">
                <a:latin typeface="Calibri Light"/>
                <a:cs typeface="Calibri Light"/>
              </a:rPr>
              <a:t>новую смысловую </a:t>
            </a:r>
            <a:r>
              <a:rPr lang="ru-RU" sz="6000" b="0" spc="600" dirty="0" smtClean="0">
                <a:latin typeface="Calibri Light"/>
                <a:cs typeface="Calibri Light"/>
              </a:rPr>
              <a:t>информацию</a:t>
            </a:r>
            <a:endParaRPr sz="6000" dirty="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0955" y="2238018"/>
            <a:ext cx="5896441" cy="5447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50000"/>
              </a:lnSpc>
            </a:pPr>
            <a:r>
              <a:rPr lang="en-US" sz="4400" b="1" spc="-380" dirty="0" err="1" smtClean="0">
                <a:latin typeface="Arial Black"/>
                <a:cs typeface="Arial Black"/>
              </a:rPr>
              <a:t>ChatGPT</a:t>
            </a:r>
            <a:endParaRPr lang="en-US" sz="4800" b="1" spc="-380" dirty="0" smtClean="0">
              <a:latin typeface="Arial Black"/>
              <a:cs typeface="Arial Black"/>
            </a:endParaRPr>
          </a:p>
          <a:p>
            <a:pPr marL="12700" marR="5080" algn="ctr">
              <a:lnSpc>
                <a:spcPct val="150000"/>
              </a:lnSpc>
            </a:pPr>
            <a:r>
              <a:rPr lang="ru-RU" sz="4800" spc="-380" dirty="0" smtClean="0">
                <a:latin typeface="Arial Black"/>
                <a:cs typeface="Arial Black"/>
              </a:rPr>
              <a:t>как ящик Пандоры </a:t>
            </a:r>
          </a:p>
          <a:p>
            <a:pPr marL="12700" marR="5080" algn="ctr">
              <a:lnSpc>
                <a:spcPct val="150000"/>
              </a:lnSpc>
            </a:pPr>
            <a:r>
              <a:rPr lang="ru-RU" sz="4800" spc="-380" dirty="0" smtClean="0">
                <a:latin typeface="Arial Black"/>
                <a:cs typeface="Arial Black"/>
              </a:rPr>
              <a:t>и </a:t>
            </a:r>
          </a:p>
          <a:p>
            <a:pPr marL="12700" marR="5080" algn="ctr">
              <a:lnSpc>
                <a:spcPct val="150000"/>
              </a:lnSpc>
            </a:pPr>
            <a:r>
              <a:rPr lang="ru-RU" sz="4800" spc="-380" dirty="0" smtClean="0">
                <a:latin typeface="Arial Black"/>
                <a:cs typeface="Arial Black"/>
              </a:rPr>
              <a:t>искушение </a:t>
            </a:r>
          </a:p>
          <a:p>
            <a:pPr marL="12700" marR="5080" algn="ctr">
              <a:lnSpc>
                <a:spcPct val="150000"/>
              </a:lnSpc>
            </a:pPr>
            <a:r>
              <a:rPr lang="ru-RU" sz="4800" b="1" spc="-380" dirty="0" smtClean="0">
                <a:latin typeface="Arial Black"/>
                <a:cs typeface="Arial Black"/>
              </a:rPr>
              <a:t>для человека</a:t>
            </a:r>
            <a:endParaRPr lang="en-US" sz="4800" b="1" spc="-380" dirty="0" smtClean="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-4783" y="431391"/>
            <a:ext cx="17149783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4480">
              <a:lnSpc>
                <a:spcPct val="100000"/>
              </a:lnSpc>
            </a:pPr>
            <a:r>
              <a:rPr lang="ru-RU" sz="6000" b="1" spc="-250" dirty="0" smtClean="0">
                <a:latin typeface="Arial Black"/>
                <a:cs typeface="Arial Black"/>
              </a:rPr>
              <a:t>П</a:t>
            </a:r>
            <a:r>
              <a:rPr lang="ru-RU" sz="6000" b="1" spc="-10" dirty="0" smtClean="0">
                <a:latin typeface="Arial Black"/>
                <a:cs typeface="Arial Black"/>
              </a:rPr>
              <a:t>Р</a:t>
            </a:r>
            <a:r>
              <a:rPr lang="ru-RU" sz="6000" b="1" spc="-75" dirty="0" smtClean="0">
                <a:latin typeface="Arial Black"/>
                <a:cs typeface="Arial Black"/>
              </a:rPr>
              <a:t>О</a:t>
            </a:r>
            <a:r>
              <a:rPr lang="ru-RU" sz="6000" b="1" spc="-40" dirty="0" smtClean="0">
                <a:latin typeface="Arial Black"/>
                <a:cs typeface="Arial Black"/>
              </a:rPr>
              <a:t>Б</a:t>
            </a:r>
            <a:r>
              <a:rPr lang="ru-RU" sz="6000" b="1" spc="-155" dirty="0" smtClean="0">
                <a:latin typeface="Arial Black"/>
                <a:cs typeface="Arial Black"/>
              </a:rPr>
              <a:t>Л</a:t>
            </a:r>
            <a:r>
              <a:rPr lang="ru-RU" sz="6000" b="1" spc="-195" dirty="0" smtClean="0">
                <a:latin typeface="Arial Black"/>
                <a:cs typeface="Arial Black"/>
              </a:rPr>
              <a:t>Е</a:t>
            </a:r>
            <a:r>
              <a:rPr lang="ru-RU" sz="6000" b="1" spc="135" dirty="0" smtClean="0">
                <a:latin typeface="Arial Black"/>
                <a:cs typeface="Arial Black"/>
              </a:rPr>
              <a:t>М</a:t>
            </a:r>
            <a:r>
              <a:rPr lang="ru-RU" sz="6000" b="1" spc="-310" dirty="0" smtClean="0">
                <a:latin typeface="Arial Black"/>
                <a:cs typeface="Arial Black"/>
              </a:rPr>
              <a:t>А</a:t>
            </a:r>
            <a:endParaRPr lang="ru-RU" sz="6000" b="1" spc="-310" dirty="0">
              <a:latin typeface="Arial Black"/>
              <a:cs typeface="Arial Black"/>
            </a:endParaRPr>
          </a:p>
        </p:txBody>
      </p:sp>
      <p:pic>
        <p:nvPicPr>
          <p:cNvPr id="1026" name="Picture 2" descr="Chat GPT Banned | Technology And AI Latest Updates | Breaking News - YouTu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8385">
            <a:off x="13410161" y="310171"/>
            <a:ext cx="4594545" cy="282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ject 7"/>
          <p:cNvSpPr txBox="1"/>
          <p:nvPr/>
        </p:nvSpPr>
        <p:spPr>
          <a:xfrm>
            <a:off x="0" y="8856990"/>
            <a:ext cx="18287999" cy="1292662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50000"/>
              </a:lnSpc>
            </a:pPr>
            <a:r>
              <a:rPr lang="ru-RU" sz="2800" spc="210" dirty="0" smtClean="0">
                <a:solidFill>
                  <a:schemeClr val="bg1"/>
                </a:solidFill>
                <a:latin typeface="Tahoma"/>
                <a:cs typeface="Tahoma"/>
              </a:rPr>
              <a:t>Цивилизационный вызов человечеству. Первые запреты государственного уровня – в Италии.</a:t>
            </a:r>
          </a:p>
          <a:p>
            <a:pPr marL="12700" algn="ctr">
              <a:lnSpc>
                <a:spcPct val="150000"/>
              </a:lnSpc>
            </a:pPr>
            <a:r>
              <a:rPr lang="ru-RU" sz="2800" spc="210" dirty="0" smtClean="0">
                <a:solidFill>
                  <a:schemeClr val="bg1"/>
                </a:solidFill>
                <a:latin typeface="Tahoma"/>
                <a:cs typeface="Tahoma"/>
              </a:rPr>
              <a:t>И</a:t>
            </a:r>
            <a:r>
              <a:rPr lang="ru-RU" sz="2800" spc="210" dirty="0" smtClean="0">
                <a:solidFill>
                  <a:schemeClr val="bg1"/>
                </a:solidFill>
                <a:latin typeface="Tahoma"/>
                <a:cs typeface="Tahoma"/>
              </a:rPr>
              <a:t> это только начало</a:t>
            </a:r>
            <a:endParaRPr sz="28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pic>
        <p:nvPicPr>
          <p:cNvPr id="18" name="Звук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2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94"/>
    </mc:Choice>
    <mc:Fallback>
      <p:transition spd="slow" advTm="34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02590" y="2210747"/>
            <a:ext cx="1190624" cy="15430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56652" y="6310815"/>
            <a:ext cx="1190624" cy="15430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7458" y="3386492"/>
            <a:ext cx="5977033" cy="892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900" spc="210" dirty="0" smtClean="0">
                <a:latin typeface="Tahoma"/>
                <a:cs typeface="Tahoma"/>
              </a:rPr>
              <a:t>Деградация вузо</a:t>
            </a:r>
            <a:r>
              <a:rPr lang="ru-RU" sz="2900" spc="210" dirty="0" smtClean="0">
                <a:latin typeface="Tahoma"/>
                <a:cs typeface="Tahoma"/>
              </a:rPr>
              <a:t>в как социального института</a:t>
            </a:r>
            <a:endParaRPr sz="2900" dirty="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703514" y="810785"/>
            <a:ext cx="39370" cy="41910"/>
          </a:xfrm>
          <a:custGeom>
            <a:avLst/>
            <a:gdLst/>
            <a:ahLst/>
            <a:cxnLst/>
            <a:rect l="l" t="t" r="r" b="b"/>
            <a:pathLst>
              <a:path w="39370" h="41909">
                <a:moveTo>
                  <a:pt x="0" y="41710"/>
                </a:moveTo>
                <a:lnTo>
                  <a:pt x="2672" y="38447"/>
                </a:lnTo>
                <a:lnTo>
                  <a:pt x="15421" y="24083"/>
                </a:lnTo>
                <a:lnTo>
                  <a:pt x="28777" y="10184"/>
                </a:lnTo>
                <a:lnTo>
                  <a:pt x="39372" y="0"/>
                </a:lnTo>
              </a:path>
            </a:pathLst>
          </a:custGeom>
          <a:ln w="152316">
            <a:solidFill>
              <a:srgbClr val="9D32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20100" y="3277441"/>
            <a:ext cx="1363454" cy="730885"/>
          </a:xfrm>
          <a:custGeom>
            <a:avLst/>
            <a:gdLst/>
            <a:ahLst/>
            <a:cxnLst/>
            <a:rect l="l" t="t" r="r" b="b"/>
            <a:pathLst>
              <a:path w="1461770" h="1461770">
                <a:moveTo>
                  <a:pt x="26940" y="0"/>
                </a:moveTo>
                <a:lnTo>
                  <a:pt x="1461552" y="1434611"/>
                </a:lnTo>
                <a:lnTo>
                  <a:pt x="1434611" y="1461552"/>
                </a:lnTo>
                <a:lnTo>
                  <a:pt x="0" y="26940"/>
                </a:lnTo>
                <a:lnTo>
                  <a:pt x="269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761639" y="6223179"/>
            <a:ext cx="1421915" cy="909374"/>
          </a:xfrm>
          <a:custGeom>
            <a:avLst/>
            <a:gdLst/>
            <a:ahLst/>
            <a:cxnLst/>
            <a:rect l="l" t="t" r="r" b="b"/>
            <a:pathLst>
              <a:path w="1390014" h="1977390">
                <a:moveTo>
                  <a:pt x="0" y="1955616"/>
                </a:moveTo>
                <a:lnTo>
                  <a:pt x="1358694" y="0"/>
                </a:lnTo>
                <a:lnTo>
                  <a:pt x="1389984" y="21738"/>
                </a:lnTo>
                <a:lnTo>
                  <a:pt x="31289" y="1977355"/>
                </a:lnTo>
                <a:lnTo>
                  <a:pt x="0" y="19556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0819144" y="6310815"/>
            <a:ext cx="7092639" cy="14707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8100"/>
              </a:lnSpc>
            </a:pPr>
            <a:r>
              <a:rPr lang="ru-RU" sz="2950" spc="145" dirty="0" smtClean="0">
                <a:latin typeface="Tahoma"/>
                <a:cs typeface="Tahoma"/>
              </a:rPr>
              <a:t>Падение рейтинга вузов </a:t>
            </a:r>
          </a:p>
          <a:p>
            <a:pPr marL="12700" marR="5080" algn="ctr">
              <a:lnSpc>
                <a:spcPct val="108100"/>
              </a:lnSpc>
            </a:pPr>
            <a:r>
              <a:rPr lang="ru-RU" sz="2950" spc="145" dirty="0" smtClean="0">
                <a:latin typeface="Tahoma"/>
                <a:cs typeface="Tahoma"/>
              </a:rPr>
              <a:t>из-за провала </a:t>
            </a:r>
          </a:p>
          <a:p>
            <a:pPr marL="12700" marR="5080" algn="ctr">
              <a:lnSpc>
                <a:spcPct val="108100"/>
              </a:lnSpc>
            </a:pPr>
            <a:r>
              <a:rPr lang="ru-RU" sz="2950" spc="145" dirty="0" err="1" smtClean="0">
                <a:latin typeface="Tahoma"/>
                <a:cs typeface="Tahoma"/>
              </a:rPr>
              <a:t>наукометрических</a:t>
            </a:r>
            <a:r>
              <a:rPr lang="ru-RU" sz="2950" spc="145" dirty="0" smtClean="0">
                <a:latin typeface="Tahoma"/>
                <a:cs typeface="Tahoma"/>
              </a:rPr>
              <a:t> показателей</a:t>
            </a:r>
            <a:endParaRPr sz="2950" dirty="0">
              <a:latin typeface="Tahoma"/>
              <a:cs typeface="Tahom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716541" y="813366"/>
            <a:ext cx="19050" cy="19685"/>
          </a:xfrm>
          <a:custGeom>
            <a:avLst/>
            <a:gdLst/>
            <a:ahLst/>
            <a:cxnLst/>
            <a:rect l="l" t="t" r="r" b="b"/>
            <a:pathLst>
              <a:path w="19050" h="19684">
                <a:moveTo>
                  <a:pt x="0" y="19119"/>
                </a:moveTo>
                <a:lnTo>
                  <a:pt x="11065" y="7603"/>
                </a:lnTo>
                <a:lnTo>
                  <a:pt x="18976" y="0"/>
                </a:lnTo>
              </a:path>
            </a:pathLst>
          </a:custGeom>
          <a:ln w="152316">
            <a:solidFill>
              <a:srgbClr val="86C7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99"/>
          <p:cNvSpPr txBox="1">
            <a:spLocks/>
          </p:cNvSpPr>
          <p:nvPr/>
        </p:nvSpPr>
        <p:spPr>
          <a:xfrm>
            <a:off x="376215" y="431391"/>
            <a:ext cx="17535568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/>
            <a:r>
              <a:rPr lang="ru-RU" sz="6000" b="1" kern="0" spc="-40" smtClean="0">
                <a:latin typeface="Arial Black"/>
                <a:cs typeface="Arial Black"/>
              </a:rPr>
              <a:t>ПОСЛЕДСТВИЯ</a:t>
            </a:r>
            <a:endParaRPr lang="ru-RU" sz="6000" b="1" kern="0" spc="-40" dirty="0">
              <a:latin typeface="Arial Black"/>
              <a:cs typeface="Arial Black"/>
            </a:endParaRPr>
          </a:p>
        </p:txBody>
      </p:sp>
      <p:sp>
        <p:nvSpPr>
          <p:cNvPr id="49" name="object 7"/>
          <p:cNvSpPr txBox="1"/>
          <p:nvPr/>
        </p:nvSpPr>
        <p:spPr>
          <a:xfrm>
            <a:off x="547788" y="5143500"/>
            <a:ext cx="6004350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900" spc="210" dirty="0" smtClean="0">
                <a:latin typeface="Tahoma"/>
                <a:cs typeface="Tahoma"/>
              </a:rPr>
              <a:t>Вырождение вузовской науки</a:t>
            </a:r>
            <a:endParaRPr sz="2900" dirty="0">
              <a:latin typeface="Tahoma"/>
              <a:cs typeface="Tahoma"/>
            </a:endParaRPr>
          </a:p>
        </p:txBody>
      </p:sp>
      <p:sp>
        <p:nvSpPr>
          <p:cNvPr id="50" name="object 7"/>
          <p:cNvSpPr txBox="1"/>
          <p:nvPr/>
        </p:nvSpPr>
        <p:spPr>
          <a:xfrm>
            <a:off x="566838" y="6283081"/>
            <a:ext cx="4876800" cy="133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900" spc="210" dirty="0" smtClean="0">
                <a:latin typeface="Tahoma"/>
                <a:cs typeface="Tahoma"/>
              </a:rPr>
              <a:t>Снижение интеллектуального потенциала</a:t>
            </a:r>
            <a:endParaRPr sz="2900" dirty="0">
              <a:latin typeface="Tahoma"/>
              <a:cs typeface="Tahoma"/>
            </a:endParaRPr>
          </a:p>
        </p:txBody>
      </p:sp>
      <p:sp>
        <p:nvSpPr>
          <p:cNvPr id="51" name="object 7"/>
          <p:cNvSpPr txBox="1"/>
          <p:nvPr/>
        </p:nvSpPr>
        <p:spPr>
          <a:xfrm>
            <a:off x="547788" y="8473952"/>
            <a:ext cx="17054412" cy="1851148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50000"/>
              </a:lnSpc>
            </a:pPr>
            <a:r>
              <a:rPr lang="ru-RU" sz="2800" spc="210" dirty="0" smtClean="0">
                <a:solidFill>
                  <a:schemeClr val="bg1"/>
                </a:solidFill>
                <a:latin typeface="Tahoma"/>
                <a:cs typeface="Tahoma"/>
              </a:rPr>
              <a:t>За 3 недели выявлены десятки тысяч научных текстов с элементами ИИ – </a:t>
            </a:r>
            <a:endParaRPr lang="en-US" sz="2800" spc="210" dirty="0" smtClean="0">
              <a:solidFill>
                <a:schemeClr val="bg1"/>
              </a:solidFill>
              <a:latin typeface="Tahoma"/>
              <a:cs typeface="Tahoma"/>
            </a:endParaRPr>
          </a:p>
          <a:p>
            <a:pPr marL="12700" algn="ctr">
              <a:lnSpc>
                <a:spcPct val="150000"/>
              </a:lnSpc>
            </a:pPr>
            <a:r>
              <a:rPr lang="ru-RU" sz="2800" spc="210" dirty="0" smtClean="0">
                <a:solidFill>
                  <a:schemeClr val="bg1"/>
                </a:solidFill>
                <a:latin typeface="Tahoma"/>
                <a:cs typeface="Tahoma"/>
              </a:rPr>
              <a:t>что составило 10% от всех новых статей.</a:t>
            </a:r>
          </a:p>
          <a:p>
            <a:pPr marL="12700" algn="ctr">
              <a:lnSpc>
                <a:spcPct val="150000"/>
              </a:lnSpc>
            </a:pPr>
            <a:r>
              <a:rPr lang="ru-RU" sz="2800" spc="210" dirty="0" smtClean="0">
                <a:solidFill>
                  <a:schemeClr val="bg1"/>
                </a:solidFill>
                <a:latin typeface="Tahoma"/>
                <a:cs typeface="Tahoma"/>
              </a:rPr>
              <a:t>И</a:t>
            </a:r>
            <a:r>
              <a:rPr lang="ru-RU" sz="2800" spc="210" dirty="0" smtClean="0">
                <a:solidFill>
                  <a:schemeClr val="bg1"/>
                </a:solidFill>
                <a:latin typeface="Tahoma"/>
                <a:cs typeface="Tahoma"/>
              </a:rPr>
              <a:t> это только начало</a:t>
            </a:r>
            <a:endParaRPr sz="28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54" name="object 7"/>
          <p:cNvSpPr txBox="1"/>
          <p:nvPr/>
        </p:nvSpPr>
        <p:spPr>
          <a:xfrm>
            <a:off x="603617" y="2104156"/>
            <a:ext cx="6004350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900" spc="210" dirty="0" smtClean="0">
                <a:latin typeface="Tahoma"/>
                <a:cs typeface="Tahoma"/>
              </a:rPr>
              <a:t>Технологическая безработица</a:t>
            </a:r>
            <a:endParaRPr sz="2900" dirty="0">
              <a:latin typeface="Tahoma"/>
              <a:cs typeface="Tahoma"/>
            </a:endParaRPr>
          </a:p>
        </p:txBody>
      </p:sp>
      <p:pic>
        <p:nvPicPr>
          <p:cNvPr id="3074" name="Picture 2" descr="http://pravdapfo.ru/sites/default/files/glav_3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3357" y="431391"/>
            <a:ext cx="6234974" cy="573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Звук 5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67"/>
    </mc:Choice>
    <mc:Fallback>
      <p:transition spd="slow" advTm="2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807672" y="2"/>
            <a:ext cx="11428876" cy="10287000"/>
          </a:xfrm>
          <a:custGeom>
            <a:avLst/>
            <a:gdLst/>
            <a:ahLst/>
            <a:cxnLst/>
            <a:rect l="l" t="t" r="r" b="b"/>
            <a:pathLst>
              <a:path w="6210300" h="10287000">
                <a:moveTo>
                  <a:pt x="0" y="0"/>
                </a:moveTo>
                <a:lnTo>
                  <a:pt x="6210299" y="0"/>
                </a:lnTo>
                <a:lnTo>
                  <a:pt x="6210299" y="10286997"/>
                </a:lnTo>
                <a:lnTo>
                  <a:pt x="0" y="10286997"/>
                </a:lnTo>
                <a:lnTo>
                  <a:pt x="0" y="0"/>
                </a:lnTo>
              </a:path>
            </a:pathLst>
          </a:custGeom>
          <a:solidFill>
            <a:srgbClr val="FAAE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4385" y="7490683"/>
            <a:ext cx="866774" cy="8667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8" name="Группа 107"/>
          <p:cNvGrpSpPr/>
          <p:nvPr/>
        </p:nvGrpSpPr>
        <p:grpSpPr>
          <a:xfrm>
            <a:off x="691829" y="2742925"/>
            <a:ext cx="989330" cy="889000"/>
            <a:chOff x="332275" y="4211550"/>
            <a:chExt cx="989330" cy="889000"/>
          </a:xfrm>
        </p:grpSpPr>
        <p:grpSp>
          <p:nvGrpSpPr>
            <p:cNvPr id="107" name="Группа 106"/>
            <p:cNvGrpSpPr/>
            <p:nvPr/>
          </p:nvGrpSpPr>
          <p:grpSpPr>
            <a:xfrm>
              <a:off x="332275" y="4211550"/>
              <a:ext cx="989330" cy="889000"/>
              <a:chOff x="331646" y="4168651"/>
              <a:chExt cx="989330" cy="889000"/>
            </a:xfrm>
          </p:grpSpPr>
          <p:sp>
            <p:nvSpPr>
              <p:cNvPr id="14" name="object 14"/>
              <p:cNvSpPr/>
              <p:nvPr/>
            </p:nvSpPr>
            <p:spPr>
              <a:xfrm>
                <a:off x="331646" y="4168651"/>
                <a:ext cx="989330" cy="889000"/>
              </a:xfrm>
              <a:custGeom>
                <a:avLst/>
                <a:gdLst/>
                <a:ahLst/>
                <a:cxnLst/>
                <a:rect l="l" t="t" r="r" b="b"/>
                <a:pathLst>
                  <a:path w="989330" h="889000">
                    <a:moveTo>
                      <a:pt x="832998" y="888415"/>
                    </a:moveTo>
                    <a:lnTo>
                      <a:pt x="156160" y="888415"/>
                    </a:lnTo>
                    <a:lnTo>
                      <a:pt x="138402" y="887449"/>
                    </a:lnTo>
                    <a:lnTo>
                      <a:pt x="89923" y="873923"/>
                    </a:lnTo>
                    <a:lnTo>
                      <a:pt x="50058" y="846946"/>
                    </a:lnTo>
                    <a:lnTo>
                      <a:pt x="20643" y="809728"/>
                    </a:lnTo>
                    <a:lnTo>
                      <a:pt x="3509" y="765478"/>
                    </a:lnTo>
                    <a:lnTo>
                      <a:pt x="0" y="729252"/>
                    </a:lnTo>
                    <a:lnTo>
                      <a:pt x="497" y="717376"/>
                    </a:lnTo>
                    <a:lnTo>
                      <a:pt x="13425" y="668721"/>
                    </a:lnTo>
                    <a:lnTo>
                      <a:pt x="360015" y="77037"/>
                    </a:lnTo>
                    <a:lnTo>
                      <a:pt x="392528" y="37748"/>
                    </a:lnTo>
                    <a:lnTo>
                      <a:pt x="433359" y="12326"/>
                    </a:lnTo>
                    <a:lnTo>
                      <a:pt x="478945" y="770"/>
                    </a:lnTo>
                    <a:lnTo>
                      <a:pt x="494580" y="0"/>
                    </a:lnTo>
                    <a:lnTo>
                      <a:pt x="510215" y="770"/>
                    </a:lnTo>
                    <a:lnTo>
                      <a:pt x="555800" y="12326"/>
                    </a:lnTo>
                    <a:lnTo>
                      <a:pt x="596630" y="37748"/>
                    </a:lnTo>
                    <a:lnTo>
                      <a:pt x="629140" y="77037"/>
                    </a:lnTo>
                    <a:lnTo>
                      <a:pt x="499776" y="104435"/>
                    </a:lnTo>
                    <a:lnTo>
                      <a:pt x="488051" y="104583"/>
                    </a:lnTo>
                    <a:lnTo>
                      <a:pt x="111306" y="705735"/>
                    </a:lnTo>
                    <a:lnTo>
                      <a:pt x="104119" y="729252"/>
                    </a:lnTo>
                    <a:lnTo>
                      <a:pt x="104818" y="740950"/>
                    </a:lnTo>
                    <a:lnTo>
                      <a:pt x="130710" y="777673"/>
                    </a:lnTo>
                    <a:lnTo>
                      <a:pt x="980087" y="784235"/>
                    </a:lnTo>
                    <a:lnTo>
                      <a:pt x="975681" y="795601"/>
                    </a:lnTo>
                    <a:lnTo>
                      <a:pt x="950155" y="835519"/>
                    </a:lnTo>
                    <a:lnTo>
                      <a:pt x="913570" y="866267"/>
                    </a:lnTo>
                    <a:lnTo>
                      <a:pt x="867759" y="884633"/>
                    </a:lnTo>
                    <a:lnTo>
                      <a:pt x="850755" y="887449"/>
                    </a:lnTo>
                    <a:lnTo>
                      <a:pt x="832998" y="888415"/>
                    </a:lnTo>
                    <a:close/>
                  </a:path>
                  <a:path w="989330" h="889000">
                    <a:moveTo>
                      <a:pt x="980087" y="784235"/>
                    </a:moveTo>
                    <a:lnTo>
                      <a:pt x="832998" y="784235"/>
                    </a:lnTo>
                    <a:lnTo>
                      <a:pt x="845610" y="782735"/>
                    </a:lnTo>
                    <a:lnTo>
                      <a:pt x="856893" y="778510"/>
                    </a:lnTo>
                    <a:lnTo>
                      <a:pt x="884010" y="742651"/>
                    </a:lnTo>
                    <a:lnTo>
                      <a:pt x="884857" y="729252"/>
                    </a:lnTo>
                    <a:lnTo>
                      <a:pt x="883449" y="719139"/>
                    </a:lnTo>
                    <a:lnTo>
                      <a:pt x="539430" y="129859"/>
                    </a:lnTo>
                    <a:lnTo>
                      <a:pt x="499776" y="104435"/>
                    </a:lnTo>
                    <a:lnTo>
                      <a:pt x="645241" y="104435"/>
                    </a:lnTo>
                    <a:lnTo>
                      <a:pt x="967561" y="652911"/>
                    </a:lnTo>
                    <a:lnTo>
                      <a:pt x="986217" y="701087"/>
                    </a:lnTo>
                    <a:lnTo>
                      <a:pt x="989158" y="729252"/>
                    </a:lnTo>
                    <a:lnTo>
                      <a:pt x="988765" y="742651"/>
                    </a:lnTo>
                    <a:lnTo>
                      <a:pt x="988313" y="749720"/>
                    </a:lnTo>
                    <a:lnTo>
                      <a:pt x="985648" y="765478"/>
                    </a:lnTo>
                    <a:lnTo>
                      <a:pt x="981414" y="780811"/>
                    </a:lnTo>
                    <a:lnTo>
                      <a:pt x="980087" y="784235"/>
                    </a:lnTo>
                    <a:close/>
                  </a:path>
                </a:pathLst>
              </a:custGeom>
              <a:solidFill>
                <a:srgbClr val="D829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740208" y="4411928"/>
                <a:ext cx="104139" cy="313055"/>
              </a:xfrm>
              <a:custGeom>
                <a:avLst/>
                <a:gdLst/>
                <a:ahLst/>
                <a:cxnLst/>
                <a:rect l="l" t="t" r="r" b="b"/>
                <a:pathLst>
                  <a:path w="104140" h="313054">
                    <a:moveTo>
                      <a:pt x="0" y="0"/>
                    </a:moveTo>
                    <a:lnTo>
                      <a:pt x="104078" y="0"/>
                    </a:lnTo>
                    <a:lnTo>
                      <a:pt x="104078" y="312539"/>
                    </a:lnTo>
                    <a:lnTo>
                      <a:pt x="0" y="3125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29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16"/>
            <p:cNvSpPr/>
            <p:nvPr/>
          </p:nvSpPr>
          <p:spPr>
            <a:xfrm>
              <a:off x="740208" y="4828648"/>
              <a:ext cx="104139" cy="78740"/>
            </a:xfrm>
            <a:custGeom>
              <a:avLst/>
              <a:gdLst/>
              <a:ahLst/>
              <a:cxnLst/>
              <a:rect l="l" t="t" r="r" b="b"/>
              <a:pathLst>
                <a:path w="104140" h="78739">
                  <a:moveTo>
                    <a:pt x="0" y="0"/>
                  </a:moveTo>
                  <a:lnTo>
                    <a:pt x="104078" y="0"/>
                  </a:lnTo>
                  <a:lnTo>
                    <a:pt x="104078" y="78134"/>
                  </a:lnTo>
                  <a:lnTo>
                    <a:pt x="0" y="78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2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61410" y="3910452"/>
            <a:ext cx="2398991" cy="772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5000"/>
              </a:lnSpc>
            </a:pPr>
            <a:r>
              <a:rPr lang="ru-RU" sz="2500" spc="150" dirty="0">
                <a:latin typeface="Tahoma"/>
                <a:cs typeface="Tahoma"/>
              </a:rPr>
              <a:t>Д</a:t>
            </a:r>
            <a:r>
              <a:rPr lang="ru-RU" sz="2500" spc="150" dirty="0" smtClean="0">
                <a:latin typeface="Tahoma"/>
                <a:cs typeface="Tahoma"/>
              </a:rPr>
              <a:t>озированное ИИ</a:t>
            </a:r>
            <a:endParaRPr sz="2500" dirty="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355507" y="4500862"/>
            <a:ext cx="38100" cy="45719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49"/>
                </a:moveTo>
                <a:lnTo>
                  <a:pt x="38014" y="19049"/>
                </a:lnTo>
              </a:path>
            </a:pathLst>
          </a:custGeom>
          <a:ln w="393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31536" y="4500862"/>
            <a:ext cx="38100" cy="45719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49"/>
                </a:moveTo>
                <a:lnTo>
                  <a:pt x="38014" y="19049"/>
                </a:lnTo>
              </a:path>
            </a:pathLst>
          </a:custGeom>
          <a:ln w="393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07564" y="4500862"/>
            <a:ext cx="38100" cy="45719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49"/>
                </a:moveTo>
                <a:lnTo>
                  <a:pt x="38014" y="19049"/>
                </a:lnTo>
              </a:path>
            </a:pathLst>
          </a:custGeom>
          <a:ln w="393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83593" y="4500862"/>
            <a:ext cx="38100" cy="45719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49"/>
                </a:moveTo>
                <a:lnTo>
                  <a:pt x="38014" y="19049"/>
                </a:lnTo>
              </a:path>
            </a:pathLst>
          </a:custGeom>
          <a:ln w="393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59622" y="4500862"/>
            <a:ext cx="38100" cy="45719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49"/>
                </a:moveTo>
                <a:lnTo>
                  <a:pt x="38014" y="19049"/>
                </a:lnTo>
              </a:path>
            </a:pathLst>
          </a:custGeom>
          <a:ln w="393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35650" y="4500862"/>
            <a:ext cx="38100" cy="45719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49"/>
                </a:moveTo>
                <a:lnTo>
                  <a:pt x="38014" y="19049"/>
                </a:lnTo>
              </a:path>
            </a:pathLst>
          </a:custGeom>
          <a:ln w="393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11679" y="4500862"/>
            <a:ext cx="38100" cy="45719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49"/>
                </a:moveTo>
                <a:lnTo>
                  <a:pt x="38014" y="19049"/>
                </a:lnTo>
              </a:path>
            </a:pathLst>
          </a:custGeom>
          <a:ln w="393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87708" y="4500862"/>
            <a:ext cx="38100" cy="45719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49"/>
                </a:moveTo>
                <a:lnTo>
                  <a:pt x="38014" y="19049"/>
                </a:lnTo>
              </a:path>
            </a:pathLst>
          </a:custGeom>
          <a:ln w="393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963736" y="4500862"/>
            <a:ext cx="38100" cy="45719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49"/>
                </a:moveTo>
                <a:lnTo>
                  <a:pt x="38014" y="19049"/>
                </a:lnTo>
              </a:path>
            </a:pathLst>
          </a:custGeom>
          <a:ln w="393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39765" y="4500862"/>
            <a:ext cx="38100" cy="45719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49"/>
                </a:moveTo>
                <a:lnTo>
                  <a:pt x="38014" y="19049"/>
                </a:lnTo>
              </a:path>
            </a:pathLst>
          </a:custGeom>
          <a:ln w="393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15794" y="4500862"/>
            <a:ext cx="38100" cy="45719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49"/>
                </a:moveTo>
                <a:lnTo>
                  <a:pt x="38014" y="19049"/>
                </a:lnTo>
              </a:path>
            </a:pathLst>
          </a:custGeom>
          <a:ln w="393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91822" y="4500862"/>
            <a:ext cx="38100" cy="45719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49"/>
                </a:moveTo>
                <a:lnTo>
                  <a:pt x="38014" y="19049"/>
                </a:lnTo>
              </a:path>
            </a:pathLst>
          </a:custGeom>
          <a:ln w="393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267850" y="4500862"/>
            <a:ext cx="38100" cy="45719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9049"/>
                </a:moveTo>
                <a:lnTo>
                  <a:pt x="38014" y="19049"/>
                </a:lnTo>
              </a:path>
            </a:pathLst>
          </a:custGeom>
          <a:ln w="393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251219" y="4462763"/>
            <a:ext cx="76200" cy="127716"/>
          </a:xfrm>
          <a:custGeom>
            <a:avLst/>
            <a:gdLst/>
            <a:ahLst/>
            <a:cxnLst/>
            <a:rect l="l" t="t" r="r" b="b"/>
            <a:pathLst>
              <a:path w="76200" h="114300">
                <a:moveTo>
                  <a:pt x="0" y="0"/>
                </a:moveTo>
                <a:lnTo>
                  <a:pt x="76028" y="57149"/>
                </a:lnTo>
                <a:lnTo>
                  <a:pt x="0" y="114299"/>
                </a:lnTo>
              </a:path>
            </a:pathLst>
          </a:custGeom>
          <a:ln w="380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9" name="Группа 108"/>
          <p:cNvGrpSpPr/>
          <p:nvPr/>
        </p:nvGrpSpPr>
        <p:grpSpPr>
          <a:xfrm>
            <a:off x="2379466" y="4464501"/>
            <a:ext cx="1086392" cy="114300"/>
            <a:chOff x="3334727" y="5603017"/>
            <a:chExt cx="1086392" cy="114300"/>
          </a:xfrm>
        </p:grpSpPr>
        <p:sp>
          <p:nvSpPr>
            <p:cNvPr id="45" name="object 45"/>
            <p:cNvSpPr/>
            <p:nvPr/>
          </p:nvSpPr>
          <p:spPr>
            <a:xfrm>
              <a:off x="4382384" y="5641117"/>
              <a:ext cx="38735" cy="38100"/>
            </a:xfrm>
            <a:custGeom>
              <a:avLst/>
              <a:gdLst/>
              <a:ahLst/>
              <a:cxnLst/>
              <a:rect l="l" t="t" r="r" b="b"/>
              <a:pathLst>
                <a:path w="38735" h="38100">
                  <a:moveTo>
                    <a:pt x="0" y="19049"/>
                  </a:moveTo>
                  <a:lnTo>
                    <a:pt x="38244" y="19049"/>
                  </a:lnTo>
                </a:path>
              </a:pathLst>
            </a:custGeom>
            <a:ln w="393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305896" y="5641117"/>
              <a:ext cx="38735" cy="38100"/>
            </a:xfrm>
            <a:custGeom>
              <a:avLst/>
              <a:gdLst/>
              <a:ahLst/>
              <a:cxnLst/>
              <a:rect l="l" t="t" r="r" b="b"/>
              <a:pathLst>
                <a:path w="38735" h="38100">
                  <a:moveTo>
                    <a:pt x="0" y="19049"/>
                  </a:moveTo>
                  <a:lnTo>
                    <a:pt x="38244" y="19049"/>
                  </a:lnTo>
                </a:path>
              </a:pathLst>
            </a:custGeom>
            <a:ln w="393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229407" y="5641117"/>
              <a:ext cx="38735" cy="38100"/>
            </a:xfrm>
            <a:custGeom>
              <a:avLst/>
              <a:gdLst/>
              <a:ahLst/>
              <a:cxnLst/>
              <a:rect l="l" t="t" r="r" b="b"/>
              <a:pathLst>
                <a:path w="38735" h="38100">
                  <a:moveTo>
                    <a:pt x="0" y="19049"/>
                  </a:moveTo>
                  <a:lnTo>
                    <a:pt x="38244" y="19049"/>
                  </a:lnTo>
                </a:path>
              </a:pathLst>
            </a:custGeom>
            <a:ln w="393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152919" y="5641117"/>
              <a:ext cx="38735" cy="38100"/>
            </a:xfrm>
            <a:custGeom>
              <a:avLst/>
              <a:gdLst/>
              <a:ahLst/>
              <a:cxnLst/>
              <a:rect l="l" t="t" r="r" b="b"/>
              <a:pathLst>
                <a:path w="38735" h="38100">
                  <a:moveTo>
                    <a:pt x="0" y="19049"/>
                  </a:moveTo>
                  <a:lnTo>
                    <a:pt x="38244" y="19049"/>
                  </a:lnTo>
                </a:path>
              </a:pathLst>
            </a:custGeom>
            <a:ln w="393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076430" y="5641117"/>
              <a:ext cx="38735" cy="38100"/>
            </a:xfrm>
            <a:custGeom>
              <a:avLst/>
              <a:gdLst/>
              <a:ahLst/>
              <a:cxnLst/>
              <a:rect l="l" t="t" r="r" b="b"/>
              <a:pathLst>
                <a:path w="38735" h="38100">
                  <a:moveTo>
                    <a:pt x="0" y="19049"/>
                  </a:moveTo>
                  <a:lnTo>
                    <a:pt x="38244" y="19049"/>
                  </a:lnTo>
                </a:path>
              </a:pathLst>
            </a:custGeom>
            <a:ln w="393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999942" y="5641117"/>
              <a:ext cx="38735" cy="38100"/>
            </a:xfrm>
            <a:custGeom>
              <a:avLst/>
              <a:gdLst/>
              <a:ahLst/>
              <a:cxnLst/>
              <a:rect l="l" t="t" r="r" b="b"/>
              <a:pathLst>
                <a:path w="38735" h="38100">
                  <a:moveTo>
                    <a:pt x="0" y="19049"/>
                  </a:moveTo>
                  <a:lnTo>
                    <a:pt x="38244" y="19049"/>
                  </a:lnTo>
                </a:path>
              </a:pathLst>
            </a:custGeom>
            <a:ln w="393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923453" y="5641117"/>
              <a:ext cx="38735" cy="38100"/>
            </a:xfrm>
            <a:custGeom>
              <a:avLst/>
              <a:gdLst/>
              <a:ahLst/>
              <a:cxnLst/>
              <a:rect l="l" t="t" r="r" b="b"/>
              <a:pathLst>
                <a:path w="38735" h="38100">
                  <a:moveTo>
                    <a:pt x="0" y="19049"/>
                  </a:moveTo>
                  <a:lnTo>
                    <a:pt x="38244" y="19049"/>
                  </a:lnTo>
                </a:path>
              </a:pathLst>
            </a:custGeom>
            <a:ln w="393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846965" y="5641117"/>
              <a:ext cx="38735" cy="38100"/>
            </a:xfrm>
            <a:custGeom>
              <a:avLst/>
              <a:gdLst/>
              <a:ahLst/>
              <a:cxnLst/>
              <a:rect l="l" t="t" r="r" b="b"/>
              <a:pathLst>
                <a:path w="38735" h="38100">
                  <a:moveTo>
                    <a:pt x="0" y="19049"/>
                  </a:moveTo>
                  <a:lnTo>
                    <a:pt x="38244" y="19049"/>
                  </a:lnTo>
                </a:path>
              </a:pathLst>
            </a:custGeom>
            <a:ln w="393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770476" y="5641117"/>
              <a:ext cx="38735" cy="38100"/>
            </a:xfrm>
            <a:custGeom>
              <a:avLst/>
              <a:gdLst/>
              <a:ahLst/>
              <a:cxnLst/>
              <a:rect l="l" t="t" r="r" b="b"/>
              <a:pathLst>
                <a:path w="38735" h="38100">
                  <a:moveTo>
                    <a:pt x="0" y="19049"/>
                  </a:moveTo>
                  <a:lnTo>
                    <a:pt x="38244" y="19049"/>
                  </a:lnTo>
                </a:path>
              </a:pathLst>
            </a:custGeom>
            <a:ln w="393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693988" y="5641117"/>
              <a:ext cx="38735" cy="38100"/>
            </a:xfrm>
            <a:custGeom>
              <a:avLst/>
              <a:gdLst/>
              <a:ahLst/>
              <a:cxnLst/>
              <a:rect l="l" t="t" r="r" b="b"/>
              <a:pathLst>
                <a:path w="38735" h="38100">
                  <a:moveTo>
                    <a:pt x="0" y="19049"/>
                  </a:moveTo>
                  <a:lnTo>
                    <a:pt x="38244" y="19049"/>
                  </a:lnTo>
                </a:path>
              </a:pathLst>
            </a:custGeom>
            <a:ln w="393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617499" y="5641117"/>
              <a:ext cx="38735" cy="38100"/>
            </a:xfrm>
            <a:custGeom>
              <a:avLst/>
              <a:gdLst/>
              <a:ahLst/>
              <a:cxnLst/>
              <a:rect l="l" t="t" r="r" b="b"/>
              <a:pathLst>
                <a:path w="38735" h="38100">
                  <a:moveTo>
                    <a:pt x="0" y="19049"/>
                  </a:moveTo>
                  <a:lnTo>
                    <a:pt x="38244" y="19049"/>
                  </a:lnTo>
                </a:path>
              </a:pathLst>
            </a:custGeom>
            <a:ln w="393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541011" y="5641117"/>
              <a:ext cx="38735" cy="38100"/>
            </a:xfrm>
            <a:custGeom>
              <a:avLst/>
              <a:gdLst/>
              <a:ahLst/>
              <a:cxnLst/>
              <a:rect l="l" t="t" r="r" b="b"/>
              <a:pathLst>
                <a:path w="38735" h="38100">
                  <a:moveTo>
                    <a:pt x="0" y="19049"/>
                  </a:moveTo>
                  <a:lnTo>
                    <a:pt x="38244" y="19049"/>
                  </a:lnTo>
                </a:path>
              </a:pathLst>
            </a:custGeom>
            <a:ln w="393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464523" y="5641117"/>
              <a:ext cx="38735" cy="38100"/>
            </a:xfrm>
            <a:custGeom>
              <a:avLst/>
              <a:gdLst/>
              <a:ahLst/>
              <a:cxnLst/>
              <a:rect l="l" t="t" r="r" b="b"/>
              <a:pathLst>
                <a:path w="38735" h="38100">
                  <a:moveTo>
                    <a:pt x="0" y="19049"/>
                  </a:moveTo>
                  <a:lnTo>
                    <a:pt x="38244" y="19049"/>
                  </a:lnTo>
                </a:path>
              </a:pathLst>
            </a:custGeom>
            <a:ln w="393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388034" y="5641117"/>
              <a:ext cx="38735" cy="38100"/>
            </a:xfrm>
            <a:custGeom>
              <a:avLst/>
              <a:gdLst/>
              <a:ahLst/>
              <a:cxnLst/>
              <a:rect l="l" t="t" r="r" b="b"/>
              <a:pathLst>
                <a:path w="38735" h="38100">
                  <a:moveTo>
                    <a:pt x="0" y="19049"/>
                  </a:moveTo>
                  <a:lnTo>
                    <a:pt x="38244" y="19049"/>
                  </a:lnTo>
                </a:path>
              </a:pathLst>
            </a:custGeom>
            <a:ln w="393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334727" y="5641117"/>
              <a:ext cx="15240" cy="38100"/>
            </a:xfrm>
            <a:custGeom>
              <a:avLst/>
              <a:gdLst/>
              <a:ahLst/>
              <a:cxnLst/>
              <a:rect l="l" t="t" r="r" b="b"/>
              <a:pathLst>
                <a:path w="15239" h="38100">
                  <a:moveTo>
                    <a:pt x="0" y="19049"/>
                  </a:moveTo>
                  <a:lnTo>
                    <a:pt x="15062" y="19049"/>
                  </a:lnTo>
                </a:path>
              </a:pathLst>
            </a:custGeom>
            <a:ln w="393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334727" y="5603017"/>
              <a:ext cx="76835" cy="114300"/>
            </a:xfrm>
            <a:custGeom>
              <a:avLst/>
              <a:gdLst/>
              <a:ahLst/>
              <a:cxnLst/>
              <a:rect l="l" t="t" r="r" b="b"/>
              <a:pathLst>
                <a:path w="76835" h="114300">
                  <a:moveTo>
                    <a:pt x="76488" y="114299"/>
                  </a:moveTo>
                  <a:lnTo>
                    <a:pt x="0" y="57149"/>
                  </a:lnTo>
                  <a:lnTo>
                    <a:pt x="76488" y="0"/>
                  </a:lnTo>
                </a:path>
              </a:pathLst>
            </a:custGeom>
            <a:ln w="38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2" name="Группа 111"/>
          <p:cNvGrpSpPr/>
          <p:nvPr/>
        </p:nvGrpSpPr>
        <p:grpSpPr>
          <a:xfrm>
            <a:off x="3185913" y="7022846"/>
            <a:ext cx="852823" cy="935673"/>
            <a:chOff x="3986547" y="6949654"/>
            <a:chExt cx="852823" cy="935673"/>
          </a:xfrm>
        </p:grpSpPr>
        <p:sp>
          <p:nvSpPr>
            <p:cNvPr id="61" name="object 61"/>
            <p:cNvSpPr/>
            <p:nvPr/>
          </p:nvSpPr>
          <p:spPr>
            <a:xfrm>
              <a:off x="4785395" y="6949654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0" y="0"/>
                  </a:moveTo>
                  <a:lnTo>
                    <a:pt x="53783" y="0"/>
                  </a:lnTo>
                </a:path>
              </a:pathLst>
            </a:custGeom>
            <a:ln w="550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735393" y="7007308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0" y="0"/>
                  </a:moveTo>
                  <a:lnTo>
                    <a:pt x="53783" y="0"/>
                  </a:lnTo>
                </a:path>
              </a:pathLst>
            </a:custGeom>
            <a:ln w="550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685392" y="7064962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0" y="0"/>
                  </a:moveTo>
                  <a:lnTo>
                    <a:pt x="53783" y="0"/>
                  </a:lnTo>
                </a:path>
              </a:pathLst>
            </a:custGeom>
            <a:ln w="550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635391" y="7122616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0" y="0"/>
                  </a:moveTo>
                  <a:lnTo>
                    <a:pt x="53783" y="0"/>
                  </a:lnTo>
                </a:path>
              </a:pathLst>
            </a:custGeom>
            <a:ln w="550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585389" y="7180269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0" y="0"/>
                  </a:moveTo>
                  <a:lnTo>
                    <a:pt x="53783" y="0"/>
                  </a:lnTo>
                </a:path>
              </a:pathLst>
            </a:custGeom>
            <a:ln w="550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535388" y="7237923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0" y="0"/>
                  </a:moveTo>
                  <a:lnTo>
                    <a:pt x="53783" y="0"/>
                  </a:lnTo>
                </a:path>
              </a:pathLst>
            </a:custGeom>
            <a:ln w="550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485387" y="7295577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0" y="0"/>
                  </a:moveTo>
                  <a:lnTo>
                    <a:pt x="53783" y="0"/>
                  </a:lnTo>
                </a:path>
              </a:pathLst>
            </a:custGeom>
            <a:ln w="550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435385" y="7353230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0" y="0"/>
                  </a:moveTo>
                  <a:lnTo>
                    <a:pt x="53783" y="0"/>
                  </a:lnTo>
                </a:path>
              </a:pathLst>
            </a:custGeom>
            <a:ln w="550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385384" y="7410883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0" y="0"/>
                  </a:moveTo>
                  <a:lnTo>
                    <a:pt x="53783" y="0"/>
                  </a:lnTo>
                </a:path>
              </a:pathLst>
            </a:custGeom>
            <a:ln w="550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335383" y="7468537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0" y="0"/>
                  </a:moveTo>
                  <a:lnTo>
                    <a:pt x="53783" y="0"/>
                  </a:lnTo>
                </a:path>
              </a:pathLst>
            </a:custGeom>
            <a:ln w="550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285381" y="7526191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0" y="0"/>
                  </a:moveTo>
                  <a:lnTo>
                    <a:pt x="53783" y="0"/>
                  </a:lnTo>
                </a:path>
              </a:pathLst>
            </a:custGeom>
            <a:ln w="550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235380" y="7583845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0" y="0"/>
                  </a:moveTo>
                  <a:lnTo>
                    <a:pt x="53783" y="0"/>
                  </a:lnTo>
                </a:path>
              </a:pathLst>
            </a:custGeom>
            <a:ln w="550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185378" y="7641498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0" y="0"/>
                  </a:moveTo>
                  <a:lnTo>
                    <a:pt x="53783" y="0"/>
                  </a:lnTo>
                </a:path>
              </a:pathLst>
            </a:custGeom>
            <a:ln w="550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135377" y="7699152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0" y="0"/>
                  </a:moveTo>
                  <a:lnTo>
                    <a:pt x="53783" y="0"/>
                  </a:lnTo>
                </a:path>
              </a:pathLst>
            </a:custGeom>
            <a:ln w="550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085375" y="7756806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0" y="0"/>
                  </a:moveTo>
                  <a:lnTo>
                    <a:pt x="53783" y="0"/>
                  </a:lnTo>
                </a:path>
              </a:pathLst>
            </a:custGeom>
            <a:ln w="550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035374" y="7814460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0" y="0"/>
                  </a:moveTo>
                  <a:lnTo>
                    <a:pt x="53783" y="0"/>
                  </a:lnTo>
                </a:path>
              </a:pathLst>
            </a:custGeom>
            <a:ln w="550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986547" y="7871436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0" y="0"/>
                  </a:moveTo>
                  <a:lnTo>
                    <a:pt x="52609" y="0"/>
                  </a:lnTo>
                </a:path>
              </a:pathLst>
            </a:custGeom>
            <a:ln w="537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000939" y="7790077"/>
              <a:ext cx="93345" cy="95250"/>
            </a:xfrm>
            <a:custGeom>
              <a:avLst/>
              <a:gdLst/>
              <a:ahLst/>
              <a:cxnLst/>
              <a:rect l="l" t="t" r="r" b="b"/>
              <a:pathLst>
                <a:path w="93345" h="95250">
                  <a:moveTo>
                    <a:pt x="93176" y="74888"/>
                  </a:moveTo>
                  <a:lnTo>
                    <a:pt x="0" y="95097"/>
                  </a:lnTo>
                  <a:lnTo>
                    <a:pt x="6826" y="0"/>
                  </a:lnTo>
                </a:path>
              </a:pathLst>
            </a:custGeom>
            <a:ln w="381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1" name="Группа 110"/>
          <p:cNvGrpSpPr/>
          <p:nvPr/>
        </p:nvGrpSpPr>
        <p:grpSpPr>
          <a:xfrm>
            <a:off x="7040835" y="7015460"/>
            <a:ext cx="910436" cy="973775"/>
            <a:chOff x="6004218" y="6936740"/>
            <a:chExt cx="910436" cy="973775"/>
          </a:xfrm>
        </p:grpSpPr>
        <p:sp>
          <p:nvSpPr>
            <p:cNvPr id="79" name="object 79"/>
            <p:cNvSpPr/>
            <p:nvPr/>
          </p:nvSpPr>
          <p:spPr>
            <a:xfrm>
              <a:off x="6004218" y="6936740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0" y="0"/>
                  </a:moveTo>
                  <a:lnTo>
                    <a:pt x="53834" y="0"/>
                  </a:lnTo>
                </a:path>
              </a:pathLst>
            </a:custGeom>
            <a:ln w="551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055383" y="6993289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0" y="0"/>
                  </a:moveTo>
                  <a:lnTo>
                    <a:pt x="53834" y="0"/>
                  </a:lnTo>
                </a:path>
              </a:pathLst>
            </a:custGeom>
            <a:ln w="551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106547" y="7049837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0" y="0"/>
                  </a:moveTo>
                  <a:lnTo>
                    <a:pt x="53834" y="0"/>
                  </a:lnTo>
                </a:path>
              </a:pathLst>
            </a:custGeom>
            <a:ln w="551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157712" y="7106386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0" y="0"/>
                  </a:moveTo>
                  <a:lnTo>
                    <a:pt x="53834" y="0"/>
                  </a:lnTo>
                </a:path>
              </a:pathLst>
            </a:custGeom>
            <a:ln w="551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208876" y="7162933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0" y="0"/>
                  </a:moveTo>
                  <a:lnTo>
                    <a:pt x="53834" y="0"/>
                  </a:lnTo>
                </a:path>
              </a:pathLst>
            </a:custGeom>
            <a:ln w="551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260041" y="7219482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0" y="0"/>
                  </a:moveTo>
                  <a:lnTo>
                    <a:pt x="53834" y="0"/>
                  </a:lnTo>
                </a:path>
              </a:pathLst>
            </a:custGeom>
            <a:ln w="551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311205" y="7276030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0" y="0"/>
                  </a:moveTo>
                  <a:lnTo>
                    <a:pt x="53834" y="0"/>
                  </a:lnTo>
                </a:path>
              </a:pathLst>
            </a:custGeom>
            <a:ln w="551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362370" y="7332579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0" y="0"/>
                  </a:moveTo>
                  <a:lnTo>
                    <a:pt x="53834" y="0"/>
                  </a:lnTo>
                </a:path>
              </a:pathLst>
            </a:custGeom>
            <a:ln w="551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413534" y="7389127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0" y="0"/>
                  </a:moveTo>
                  <a:lnTo>
                    <a:pt x="53834" y="0"/>
                  </a:lnTo>
                </a:path>
              </a:pathLst>
            </a:custGeom>
            <a:ln w="551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464698" y="7445676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0" y="0"/>
                  </a:moveTo>
                  <a:lnTo>
                    <a:pt x="53834" y="0"/>
                  </a:lnTo>
                </a:path>
              </a:pathLst>
            </a:custGeom>
            <a:ln w="551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515863" y="7502224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0" y="0"/>
                  </a:moveTo>
                  <a:lnTo>
                    <a:pt x="53834" y="0"/>
                  </a:lnTo>
                </a:path>
              </a:pathLst>
            </a:custGeom>
            <a:ln w="551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567027" y="7558773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0" y="0"/>
                  </a:moveTo>
                  <a:lnTo>
                    <a:pt x="53834" y="0"/>
                  </a:lnTo>
                </a:path>
              </a:pathLst>
            </a:custGeom>
            <a:ln w="551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618192" y="7615321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0" y="0"/>
                  </a:moveTo>
                  <a:lnTo>
                    <a:pt x="53834" y="0"/>
                  </a:lnTo>
                </a:path>
              </a:pathLst>
            </a:custGeom>
            <a:ln w="551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669356" y="7671870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0" y="0"/>
                  </a:moveTo>
                  <a:lnTo>
                    <a:pt x="53834" y="0"/>
                  </a:lnTo>
                </a:path>
              </a:pathLst>
            </a:custGeom>
            <a:ln w="551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720521" y="7728418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0" y="0"/>
                  </a:moveTo>
                  <a:lnTo>
                    <a:pt x="53834" y="0"/>
                  </a:lnTo>
                </a:path>
              </a:pathLst>
            </a:custGeom>
            <a:ln w="551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771685" y="7784967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0" y="0"/>
                  </a:moveTo>
                  <a:lnTo>
                    <a:pt x="53834" y="0"/>
                  </a:lnTo>
                </a:path>
              </a:pathLst>
            </a:custGeom>
            <a:ln w="551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822849" y="7841514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0" y="0"/>
                  </a:moveTo>
                  <a:lnTo>
                    <a:pt x="53834" y="0"/>
                  </a:lnTo>
                </a:path>
              </a:pathLst>
            </a:custGeom>
            <a:ln w="551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874014" y="7871145"/>
              <a:ext cx="40640" cy="39370"/>
            </a:xfrm>
            <a:custGeom>
              <a:avLst/>
              <a:gdLst/>
              <a:ahLst/>
              <a:cxnLst/>
              <a:rect l="l" t="t" r="r" b="b"/>
              <a:pathLst>
                <a:path w="40640" h="39370">
                  <a:moveTo>
                    <a:pt x="0" y="19475"/>
                  </a:moveTo>
                  <a:lnTo>
                    <a:pt x="40367" y="19475"/>
                  </a:lnTo>
                </a:path>
              </a:pathLst>
            </a:custGeom>
            <a:ln w="402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806712" y="7802424"/>
              <a:ext cx="93980" cy="95250"/>
            </a:xfrm>
            <a:custGeom>
              <a:avLst/>
              <a:gdLst/>
              <a:ahLst/>
              <a:cxnLst/>
              <a:rect l="l" t="t" r="r" b="b"/>
              <a:pathLst>
                <a:path w="93979" h="95250">
                  <a:moveTo>
                    <a:pt x="84756" y="0"/>
                  </a:moveTo>
                  <a:lnTo>
                    <a:pt x="93542" y="94891"/>
                  </a:lnTo>
                  <a:lnTo>
                    <a:pt x="0" y="76686"/>
                  </a:lnTo>
                </a:path>
              </a:pathLst>
            </a:custGeom>
            <a:ln w="381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3" name="Группа 112"/>
          <p:cNvGrpSpPr/>
          <p:nvPr/>
        </p:nvGrpSpPr>
        <p:grpSpPr>
          <a:xfrm>
            <a:off x="8333571" y="2881895"/>
            <a:ext cx="956964" cy="1073356"/>
            <a:chOff x="8215217" y="3034517"/>
            <a:chExt cx="885824" cy="1255873"/>
          </a:xfrm>
        </p:grpSpPr>
        <p:sp>
          <p:nvSpPr>
            <p:cNvPr id="13" name="object 13"/>
            <p:cNvSpPr/>
            <p:nvPr/>
          </p:nvSpPr>
          <p:spPr>
            <a:xfrm>
              <a:off x="8215217" y="3034517"/>
              <a:ext cx="885824" cy="125587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322578" y="3085819"/>
              <a:ext cx="770057" cy="113397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>
            <a:spLocks noGrp="1"/>
          </p:cNvSpPr>
          <p:nvPr>
            <p:ph type="title"/>
          </p:nvPr>
        </p:nvSpPr>
        <p:spPr>
          <a:xfrm>
            <a:off x="376215" y="431391"/>
            <a:ext cx="17535568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6000" b="1" spc="-40" dirty="0" smtClean="0">
                <a:latin typeface="Arial Black"/>
                <a:cs typeface="Arial Black"/>
              </a:rPr>
              <a:t>РЕШЕНИЕ</a:t>
            </a:r>
            <a:endParaRPr lang="ru-RU" sz="6000" b="1" spc="-40" dirty="0">
              <a:latin typeface="Arial Black"/>
              <a:cs typeface="Arial Black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498689" y="5786205"/>
            <a:ext cx="7370000" cy="1739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5560" algn="ctr">
              <a:lnSpc>
                <a:spcPct val="107100"/>
              </a:lnSpc>
            </a:pPr>
            <a:r>
              <a:rPr lang="ru-RU" sz="3600" spc="165" dirty="0" smtClean="0">
                <a:solidFill>
                  <a:srgbClr val="0070C0"/>
                </a:solidFill>
                <a:latin typeface="Tahoma"/>
                <a:cs typeface="Tahoma"/>
              </a:rPr>
              <a:t>единая когнитивная система </a:t>
            </a:r>
          </a:p>
          <a:p>
            <a:pPr marL="12700" marR="5080" indent="35560" algn="ctr">
              <a:lnSpc>
                <a:spcPct val="107100"/>
              </a:lnSpc>
            </a:pPr>
            <a:r>
              <a:rPr lang="ru-RU" sz="3600" spc="165" dirty="0" smtClean="0">
                <a:solidFill>
                  <a:srgbClr val="0070C0"/>
                </a:solidFill>
                <a:latin typeface="Tahoma"/>
                <a:cs typeface="Tahoma"/>
              </a:rPr>
              <a:t>«ЧЕЛОВЕК / машина»</a:t>
            </a:r>
            <a:endParaRPr lang="ru-RU" sz="3600" dirty="0" smtClean="0">
              <a:solidFill>
                <a:srgbClr val="0070C0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endParaRPr sz="3600" dirty="0">
              <a:latin typeface="Tahoma"/>
              <a:cs typeface="Tahoma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8412192" y="8540508"/>
            <a:ext cx="2884170" cy="391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46075" algn="ctr">
              <a:lnSpc>
                <a:spcPct val="105600"/>
              </a:lnSpc>
            </a:pPr>
            <a:r>
              <a:rPr lang="ru-RU" sz="2400" spc="90" dirty="0" smtClean="0">
                <a:latin typeface="Tahoma"/>
                <a:cs typeface="Tahoma"/>
              </a:rPr>
              <a:t>Экономит время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967452" y="8647643"/>
            <a:ext cx="3236595" cy="7547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2290" marR="5080" indent="-530225">
              <a:lnSpc>
                <a:spcPct val="106800"/>
              </a:lnSpc>
            </a:pPr>
            <a:r>
              <a:rPr lang="ru-RU" sz="2400" spc="105" dirty="0" smtClean="0">
                <a:latin typeface="Tahoma"/>
                <a:cs typeface="Tahoma"/>
              </a:rPr>
              <a:t>Вспомогательная роль ИИ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990601" y="1901865"/>
            <a:ext cx="10038500" cy="479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5560" algn="ctr">
              <a:lnSpc>
                <a:spcPct val="107100"/>
              </a:lnSpc>
            </a:pPr>
            <a:r>
              <a:rPr lang="ru-RU" sz="3200" spc="165" dirty="0" smtClean="0">
                <a:latin typeface="Tahoma"/>
                <a:cs typeface="Tahoma"/>
              </a:rPr>
              <a:t>Использовать силу </a:t>
            </a:r>
            <a:r>
              <a:rPr lang="ru-RU" sz="3200" spc="165" dirty="0" err="1" smtClean="0">
                <a:latin typeface="Tahoma"/>
                <a:cs typeface="Tahoma"/>
              </a:rPr>
              <a:t>нейросетей</a:t>
            </a:r>
            <a:r>
              <a:rPr lang="ru-RU" sz="3200" spc="165" dirty="0" smtClean="0">
                <a:latin typeface="Tahoma"/>
                <a:cs typeface="Tahoma"/>
              </a:rPr>
              <a:t> во благо</a:t>
            </a:r>
          </a:p>
        </p:txBody>
      </p:sp>
      <p:sp>
        <p:nvSpPr>
          <p:cNvPr id="104" name="object 104"/>
          <p:cNvSpPr txBox="1"/>
          <p:nvPr/>
        </p:nvSpPr>
        <p:spPr>
          <a:xfrm>
            <a:off x="8502402" y="3888525"/>
            <a:ext cx="3689598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82295">
              <a:lnSpc>
                <a:spcPct val="107900"/>
              </a:lnSpc>
            </a:pPr>
            <a:r>
              <a:rPr lang="ru-RU" sz="2500" spc="250" dirty="0" smtClean="0">
                <a:latin typeface="Tahoma"/>
                <a:cs typeface="Tahoma"/>
              </a:rPr>
              <a:t>Снимает с человека рутину</a:t>
            </a:r>
            <a:endParaRPr sz="2500" dirty="0">
              <a:latin typeface="Tahoma"/>
              <a:cs typeface="Tahoma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2267602" y="973272"/>
            <a:ext cx="10618935" cy="6144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9100" b="1" spc="-440" dirty="0" smtClean="0">
                <a:latin typeface="Arial Black"/>
                <a:cs typeface="Arial Black"/>
              </a:rPr>
              <a:t>80</a:t>
            </a:r>
            <a:r>
              <a:rPr sz="9100" b="1" spc="-550" dirty="0" smtClean="0">
                <a:latin typeface="Arial Black"/>
                <a:cs typeface="Arial Black"/>
              </a:rPr>
              <a:t>%</a:t>
            </a:r>
            <a:endParaRPr sz="9100" dirty="0">
              <a:latin typeface="Arial Black"/>
              <a:cs typeface="Arial Black"/>
            </a:endParaRPr>
          </a:p>
          <a:p>
            <a:pPr marL="12065" marR="5080" indent="-635" algn="ctr">
              <a:lnSpc>
                <a:spcPct val="106600"/>
              </a:lnSpc>
              <a:spcBef>
                <a:spcPts val="2695"/>
              </a:spcBef>
            </a:pPr>
            <a:r>
              <a:rPr lang="ru-RU" sz="3400" spc="270" dirty="0" smtClean="0">
                <a:latin typeface="Tahoma"/>
                <a:cs typeface="Tahoma"/>
              </a:rPr>
              <a:t>ручной и оформительской  рутины при написании текстов выполнит                       экспертная система</a:t>
            </a:r>
          </a:p>
          <a:p>
            <a:pPr marL="12065" marR="5080" indent="-635" algn="ctr">
              <a:lnSpc>
                <a:spcPct val="106600"/>
              </a:lnSpc>
              <a:spcBef>
                <a:spcPts val="2695"/>
              </a:spcBef>
            </a:pPr>
            <a:endParaRPr lang="ru-RU" sz="3400" spc="270" dirty="0">
              <a:latin typeface="Tahoma"/>
              <a:cs typeface="Tahoma"/>
            </a:endParaRPr>
          </a:p>
          <a:p>
            <a:pPr marL="12065" marR="5080" indent="-635" algn="ctr">
              <a:lnSpc>
                <a:spcPct val="106600"/>
              </a:lnSpc>
              <a:spcBef>
                <a:spcPts val="2695"/>
              </a:spcBef>
            </a:pPr>
            <a:r>
              <a:rPr lang="ru-RU" sz="3400" spc="270" dirty="0" smtClean="0">
                <a:latin typeface="Tahoma"/>
                <a:cs typeface="Tahoma"/>
              </a:rPr>
              <a:t>Человеку останется            </a:t>
            </a:r>
          </a:p>
          <a:p>
            <a:pPr marL="12065" marR="5080" indent="-635" algn="ctr">
              <a:lnSpc>
                <a:spcPct val="106600"/>
              </a:lnSpc>
              <a:spcBef>
                <a:spcPts val="2695"/>
              </a:spcBef>
            </a:pPr>
            <a:r>
              <a:rPr lang="ru-RU" sz="3400" b="1" spc="270" dirty="0" smtClean="0">
                <a:latin typeface="Tahoma"/>
                <a:cs typeface="Tahoma"/>
              </a:rPr>
              <a:t>только творчество – только </a:t>
            </a:r>
            <a:r>
              <a:rPr lang="ru-RU" sz="3400" b="1" spc="270" dirty="0" err="1" smtClean="0">
                <a:latin typeface="Tahoma"/>
                <a:cs typeface="Tahoma"/>
              </a:rPr>
              <a:t>хардкор</a:t>
            </a:r>
            <a:endParaRPr sz="3400" b="1" dirty="0">
              <a:latin typeface="Tahoma"/>
              <a:cs typeface="Tahoma"/>
            </a:endParaRPr>
          </a:p>
        </p:txBody>
      </p:sp>
      <p:pic>
        <p:nvPicPr>
          <p:cNvPr id="2050" name="Picture 2" descr="https://lh4.googleusercontent.com/feRElNJwvVcsGf_8kx6mOqx1eJGZoWLlGf2YaHKFP0VX0o5L5xrTJTpySd_tF1pak8ZD7pXdKvWV9jW2Fc6eicQO2QRwsTPOSTdi4QqinWv_Ddu0xJq3XIivSXi3jNDjJ6q4s1piIrhqrgejIQWjmk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7579" y="3270470"/>
            <a:ext cx="4386670" cy="251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Рисунок 109" descr="Мужские часы Chronograph Moonphase Master Chronometer (304.93.44.52.99 ...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07477" y="6301036"/>
            <a:ext cx="1599330" cy="2487316"/>
          </a:xfrm>
          <a:prstGeom prst="rect">
            <a:avLst/>
          </a:prstGeom>
        </p:spPr>
      </p:pic>
      <p:pic>
        <p:nvPicPr>
          <p:cNvPr id="114" name="Звук 1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37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01"/>
    </mc:Choice>
    <mc:Fallback>
      <p:transition spd="slow" advTm="44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762292" y="0"/>
            <a:ext cx="6297108" cy="10287000"/>
          </a:xfrm>
          <a:custGeom>
            <a:avLst/>
            <a:gdLst/>
            <a:ahLst/>
            <a:cxnLst/>
            <a:rect l="l" t="t" r="r" b="b"/>
            <a:pathLst>
              <a:path w="6858000" h="9608820">
                <a:moveTo>
                  <a:pt x="0" y="0"/>
                </a:moveTo>
                <a:lnTo>
                  <a:pt x="6858000" y="0"/>
                </a:lnTo>
                <a:lnTo>
                  <a:pt x="6858000" y="9608235"/>
                </a:lnTo>
                <a:lnTo>
                  <a:pt x="0" y="9608235"/>
                </a:lnTo>
                <a:lnTo>
                  <a:pt x="0" y="0"/>
                </a:lnTo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42832" y="431391"/>
            <a:ext cx="17535568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325">
              <a:lnSpc>
                <a:spcPct val="100000"/>
              </a:lnSpc>
            </a:pPr>
            <a:r>
              <a:rPr lang="ru-RU" sz="6000" b="1" spc="-490" dirty="0" smtClean="0">
                <a:latin typeface="Arial Black"/>
                <a:cs typeface="Arial Black"/>
              </a:rPr>
              <a:t>Т</a:t>
            </a:r>
            <a:r>
              <a:rPr lang="ru-RU" sz="6000" b="1" spc="-195" dirty="0" smtClean="0">
                <a:latin typeface="Arial Black"/>
                <a:cs typeface="Arial Black"/>
              </a:rPr>
              <a:t>Е</a:t>
            </a:r>
            <a:r>
              <a:rPr lang="ru-RU" sz="6000" b="1" spc="-254" dirty="0" smtClean="0">
                <a:latin typeface="Arial Black"/>
                <a:cs typeface="Arial Black"/>
              </a:rPr>
              <a:t>Х</a:t>
            </a:r>
            <a:r>
              <a:rPr lang="ru-RU" sz="6000" b="1" spc="-80" dirty="0" smtClean="0">
                <a:latin typeface="Arial Black"/>
                <a:cs typeface="Arial Black"/>
              </a:rPr>
              <a:t>НО</a:t>
            </a:r>
            <a:r>
              <a:rPr lang="ru-RU" sz="6000" b="1" spc="-155" dirty="0" smtClean="0">
                <a:latin typeface="Arial Black"/>
                <a:cs typeface="Arial Black"/>
              </a:rPr>
              <a:t>Л</a:t>
            </a:r>
            <a:r>
              <a:rPr lang="ru-RU" sz="6000" b="1" spc="-75" dirty="0" smtClean="0">
                <a:latin typeface="Arial Black"/>
                <a:cs typeface="Arial Black"/>
              </a:rPr>
              <a:t>О</a:t>
            </a:r>
            <a:r>
              <a:rPr lang="ru-RU" sz="6000" b="1" spc="30" dirty="0" smtClean="0">
                <a:latin typeface="Arial Black"/>
                <a:cs typeface="Arial Black"/>
              </a:rPr>
              <a:t>Г</a:t>
            </a:r>
            <a:r>
              <a:rPr lang="ru-RU" sz="6000" b="1" spc="204" dirty="0" smtClean="0">
                <a:latin typeface="Arial Black"/>
                <a:cs typeface="Arial Black"/>
              </a:rPr>
              <a:t>И</a:t>
            </a:r>
            <a:r>
              <a:rPr lang="ru-RU" sz="6000" b="1" spc="-145" dirty="0" smtClean="0">
                <a:latin typeface="Arial Black"/>
                <a:cs typeface="Arial Black"/>
              </a:rPr>
              <a:t>Я</a:t>
            </a:r>
            <a:endParaRPr lang="ru-RU" sz="6000" b="1" spc="-145" dirty="0">
              <a:latin typeface="Arial Black"/>
              <a:cs typeface="Arial Black"/>
            </a:endParaRPr>
          </a:p>
        </p:txBody>
      </p:sp>
      <p:sp>
        <p:nvSpPr>
          <p:cNvPr id="14" name="object 7"/>
          <p:cNvSpPr txBox="1"/>
          <p:nvPr/>
        </p:nvSpPr>
        <p:spPr>
          <a:xfrm>
            <a:off x="11838492" y="114300"/>
            <a:ext cx="6297108" cy="4462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2900" spc="210" dirty="0" smtClean="0">
                <a:latin typeface="Tahoma"/>
                <a:cs typeface="Tahoma"/>
              </a:rPr>
              <a:t>Автоматизация ключевых рутинных операций в режиме «одного окна»</a:t>
            </a:r>
          </a:p>
          <a:p>
            <a:pPr marL="12700">
              <a:lnSpc>
                <a:spcPct val="100000"/>
              </a:lnSpc>
            </a:pPr>
            <a:endParaRPr lang="ru-RU" sz="2000" spc="210" dirty="0" smtClean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ru-RU" sz="2900" spc="210" dirty="0" smtClean="0">
                <a:latin typeface="Tahoma"/>
                <a:cs typeface="Tahoma"/>
              </a:rPr>
              <a:t>Метод «мягкое подталкивание» </a:t>
            </a:r>
            <a:r>
              <a:rPr lang="en-US" sz="2900" spc="210" dirty="0" smtClean="0">
                <a:latin typeface="Tahoma"/>
                <a:cs typeface="Tahoma"/>
              </a:rPr>
              <a:t>(nudge) </a:t>
            </a:r>
            <a:r>
              <a:rPr lang="ru-RU" sz="2900" spc="210" dirty="0" smtClean="0">
                <a:latin typeface="Tahoma"/>
                <a:cs typeface="Tahoma"/>
              </a:rPr>
              <a:t>по трекам:</a:t>
            </a: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900" spc="210" dirty="0" smtClean="0">
                <a:latin typeface="Tahoma"/>
                <a:cs typeface="Tahoma"/>
              </a:rPr>
              <a:t>интеллектуальное (суть)</a:t>
            </a: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900" spc="210" dirty="0" smtClean="0">
                <a:latin typeface="Tahoma"/>
                <a:cs typeface="Tahoma"/>
              </a:rPr>
              <a:t>когнитивное (творчество)</a:t>
            </a: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900" spc="210" dirty="0" smtClean="0">
                <a:latin typeface="Tahoma"/>
                <a:cs typeface="Tahoma"/>
              </a:rPr>
              <a:t>проектное (</a:t>
            </a:r>
            <a:r>
              <a:rPr lang="ru-RU" sz="2900" spc="210" dirty="0" err="1" smtClean="0">
                <a:latin typeface="Tahoma"/>
                <a:cs typeface="Tahoma"/>
              </a:rPr>
              <a:t>коллаборация</a:t>
            </a:r>
            <a:r>
              <a:rPr lang="ru-RU" sz="2900" spc="210" dirty="0" smtClean="0">
                <a:latin typeface="Tahoma"/>
                <a:cs typeface="Tahoma"/>
              </a:rPr>
              <a:t>, тайм-менеджмент, </a:t>
            </a:r>
            <a:r>
              <a:rPr lang="en-US" sz="2900" spc="210" dirty="0" smtClean="0">
                <a:latin typeface="Tahoma"/>
                <a:cs typeface="Tahoma"/>
              </a:rPr>
              <a:t>agile)</a:t>
            </a:r>
            <a:r>
              <a:rPr lang="ru-RU" sz="2900" spc="210" dirty="0" smtClean="0">
                <a:latin typeface="Tahoma"/>
                <a:cs typeface="Tahoma"/>
              </a:rPr>
              <a:t> </a:t>
            </a:r>
            <a:endParaRPr sz="2900" dirty="0">
              <a:latin typeface="Tahoma"/>
              <a:cs typeface="Tahoma"/>
            </a:endParaRPr>
          </a:p>
        </p:txBody>
      </p:sp>
      <p:sp>
        <p:nvSpPr>
          <p:cNvPr id="15" name="object 7"/>
          <p:cNvSpPr txBox="1"/>
          <p:nvPr/>
        </p:nvSpPr>
        <p:spPr>
          <a:xfrm>
            <a:off x="200575" y="1922056"/>
            <a:ext cx="10848425" cy="8479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900" spc="210" dirty="0" smtClean="0">
                <a:solidFill>
                  <a:srgbClr val="0070C0"/>
                </a:solidFill>
                <a:latin typeface="Tahoma"/>
                <a:cs typeface="Tahoma"/>
              </a:rPr>
              <a:t>Рекомендательная экспертная система:</a:t>
            </a: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900" spc="210" dirty="0" smtClean="0">
                <a:latin typeface="Tahoma"/>
                <a:cs typeface="Tahoma"/>
              </a:rPr>
              <a:t>предложит структуру</a:t>
            </a: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900" spc="210" dirty="0" smtClean="0">
                <a:latin typeface="Tahoma"/>
                <a:cs typeface="Tahoma"/>
              </a:rPr>
              <a:t>поможет поэтапно заполнить все главы</a:t>
            </a: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900" spc="210" dirty="0" smtClean="0">
                <a:latin typeface="Tahoma"/>
                <a:cs typeface="Tahoma"/>
              </a:rPr>
              <a:t>поможет связать смыслы и разделы</a:t>
            </a: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900" dirty="0" smtClean="0">
                <a:latin typeface="Tahoma"/>
                <a:cs typeface="Tahoma"/>
              </a:rPr>
              <a:t>поддержит творческий настрой</a:t>
            </a:r>
          </a:p>
          <a:p>
            <a:pPr marL="469900" indent="-457200">
              <a:buFont typeface="Arial" panose="020B0604020202020204" pitchFamily="34" charset="0"/>
              <a:buChar char="•"/>
            </a:pPr>
            <a:r>
              <a:rPr lang="ru-RU" sz="2900" dirty="0" smtClean="0">
                <a:latin typeface="Tahoma"/>
                <a:cs typeface="Tahoma"/>
              </a:rPr>
              <a:t>поправит оригинальность в моменте</a:t>
            </a: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900" dirty="0" smtClean="0">
                <a:latin typeface="Tahoma"/>
                <a:cs typeface="Tahoma"/>
              </a:rPr>
              <a:t>даст иные точки зрения/подходы к </a:t>
            </a:r>
          </a:p>
          <a:p>
            <a:pPr marL="12700">
              <a:lnSpc>
                <a:spcPct val="100000"/>
              </a:lnSpc>
            </a:pPr>
            <a:r>
              <a:rPr lang="ru-RU" sz="2900" dirty="0" smtClean="0">
                <a:latin typeface="Tahoma"/>
                <a:cs typeface="Tahoma"/>
              </a:rPr>
              <a:t>    проблеме исследования</a:t>
            </a:r>
          </a:p>
          <a:p>
            <a:pPr marL="12700">
              <a:lnSpc>
                <a:spcPct val="100000"/>
              </a:lnSpc>
            </a:pPr>
            <a:endParaRPr lang="ru-RU" sz="29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ru-RU" sz="2900" dirty="0" smtClean="0">
                <a:solidFill>
                  <a:srgbClr val="0070C0"/>
                </a:solidFill>
                <a:latin typeface="Tahoma"/>
                <a:cs typeface="Tahoma"/>
              </a:rPr>
              <a:t>Автоматизация рутины:</a:t>
            </a: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900" spc="210" dirty="0" err="1" smtClean="0">
                <a:latin typeface="Tahoma"/>
                <a:cs typeface="Tahoma"/>
              </a:rPr>
              <a:t>транскрибация</a:t>
            </a:r>
            <a:r>
              <a:rPr lang="ru-RU" sz="2900" spc="210" dirty="0" smtClean="0">
                <a:latin typeface="Tahoma"/>
                <a:cs typeface="Tahoma"/>
              </a:rPr>
              <a:t> голос</a:t>
            </a:r>
            <a:r>
              <a:rPr lang="en-US" sz="2900" spc="210" dirty="0" smtClean="0">
                <a:latin typeface="Tahoma"/>
                <a:cs typeface="Tahoma"/>
              </a:rPr>
              <a:t> </a:t>
            </a:r>
            <a:r>
              <a:rPr lang="ru-RU" sz="2900" spc="210" dirty="0" smtClean="0">
                <a:latin typeface="Tahoma"/>
                <a:cs typeface="Tahoma"/>
              </a:rPr>
              <a:t>↔</a:t>
            </a:r>
            <a:r>
              <a:rPr lang="en-US" sz="2900" spc="210" dirty="0" smtClean="0">
                <a:latin typeface="Tahoma"/>
                <a:cs typeface="Tahoma"/>
              </a:rPr>
              <a:t> </a:t>
            </a:r>
            <a:r>
              <a:rPr lang="ru-RU" sz="2900" spc="210" dirty="0" smtClean="0">
                <a:latin typeface="Tahoma"/>
                <a:cs typeface="Tahoma"/>
              </a:rPr>
              <a:t>текст</a:t>
            </a:r>
            <a:endParaRPr lang="ru-RU" sz="2900" spc="210" dirty="0">
              <a:latin typeface="Tahoma"/>
              <a:cs typeface="Tahoma"/>
            </a:endParaRP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900" spc="210" dirty="0">
                <a:latin typeface="Tahoma"/>
                <a:cs typeface="Tahoma"/>
              </a:rPr>
              <a:t>машинный </a:t>
            </a:r>
            <a:r>
              <a:rPr lang="ru-RU" sz="2900" spc="210" dirty="0" smtClean="0">
                <a:latin typeface="Tahoma"/>
                <a:cs typeface="Tahoma"/>
              </a:rPr>
              <a:t>перевод</a:t>
            </a: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900" spc="210" dirty="0" smtClean="0">
                <a:latin typeface="Tahoma"/>
                <a:cs typeface="Tahoma"/>
              </a:rPr>
              <a:t>оформление выходных данных статьи</a:t>
            </a: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900" spc="210" dirty="0" smtClean="0">
                <a:latin typeface="Tahoma"/>
                <a:cs typeface="Tahoma"/>
              </a:rPr>
              <a:t>библиография по ВАК/РИНЦ</a:t>
            </a:r>
          </a:p>
          <a:p>
            <a:pPr marL="469900" indent="-457200">
              <a:buFont typeface="Arial" panose="020B0604020202020204" pitchFamily="34" charset="0"/>
              <a:buChar char="•"/>
            </a:pPr>
            <a:r>
              <a:rPr lang="ru-RU" sz="2900" spc="210" dirty="0" err="1" smtClean="0">
                <a:latin typeface="Tahoma"/>
                <a:cs typeface="Tahoma"/>
              </a:rPr>
              <a:t>автоисправление</a:t>
            </a:r>
            <a:r>
              <a:rPr lang="ru-RU" sz="2900" spc="210" dirty="0" smtClean="0">
                <a:latin typeface="Tahoma"/>
                <a:cs typeface="Tahoma"/>
              </a:rPr>
              <a:t> ошибок</a:t>
            </a:r>
          </a:p>
          <a:p>
            <a:pPr marL="469900" indent="-457200">
              <a:buFont typeface="Arial" panose="020B0604020202020204" pitchFamily="34" charset="0"/>
              <a:buChar char="•"/>
            </a:pPr>
            <a:r>
              <a:rPr lang="ru-RU" sz="2900" dirty="0" smtClean="0">
                <a:latin typeface="Tahoma"/>
                <a:cs typeface="Tahoma"/>
              </a:rPr>
              <a:t>проверка </a:t>
            </a:r>
            <a:r>
              <a:rPr lang="ru-RU" sz="2900" dirty="0" err="1" smtClean="0">
                <a:latin typeface="Tahoma"/>
                <a:cs typeface="Tahoma"/>
              </a:rPr>
              <a:t>антиплагиата</a:t>
            </a:r>
            <a:endParaRPr lang="ru-RU" sz="2900" dirty="0" smtClean="0">
              <a:latin typeface="Tahoma"/>
              <a:cs typeface="Tahoma"/>
            </a:endParaRPr>
          </a:p>
          <a:p>
            <a:pPr marL="469900" indent="-457200">
              <a:buFont typeface="Arial" panose="020B0604020202020204" pitchFamily="34" charset="0"/>
              <a:buChar char="•"/>
            </a:pPr>
            <a:endParaRPr lang="ru-RU" sz="2900" spc="210" dirty="0" smtClean="0">
              <a:latin typeface="Tahoma"/>
              <a:cs typeface="Tahoma"/>
            </a:endParaRPr>
          </a:p>
          <a:p>
            <a:pPr marL="469900" indent="-457200">
              <a:buFont typeface="Arial" panose="020B0604020202020204" pitchFamily="34" charset="0"/>
              <a:buChar char="•"/>
            </a:pPr>
            <a:endParaRPr lang="ru-RU" sz="2900" spc="210" dirty="0" smtClean="0">
              <a:latin typeface="Tahoma"/>
              <a:cs typeface="Tahoma"/>
            </a:endParaRP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sz="2900" spc="210" dirty="0">
              <a:latin typeface="Tahoma"/>
              <a:cs typeface="Tahoma"/>
            </a:endParaRPr>
          </a:p>
        </p:txBody>
      </p:sp>
      <p:pic>
        <p:nvPicPr>
          <p:cNvPr id="4098" name="Picture 2" descr="https://lh6.googleusercontent.com/fMEcPe9HkDF3iWnywC5TiTH8vE5ATQptQb6PNPtLr6j_uBFHZ-pV_S9pWsboUt2FH-CO3kvO6CtKdM7oJwiNbCzKV5zrjjCUQwkwZlsQ7lLPH3wkqb1_LtZktIFJm7u62foOzCtMLTHI3FJM9H2s2i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727" y="4591050"/>
            <a:ext cx="9894673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Звук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51"/>
    </mc:Choice>
    <mc:Fallback>
      <p:transition spd="slow" advTm="49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2"/>
          <p:cNvSpPr txBox="1"/>
          <p:nvPr/>
        </p:nvSpPr>
        <p:spPr>
          <a:xfrm>
            <a:off x="0" y="6633322"/>
            <a:ext cx="18288000" cy="36356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611188" marR="5080" indent="-515938">
              <a:lnSpc>
                <a:spcPct val="150000"/>
              </a:lnSpc>
            </a:pPr>
            <a:r>
              <a:rPr lang="ru-RU" sz="3150" spc="160" dirty="0">
                <a:solidFill>
                  <a:srgbClr val="181818"/>
                </a:solidFill>
                <a:latin typeface="Tahoma"/>
                <a:cs typeface="Tahoma"/>
              </a:rPr>
              <a:t>Близкая по сути система </a:t>
            </a:r>
            <a:r>
              <a:rPr lang="ru-RU" sz="3150" spc="160" dirty="0" smtClean="0">
                <a:solidFill>
                  <a:srgbClr val="181818"/>
                </a:solidFill>
                <a:latin typeface="Tahoma"/>
                <a:cs typeface="Tahoma"/>
              </a:rPr>
              <a:t>предыдущего</a:t>
            </a:r>
            <a:r>
              <a:rPr lang="en-US" sz="3150" spc="160" dirty="0" smtClean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lang="ru-RU" sz="3150" spc="160" dirty="0">
                <a:solidFill>
                  <a:srgbClr val="181818"/>
                </a:solidFill>
                <a:latin typeface="Tahoma"/>
                <a:cs typeface="Tahoma"/>
              </a:rPr>
              <a:t>поколения </a:t>
            </a:r>
            <a:r>
              <a:rPr lang="en-US" sz="3150" spc="160" dirty="0" smtClean="0">
                <a:solidFill>
                  <a:srgbClr val="181818"/>
                </a:solidFill>
                <a:latin typeface="Tahoma"/>
                <a:cs typeface="Tahoma"/>
              </a:rPr>
              <a:t>Evernote</a:t>
            </a:r>
            <a:r>
              <a:rPr lang="ru-RU" sz="3150" spc="160" dirty="0" smtClean="0">
                <a:solidFill>
                  <a:srgbClr val="181818"/>
                </a:solidFill>
                <a:latin typeface="Tahoma"/>
                <a:cs typeface="Tahoma"/>
              </a:rPr>
              <a:t> </a:t>
            </a:r>
          </a:p>
          <a:p>
            <a:pPr marL="611188" marR="5080" indent="-515938">
              <a:lnSpc>
                <a:spcPct val="150000"/>
              </a:lnSpc>
            </a:pPr>
            <a:r>
              <a:rPr lang="ru-RU" sz="3150" spc="160" dirty="0" smtClean="0">
                <a:solidFill>
                  <a:srgbClr val="181818"/>
                </a:solidFill>
                <a:latin typeface="Tahoma"/>
                <a:cs typeface="Tahoma"/>
              </a:rPr>
              <a:t>(на пике 2015 г.):</a:t>
            </a:r>
            <a:endParaRPr lang="ru-RU" sz="3150" spc="160" dirty="0">
              <a:solidFill>
                <a:srgbClr val="181818"/>
              </a:solidFill>
              <a:latin typeface="Tahoma"/>
              <a:cs typeface="Tahoma"/>
            </a:endParaRPr>
          </a:p>
          <a:p>
            <a:pPr marL="611188" indent="-5159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150" spc="160" dirty="0" smtClean="0">
                <a:solidFill>
                  <a:srgbClr val="181818"/>
                </a:solidFill>
                <a:latin typeface="Tahoma"/>
                <a:cs typeface="Tahoma"/>
              </a:rPr>
              <a:t>число </a:t>
            </a:r>
            <a:r>
              <a:rPr lang="ru-RU" sz="3150" spc="160" dirty="0">
                <a:solidFill>
                  <a:srgbClr val="181818"/>
                </a:solidFill>
                <a:latin typeface="Tahoma"/>
                <a:cs typeface="Tahoma"/>
              </a:rPr>
              <a:t>пользователей - 150 млн человек (из них 3 млн в РФ), </a:t>
            </a:r>
            <a:endParaRPr lang="ru-RU" sz="3150" spc="160" dirty="0" smtClean="0">
              <a:solidFill>
                <a:srgbClr val="181818"/>
              </a:solidFill>
              <a:latin typeface="Tahoma"/>
              <a:cs typeface="Tahoma"/>
            </a:endParaRPr>
          </a:p>
          <a:p>
            <a:pPr marL="611188" indent="-5159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150" spc="160" dirty="0" smtClean="0">
                <a:solidFill>
                  <a:srgbClr val="181818"/>
                </a:solidFill>
                <a:latin typeface="Tahoma"/>
                <a:cs typeface="Tahoma"/>
              </a:rPr>
              <a:t>оценка </a:t>
            </a:r>
            <a:r>
              <a:rPr lang="ru-RU" sz="3150" spc="160" dirty="0">
                <a:solidFill>
                  <a:srgbClr val="181818"/>
                </a:solidFill>
                <a:latin typeface="Tahoma"/>
                <a:cs typeface="Tahoma"/>
              </a:rPr>
              <a:t>рыночной капитализации - 1,2 млрд $, </a:t>
            </a:r>
            <a:endParaRPr lang="ru-RU" sz="3150" spc="160" dirty="0" smtClean="0">
              <a:solidFill>
                <a:srgbClr val="181818"/>
              </a:solidFill>
              <a:latin typeface="Tahoma"/>
              <a:cs typeface="Tahoma"/>
            </a:endParaRPr>
          </a:p>
          <a:p>
            <a:pPr marL="611188" indent="-5159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150" spc="160" dirty="0" smtClean="0">
                <a:solidFill>
                  <a:srgbClr val="181818"/>
                </a:solidFill>
                <a:latin typeface="Tahoma"/>
                <a:cs typeface="Tahoma"/>
              </a:rPr>
              <a:t>привлечённые </a:t>
            </a:r>
            <a:r>
              <a:rPr lang="ru-RU" sz="3150" spc="160" dirty="0">
                <a:solidFill>
                  <a:srgbClr val="181818"/>
                </a:solidFill>
                <a:latin typeface="Tahoma"/>
                <a:cs typeface="Tahoma"/>
              </a:rPr>
              <a:t>инвестиции - 225 млн </a:t>
            </a:r>
            <a:r>
              <a:rPr lang="ru-RU" sz="3150" spc="160" dirty="0" smtClean="0">
                <a:solidFill>
                  <a:srgbClr val="181818"/>
                </a:solidFill>
                <a:latin typeface="Tahoma"/>
                <a:cs typeface="Tahoma"/>
              </a:rPr>
              <a:t>$.</a:t>
            </a:r>
            <a:endParaRPr sz="3150" dirty="0">
              <a:latin typeface="Tahoma"/>
              <a:cs typeface="Tahoma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1880680" y="2324100"/>
            <a:ext cx="6331120" cy="6282229"/>
            <a:chOff x="11804480" y="2400300"/>
            <a:chExt cx="6331120" cy="6282229"/>
          </a:xfrm>
        </p:grpSpPr>
        <p:sp>
          <p:nvSpPr>
            <p:cNvPr id="4" name="object 4"/>
            <p:cNvSpPr/>
            <p:nvPr/>
          </p:nvSpPr>
          <p:spPr>
            <a:xfrm>
              <a:off x="11804480" y="2400300"/>
              <a:ext cx="6331120" cy="6262805"/>
            </a:xfrm>
            <a:custGeom>
              <a:avLst/>
              <a:gdLst/>
              <a:ahLst/>
              <a:cxnLst/>
              <a:rect l="l" t="t" r="r" b="b"/>
              <a:pathLst>
                <a:path w="7038975" h="7038975">
                  <a:moveTo>
                    <a:pt x="3519487" y="7038975"/>
                  </a:moveTo>
                  <a:lnTo>
                    <a:pt x="3230834" y="7027307"/>
                  </a:lnTo>
                  <a:lnTo>
                    <a:pt x="2948608" y="6992910"/>
                  </a:lnTo>
                  <a:lnTo>
                    <a:pt x="2673713" y="6936689"/>
                  </a:lnTo>
                  <a:lnTo>
                    <a:pt x="2407057" y="6859549"/>
                  </a:lnTo>
                  <a:lnTo>
                    <a:pt x="2149544" y="6762396"/>
                  </a:lnTo>
                  <a:lnTo>
                    <a:pt x="1902080" y="6646136"/>
                  </a:lnTo>
                  <a:lnTo>
                    <a:pt x="1665571" y="6511674"/>
                  </a:lnTo>
                  <a:lnTo>
                    <a:pt x="1440923" y="6359918"/>
                  </a:lnTo>
                  <a:lnTo>
                    <a:pt x="1229042" y="6191771"/>
                  </a:lnTo>
                  <a:lnTo>
                    <a:pt x="1030834" y="6008140"/>
                  </a:lnTo>
                  <a:lnTo>
                    <a:pt x="847203" y="5809932"/>
                  </a:lnTo>
                  <a:lnTo>
                    <a:pt x="679056" y="5598051"/>
                  </a:lnTo>
                  <a:lnTo>
                    <a:pt x="527300" y="5373403"/>
                  </a:lnTo>
                  <a:lnTo>
                    <a:pt x="392838" y="5136894"/>
                  </a:lnTo>
                  <a:lnTo>
                    <a:pt x="276578" y="4889430"/>
                  </a:lnTo>
                  <a:lnTo>
                    <a:pt x="179425" y="4631917"/>
                  </a:lnTo>
                  <a:lnTo>
                    <a:pt x="102285" y="4365261"/>
                  </a:lnTo>
                  <a:lnTo>
                    <a:pt x="46064" y="4090366"/>
                  </a:lnTo>
                  <a:lnTo>
                    <a:pt x="11666" y="3808140"/>
                  </a:lnTo>
                  <a:lnTo>
                    <a:pt x="0" y="3519487"/>
                  </a:lnTo>
                  <a:lnTo>
                    <a:pt x="11666" y="3230834"/>
                  </a:lnTo>
                  <a:lnTo>
                    <a:pt x="46064" y="2948608"/>
                  </a:lnTo>
                  <a:lnTo>
                    <a:pt x="102285" y="2673713"/>
                  </a:lnTo>
                  <a:lnTo>
                    <a:pt x="179425" y="2407057"/>
                  </a:lnTo>
                  <a:lnTo>
                    <a:pt x="276578" y="2149544"/>
                  </a:lnTo>
                  <a:lnTo>
                    <a:pt x="392838" y="1902080"/>
                  </a:lnTo>
                  <a:lnTo>
                    <a:pt x="527300" y="1665571"/>
                  </a:lnTo>
                  <a:lnTo>
                    <a:pt x="679056" y="1440923"/>
                  </a:lnTo>
                  <a:lnTo>
                    <a:pt x="847203" y="1229042"/>
                  </a:lnTo>
                  <a:lnTo>
                    <a:pt x="1030834" y="1030834"/>
                  </a:lnTo>
                  <a:lnTo>
                    <a:pt x="1229042" y="847203"/>
                  </a:lnTo>
                  <a:lnTo>
                    <a:pt x="1440923" y="679056"/>
                  </a:lnTo>
                  <a:lnTo>
                    <a:pt x="1665571" y="527300"/>
                  </a:lnTo>
                  <a:lnTo>
                    <a:pt x="1902080" y="392838"/>
                  </a:lnTo>
                  <a:lnTo>
                    <a:pt x="2149544" y="276578"/>
                  </a:lnTo>
                  <a:lnTo>
                    <a:pt x="2407057" y="179425"/>
                  </a:lnTo>
                  <a:lnTo>
                    <a:pt x="2673713" y="102285"/>
                  </a:lnTo>
                  <a:lnTo>
                    <a:pt x="2948608" y="46064"/>
                  </a:lnTo>
                  <a:lnTo>
                    <a:pt x="3230834" y="11666"/>
                  </a:lnTo>
                  <a:lnTo>
                    <a:pt x="3519487" y="0"/>
                  </a:lnTo>
                  <a:lnTo>
                    <a:pt x="3808140" y="11666"/>
                  </a:lnTo>
                  <a:lnTo>
                    <a:pt x="4090366" y="46064"/>
                  </a:lnTo>
                  <a:lnTo>
                    <a:pt x="4365261" y="102285"/>
                  </a:lnTo>
                  <a:lnTo>
                    <a:pt x="4631917" y="179425"/>
                  </a:lnTo>
                  <a:lnTo>
                    <a:pt x="4889430" y="276578"/>
                  </a:lnTo>
                  <a:lnTo>
                    <a:pt x="5136894" y="392838"/>
                  </a:lnTo>
                  <a:lnTo>
                    <a:pt x="5373403" y="527300"/>
                  </a:lnTo>
                  <a:lnTo>
                    <a:pt x="5598051" y="679056"/>
                  </a:lnTo>
                  <a:lnTo>
                    <a:pt x="5809932" y="847203"/>
                  </a:lnTo>
                  <a:lnTo>
                    <a:pt x="6008140" y="1030834"/>
                  </a:lnTo>
                  <a:lnTo>
                    <a:pt x="6191771" y="1229042"/>
                  </a:lnTo>
                  <a:lnTo>
                    <a:pt x="6359918" y="1440923"/>
                  </a:lnTo>
                  <a:lnTo>
                    <a:pt x="6511674" y="1665571"/>
                  </a:lnTo>
                  <a:lnTo>
                    <a:pt x="6646136" y="1902080"/>
                  </a:lnTo>
                  <a:lnTo>
                    <a:pt x="6762396" y="2149544"/>
                  </a:lnTo>
                  <a:lnTo>
                    <a:pt x="6859549" y="2407057"/>
                  </a:lnTo>
                  <a:lnTo>
                    <a:pt x="6936689" y="2673713"/>
                  </a:lnTo>
                  <a:lnTo>
                    <a:pt x="6992910" y="2948608"/>
                  </a:lnTo>
                  <a:lnTo>
                    <a:pt x="7027307" y="3230834"/>
                  </a:lnTo>
                  <a:lnTo>
                    <a:pt x="7038975" y="3519487"/>
                  </a:lnTo>
                  <a:lnTo>
                    <a:pt x="7027307" y="3808140"/>
                  </a:lnTo>
                  <a:lnTo>
                    <a:pt x="6992910" y="4090366"/>
                  </a:lnTo>
                  <a:lnTo>
                    <a:pt x="6936689" y="4365261"/>
                  </a:lnTo>
                  <a:lnTo>
                    <a:pt x="6859549" y="4631917"/>
                  </a:lnTo>
                  <a:lnTo>
                    <a:pt x="6762396" y="4889430"/>
                  </a:lnTo>
                  <a:lnTo>
                    <a:pt x="6646136" y="5136894"/>
                  </a:lnTo>
                  <a:lnTo>
                    <a:pt x="6511674" y="5373403"/>
                  </a:lnTo>
                  <a:lnTo>
                    <a:pt x="6359918" y="5598051"/>
                  </a:lnTo>
                  <a:lnTo>
                    <a:pt x="6191771" y="5809932"/>
                  </a:lnTo>
                  <a:lnTo>
                    <a:pt x="6008140" y="6008140"/>
                  </a:lnTo>
                  <a:lnTo>
                    <a:pt x="5809932" y="6191771"/>
                  </a:lnTo>
                  <a:lnTo>
                    <a:pt x="5598051" y="6359918"/>
                  </a:lnTo>
                  <a:lnTo>
                    <a:pt x="5373403" y="6511674"/>
                  </a:lnTo>
                  <a:lnTo>
                    <a:pt x="5136894" y="6646136"/>
                  </a:lnTo>
                  <a:lnTo>
                    <a:pt x="4889430" y="6762396"/>
                  </a:lnTo>
                  <a:lnTo>
                    <a:pt x="4631917" y="6859549"/>
                  </a:lnTo>
                  <a:lnTo>
                    <a:pt x="4365261" y="6936689"/>
                  </a:lnTo>
                  <a:lnTo>
                    <a:pt x="4090366" y="6992910"/>
                  </a:lnTo>
                  <a:lnTo>
                    <a:pt x="3808140" y="7027307"/>
                  </a:lnTo>
                  <a:lnTo>
                    <a:pt x="3519487" y="7038975"/>
                  </a:lnTo>
                  <a:close/>
                </a:path>
              </a:pathLst>
            </a:custGeom>
            <a:solidFill>
              <a:srgbClr val="A15E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622127" y="3986704"/>
              <a:ext cx="4695825" cy="4695825"/>
            </a:xfrm>
            <a:custGeom>
              <a:avLst/>
              <a:gdLst/>
              <a:ahLst/>
              <a:cxnLst/>
              <a:rect l="l" t="t" r="r" b="b"/>
              <a:pathLst>
                <a:path w="4695825" h="4695825">
                  <a:moveTo>
                    <a:pt x="2347912" y="4695825"/>
                  </a:moveTo>
                  <a:lnTo>
                    <a:pt x="2155347" y="4688042"/>
                  </a:lnTo>
                  <a:lnTo>
                    <a:pt x="1967069" y="4665095"/>
                  </a:lnTo>
                  <a:lnTo>
                    <a:pt x="1783682" y="4627588"/>
                  </a:lnTo>
                  <a:lnTo>
                    <a:pt x="1605790" y="4576127"/>
                  </a:lnTo>
                  <a:lnTo>
                    <a:pt x="1433999" y="4511314"/>
                  </a:lnTo>
                  <a:lnTo>
                    <a:pt x="1268911" y="4433755"/>
                  </a:lnTo>
                  <a:lnTo>
                    <a:pt x="1111132" y="4344054"/>
                  </a:lnTo>
                  <a:lnTo>
                    <a:pt x="961265" y="4242814"/>
                  </a:lnTo>
                  <a:lnTo>
                    <a:pt x="819916" y="4130640"/>
                  </a:lnTo>
                  <a:lnTo>
                    <a:pt x="687687" y="4008137"/>
                  </a:lnTo>
                  <a:lnTo>
                    <a:pt x="565184" y="3875909"/>
                  </a:lnTo>
                  <a:lnTo>
                    <a:pt x="453010" y="3734559"/>
                  </a:lnTo>
                  <a:lnTo>
                    <a:pt x="351771" y="3584692"/>
                  </a:lnTo>
                  <a:lnTo>
                    <a:pt x="262069" y="3426913"/>
                  </a:lnTo>
                  <a:lnTo>
                    <a:pt x="184510" y="3261826"/>
                  </a:lnTo>
                  <a:lnTo>
                    <a:pt x="119698" y="3090034"/>
                  </a:lnTo>
                  <a:lnTo>
                    <a:pt x="68236" y="2912143"/>
                  </a:lnTo>
                  <a:lnTo>
                    <a:pt x="30730" y="2728756"/>
                  </a:lnTo>
                  <a:lnTo>
                    <a:pt x="7783" y="2540478"/>
                  </a:lnTo>
                  <a:lnTo>
                    <a:pt x="0" y="2347912"/>
                  </a:lnTo>
                  <a:lnTo>
                    <a:pt x="7783" y="2155347"/>
                  </a:lnTo>
                  <a:lnTo>
                    <a:pt x="30730" y="1967069"/>
                  </a:lnTo>
                  <a:lnTo>
                    <a:pt x="68236" y="1783682"/>
                  </a:lnTo>
                  <a:lnTo>
                    <a:pt x="119698" y="1605790"/>
                  </a:lnTo>
                  <a:lnTo>
                    <a:pt x="184510" y="1433999"/>
                  </a:lnTo>
                  <a:lnTo>
                    <a:pt x="262069" y="1268911"/>
                  </a:lnTo>
                  <a:lnTo>
                    <a:pt x="351771" y="1111132"/>
                  </a:lnTo>
                  <a:lnTo>
                    <a:pt x="453010" y="961265"/>
                  </a:lnTo>
                  <a:lnTo>
                    <a:pt x="565184" y="819916"/>
                  </a:lnTo>
                  <a:lnTo>
                    <a:pt x="687687" y="687687"/>
                  </a:lnTo>
                  <a:lnTo>
                    <a:pt x="819916" y="565184"/>
                  </a:lnTo>
                  <a:lnTo>
                    <a:pt x="961265" y="453010"/>
                  </a:lnTo>
                  <a:lnTo>
                    <a:pt x="1111132" y="351771"/>
                  </a:lnTo>
                  <a:lnTo>
                    <a:pt x="1268911" y="262069"/>
                  </a:lnTo>
                  <a:lnTo>
                    <a:pt x="1433999" y="184510"/>
                  </a:lnTo>
                  <a:lnTo>
                    <a:pt x="1605790" y="119698"/>
                  </a:lnTo>
                  <a:lnTo>
                    <a:pt x="1783682" y="68236"/>
                  </a:lnTo>
                  <a:lnTo>
                    <a:pt x="1967069" y="30730"/>
                  </a:lnTo>
                  <a:lnTo>
                    <a:pt x="2155347" y="7783"/>
                  </a:lnTo>
                  <a:lnTo>
                    <a:pt x="2347912" y="0"/>
                  </a:lnTo>
                  <a:lnTo>
                    <a:pt x="2540478" y="7783"/>
                  </a:lnTo>
                  <a:lnTo>
                    <a:pt x="2728756" y="30730"/>
                  </a:lnTo>
                  <a:lnTo>
                    <a:pt x="2912143" y="68236"/>
                  </a:lnTo>
                  <a:lnTo>
                    <a:pt x="3090034" y="119698"/>
                  </a:lnTo>
                  <a:lnTo>
                    <a:pt x="3261826" y="184510"/>
                  </a:lnTo>
                  <a:lnTo>
                    <a:pt x="3426913" y="262069"/>
                  </a:lnTo>
                  <a:lnTo>
                    <a:pt x="3584692" y="351771"/>
                  </a:lnTo>
                  <a:lnTo>
                    <a:pt x="3734559" y="453010"/>
                  </a:lnTo>
                  <a:lnTo>
                    <a:pt x="3875909" y="565184"/>
                  </a:lnTo>
                  <a:lnTo>
                    <a:pt x="4008137" y="687687"/>
                  </a:lnTo>
                  <a:lnTo>
                    <a:pt x="4130640" y="819916"/>
                  </a:lnTo>
                  <a:lnTo>
                    <a:pt x="4242814" y="961265"/>
                  </a:lnTo>
                  <a:lnTo>
                    <a:pt x="4344054" y="1111132"/>
                  </a:lnTo>
                  <a:lnTo>
                    <a:pt x="4433755" y="1268911"/>
                  </a:lnTo>
                  <a:lnTo>
                    <a:pt x="4511314" y="1433999"/>
                  </a:lnTo>
                  <a:lnTo>
                    <a:pt x="4576127" y="1605790"/>
                  </a:lnTo>
                  <a:lnTo>
                    <a:pt x="4627588" y="1783682"/>
                  </a:lnTo>
                  <a:lnTo>
                    <a:pt x="4665095" y="1967069"/>
                  </a:lnTo>
                  <a:lnTo>
                    <a:pt x="4688042" y="2155347"/>
                  </a:lnTo>
                  <a:lnTo>
                    <a:pt x="4695825" y="2347912"/>
                  </a:lnTo>
                  <a:lnTo>
                    <a:pt x="4688042" y="2540478"/>
                  </a:lnTo>
                  <a:lnTo>
                    <a:pt x="4665095" y="2728756"/>
                  </a:lnTo>
                  <a:lnTo>
                    <a:pt x="4627588" y="2912143"/>
                  </a:lnTo>
                  <a:lnTo>
                    <a:pt x="4576127" y="3090034"/>
                  </a:lnTo>
                  <a:lnTo>
                    <a:pt x="4511314" y="3261826"/>
                  </a:lnTo>
                  <a:lnTo>
                    <a:pt x="4433755" y="3426913"/>
                  </a:lnTo>
                  <a:lnTo>
                    <a:pt x="4344054" y="3584692"/>
                  </a:lnTo>
                  <a:lnTo>
                    <a:pt x="4242814" y="3734559"/>
                  </a:lnTo>
                  <a:lnTo>
                    <a:pt x="4130640" y="3875909"/>
                  </a:lnTo>
                  <a:lnTo>
                    <a:pt x="4008137" y="4008137"/>
                  </a:lnTo>
                  <a:lnTo>
                    <a:pt x="3875909" y="4130640"/>
                  </a:lnTo>
                  <a:lnTo>
                    <a:pt x="3734559" y="4242814"/>
                  </a:lnTo>
                  <a:lnTo>
                    <a:pt x="3584692" y="4344054"/>
                  </a:lnTo>
                  <a:lnTo>
                    <a:pt x="3426913" y="4433755"/>
                  </a:lnTo>
                  <a:lnTo>
                    <a:pt x="3261826" y="4511314"/>
                  </a:lnTo>
                  <a:lnTo>
                    <a:pt x="3090034" y="4576127"/>
                  </a:lnTo>
                  <a:lnTo>
                    <a:pt x="2912143" y="4627588"/>
                  </a:lnTo>
                  <a:lnTo>
                    <a:pt x="2728756" y="4665095"/>
                  </a:lnTo>
                  <a:lnTo>
                    <a:pt x="2540478" y="4688042"/>
                  </a:lnTo>
                  <a:lnTo>
                    <a:pt x="2347912" y="4695825"/>
                  </a:lnTo>
                  <a:close/>
                </a:path>
              </a:pathLst>
            </a:custGeom>
            <a:solidFill>
              <a:srgbClr val="C887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426989" y="5586717"/>
              <a:ext cx="3086100" cy="3086100"/>
            </a:xfrm>
            <a:custGeom>
              <a:avLst/>
              <a:gdLst/>
              <a:ahLst/>
              <a:cxnLst/>
              <a:rect l="l" t="t" r="r" b="b"/>
              <a:pathLst>
                <a:path w="3086100" h="3086100">
                  <a:moveTo>
                    <a:pt x="1543049" y="3086099"/>
                  </a:moveTo>
                  <a:lnTo>
                    <a:pt x="1416495" y="3080984"/>
                  </a:lnTo>
                  <a:lnTo>
                    <a:pt x="1292759" y="3065903"/>
                  </a:lnTo>
                  <a:lnTo>
                    <a:pt x="1172237" y="3041254"/>
                  </a:lnTo>
                  <a:lnTo>
                    <a:pt x="1055326" y="3007434"/>
                  </a:lnTo>
                  <a:lnTo>
                    <a:pt x="942425" y="2964839"/>
                  </a:lnTo>
                  <a:lnTo>
                    <a:pt x="833929" y="2913867"/>
                  </a:lnTo>
                  <a:lnTo>
                    <a:pt x="730237" y="2854915"/>
                  </a:lnTo>
                  <a:lnTo>
                    <a:pt x="631744" y="2788380"/>
                  </a:lnTo>
                  <a:lnTo>
                    <a:pt x="538849" y="2714660"/>
                  </a:lnTo>
                  <a:lnTo>
                    <a:pt x="451948" y="2634150"/>
                  </a:lnTo>
                  <a:lnTo>
                    <a:pt x="371439" y="2547250"/>
                  </a:lnTo>
                  <a:lnTo>
                    <a:pt x="297719" y="2454355"/>
                  </a:lnTo>
                  <a:lnTo>
                    <a:pt x="231184" y="2355862"/>
                  </a:lnTo>
                  <a:lnTo>
                    <a:pt x="172232" y="2252170"/>
                  </a:lnTo>
                  <a:lnTo>
                    <a:pt x="121260" y="2143674"/>
                  </a:lnTo>
                  <a:lnTo>
                    <a:pt x="78665" y="2030772"/>
                  </a:lnTo>
                  <a:lnTo>
                    <a:pt x="44845" y="1913862"/>
                  </a:lnTo>
                  <a:lnTo>
                    <a:pt x="20195" y="1793340"/>
                  </a:lnTo>
                  <a:lnTo>
                    <a:pt x="5115" y="1669603"/>
                  </a:lnTo>
                  <a:lnTo>
                    <a:pt x="0" y="1543049"/>
                  </a:lnTo>
                  <a:lnTo>
                    <a:pt x="5115" y="1416495"/>
                  </a:lnTo>
                  <a:lnTo>
                    <a:pt x="20195" y="1292759"/>
                  </a:lnTo>
                  <a:lnTo>
                    <a:pt x="44845" y="1172237"/>
                  </a:lnTo>
                  <a:lnTo>
                    <a:pt x="78665" y="1055326"/>
                  </a:lnTo>
                  <a:lnTo>
                    <a:pt x="121260" y="942425"/>
                  </a:lnTo>
                  <a:lnTo>
                    <a:pt x="172232" y="833929"/>
                  </a:lnTo>
                  <a:lnTo>
                    <a:pt x="231184" y="730237"/>
                  </a:lnTo>
                  <a:lnTo>
                    <a:pt x="297719" y="631744"/>
                  </a:lnTo>
                  <a:lnTo>
                    <a:pt x="371439" y="538849"/>
                  </a:lnTo>
                  <a:lnTo>
                    <a:pt x="451948" y="451948"/>
                  </a:lnTo>
                  <a:lnTo>
                    <a:pt x="538849" y="371439"/>
                  </a:lnTo>
                  <a:lnTo>
                    <a:pt x="631744" y="297719"/>
                  </a:lnTo>
                  <a:lnTo>
                    <a:pt x="730237" y="231184"/>
                  </a:lnTo>
                  <a:lnTo>
                    <a:pt x="833929" y="172232"/>
                  </a:lnTo>
                  <a:lnTo>
                    <a:pt x="942425" y="121260"/>
                  </a:lnTo>
                  <a:lnTo>
                    <a:pt x="1055326" y="78665"/>
                  </a:lnTo>
                  <a:lnTo>
                    <a:pt x="1172237" y="44845"/>
                  </a:lnTo>
                  <a:lnTo>
                    <a:pt x="1292759" y="20195"/>
                  </a:lnTo>
                  <a:lnTo>
                    <a:pt x="1416495" y="5115"/>
                  </a:lnTo>
                  <a:lnTo>
                    <a:pt x="1543049" y="0"/>
                  </a:lnTo>
                  <a:lnTo>
                    <a:pt x="1669603" y="5115"/>
                  </a:lnTo>
                  <a:lnTo>
                    <a:pt x="1793340" y="20195"/>
                  </a:lnTo>
                  <a:lnTo>
                    <a:pt x="1913862" y="44845"/>
                  </a:lnTo>
                  <a:lnTo>
                    <a:pt x="2030772" y="78665"/>
                  </a:lnTo>
                  <a:lnTo>
                    <a:pt x="2143674" y="121260"/>
                  </a:lnTo>
                  <a:lnTo>
                    <a:pt x="2252170" y="172232"/>
                  </a:lnTo>
                  <a:lnTo>
                    <a:pt x="2355862" y="231184"/>
                  </a:lnTo>
                  <a:lnTo>
                    <a:pt x="2454355" y="297719"/>
                  </a:lnTo>
                  <a:lnTo>
                    <a:pt x="2547250" y="371439"/>
                  </a:lnTo>
                  <a:lnTo>
                    <a:pt x="2634150" y="451948"/>
                  </a:lnTo>
                  <a:lnTo>
                    <a:pt x="2714660" y="538849"/>
                  </a:lnTo>
                  <a:lnTo>
                    <a:pt x="2788380" y="631744"/>
                  </a:lnTo>
                  <a:lnTo>
                    <a:pt x="2854915" y="730237"/>
                  </a:lnTo>
                  <a:lnTo>
                    <a:pt x="2913867" y="833929"/>
                  </a:lnTo>
                  <a:lnTo>
                    <a:pt x="2964839" y="942425"/>
                  </a:lnTo>
                  <a:lnTo>
                    <a:pt x="3007434" y="1055326"/>
                  </a:lnTo>
                  <a:lnTo>
                    <a:pt x="3041254" y="1172237"/>
                  </a:lnTo>
                  <a:lnTo>
                    <a:pt x="3065903" y="1292759"/>
                  </a:lnTo>
                  <a:lnTo>
                    <a:pt x="3080984" y="1416495"/>
                  </a:lnTo>
                  <a:lnTo>
                    <a:pt x="3086099" y="1543049"/>
                  </a:lnTo>
                  <a:lnTo>
                    <a:pt x="3080984" y="1669603"/>
                  </a:lnTo>
                  <a:lnTo>
                    <a:pt x="3065903" y="1793340"/>
                  </a:lnTo>
                  <a:lnTo>
                    <a:pt x="3041254" y="1913862"/>
                  </a:lnTo>
                  <a:lnTo>
                    <a:pt x="3007434" y="2030772"/>
                  </a:lnTo>
                  <a:lnTo>
                    <a:pt x="2964839" y="2143674"/>
                  </a:lnTo>
                  <a:lnTo>
                    <a:pt x="2913867" y="2252170"/>
                  </a:lnTo>
                  <a:lnTo>
                    <a:pt x="2854915" y="2355862"/>
                  </a:lnTo>
                  <a:lnTo>
                    <a:pt x="2788380" y="2454355"/>
                  </a:lnTo>
                  <a:lnTo>
                    <a:pt x="2714660" y="2547250"/>
                  </a:lnTo>
                  <a:lnTo>
                    <a:pt x="2634150" y="2634150"/>
                  </a:lnTo>
                  <a:lnTo>
                    <a:pt x="2547250" y="2714660"/>
                  </a:lnTo>
                  <a:lnTo>
                    <a:pt x="2454355" y="2788380"/>
                  </a:lnTo>
                  <a:lnTo>
                    <a:pt x="2355862" y="2854915"/>
                  </a:lnTo>
                  <a:lnTo>
                    <a:pt x="2252170" y="2913867"/>
                  </a:lnTo>
                  <a:lnTo>
                    <a:pt x="2143674" y="2964839"/>
                  </a:lnTo>
                  <a:lnTo>
                    <a:pt x="2030772" y="3007434"/>
                  </a:lnTo>
                  <a:lnTo>
                    <a:pt x="1913862" y="3041254"/>
                  </a:lnTo>
                  <a:lnTo>
                    <a:pt x="1793340" y="3065903"/>
                  </a:lnTo>
                  <a:lnTo>
                    <a:pt x="1669603" y="3080984"/>
                  </a:lnTo>
                  <a:lnTo>
                    <a:pt x="1543049" y="3086099"/>
                  </a:lnTo>
                  <a:close/>
                </a:path>
              </a:pathLst>
            </a:custGeom>
            <a:solidFill>
              <a:srgbClr val="EFA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41921" y="1825847"/>
            <a:ext cx="17051726" cy="518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2140" marR="5080" indent="-600075">
              <a:lnSpc>
                <a:spcPct val="107100"/>
              </a:lnSpc>
            </a:pPr>
            <a:r>
              <a:rPr lang="ru-RU" sz="3150" spc="160" dirty="0" smtClean="0">
                <a:solidFill>
                  <a:srgbClr val="181818"/>
                </a:solidFill>
                <a:latin typeface="Tahoma"/>
                <a:cs typeface="Tahoma"/>
              </a:rPr>
              <a:t>Пользователи </a:t>
            </a:r>
            <a:r>
              <a:rPr lang="en-US" sz="3150" b="1" spc="160" dirty="0" smtClean="0">
                <a:solidFill>
                  <a:srgbClr val="181818"/>
                </a:solidFill>
                <a:latin typeface="Tahoma"/>
                <a:cs typeface="Tahoma"/>
              </a:rPr>
              <a:t>Google Doc </a:t>
            </a:r>
            <a:r>
              <a:rPr lang="en-US" sz="3150" spc="160" dirty="0" smtClean="0">
                <a:solidFill>
                  <a:srgbClr val="181818"/>
                </a:solidFill>
                <a:latin typeface="Tahoma"/>
                <a:cs typeface="Tahoma"/>
              </a:rPr>
              <a:t>– 1 </a:t>
            </a:r>
            <a:r>
              <a:rPr lang="ru-RU" sz="3150" spc="160" dirty="0" smtClean="0">
                <a:solidFill>
                  <a:srgbClr val="181818"/>
                </a:solidFill>
                <a:latin typeface="Tahoma"/>
                <a:cs typeface="Tahoma"/>
              </a:rPr>
              <a:t> млрд человек (скачивания </a:t>
            </a:r>
            <a:r>
              <a:rPr lang="en-US" sz="3150" spc="160" dirty="0" smtClean="0">
                <a:solidFill>
                  <a:srgbClr val="181818"/>
                </a:solidFill>
                <a:latin typeface="Tahoma"/>
                <a:cs typeface="Tahoma"/>
              </a:rPr>
              <a:t>Google </a:t>
            </a:r>
            <a:r>
              <a:rPr lang="en-US" sz="3150" spc="160" dirty="0" smtClean="0">
                <a:solidFill>
                  <a:srgbClr val="181818"/>
                </a:solidFill>
                <a:latin typeface="Tahoma"/>
                <a:cs typeface="Tahoma"/>
              </a:rPr>
              <a:t>Play)</a:t>
            </a:r>
            <a:endParaRPr sz="3150" dirty="0">
              <a:latin typeface="Tahoma"/>
              <a:cs typeface="Tahoma"/>
            </a:endParaRPr>
          </a:p>
        </p:txBody>
      </p:sp>
      <p:sp>
        <p:nvSpPr>
          <p:cNvPr id="15" name="object 13"/>
          <p:cNvSpPr txBox="1">
            <a:spLocks noGrp="1"/>
          </p:cNvSpPr>
          <p:nvPr>
            <p:ph type="title"/>
          </p:nvPr>
        </p:nvSpPr>
        <p:spPr>
          <a:xfrm>
            <a:off x="142832" y="431391"/>
            <a:ext cx="17535568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325">
              <a:lnSpc>
                <a:spcPct val="100000"/>
              </a:lnSpc>
            </a:pPr>
            <a:r>
              <a:rPr lang="ru-RU" sz="6000" b="1" spc="-490" dirty="0" smtClean="0">
                <a:latin typeface="Arial Black"/>
                <a:cs typeface="Arial Black"/>
              </a:rPr>
              <a:t>РЫНОК </a:t>
            </a:r>
            <a:endParaRPr lang="ru-RU" sz="6000" b="1" spc="-145" dirty="0">
              <a:latin typeface="Arial Black"/>
              <a:cs typeface="Arial Black"/>
            </a:endParaRPr>
          </a:p>
        </p:txBody>
      </p:sp>
      <p:sp>
        <p:nvSpPr>
          <p:cNvPr id="16" name="object 12"/>
          <p:cNvSpPr txBox="1"/>
          <p:nvPr/>
        </p:nvSpPr>
        <p:spPr>
          <a:xfrm>
            <a:off x="241921" y="3081127"/>
            <a:ext cx="17051726" cy="518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2140" marR="5080" indent="-600075">
              <a:lnSpc>
                <a:spcPct val="107100"/>
              </a:lnSpc>
            </a:pPr>
            <a:r>
              <a:rPr lang="ru-RU" sz="3150" spc="160" dirty="0" smtClean="0">
                <a:solidFill>
                  <a:srgbClr val="181818"/>
                </a:solidFill>
                <a:latin typeface="Tahoma"/>
                <a:cs typeface="Tahoma"/>
              </a:rPr>
              <a:t>Конверсия </a:t>
            </a:r>
            <a:r>
              <a:rPr lang="ru-RU" sz="3150" b="1" spc="160" dirty="0" smtClean="0">
                <a:solidFill>
                  <a:srgbClr val="181818"/>
                </a:solidFill>
                <a:latin typeface="Tahoma"/>
                <a:cs typeface="Tahoma"/>
              </a:rPr>
              <a:t>облачных сервисов Яндекс </a:t>
            </a:r>
            <a:r>
              <a:rPr lang="en-US" sz="3150" spc="160" dirty="0" smtClean="0">
                <a:solidFill>
                  <a:srgbClr val="181818"/>
                </a:solidFill>
                <a:latin typeface="Tahoma"/>
                <a:cs typeface="Tahoma"/>
              </a:rPr>
              <a:t>– 1</a:t>
            </a:r>
            <a:r>
              <a:rPr lang="ru-RU" sz="3150" spc="160" dirty="0" smtClean="0">
                <a:solidFill>
                  <a:srgbClr val="181818"/>
                </a:solidFill>
                <a:latin typeface="Tahoma"/>
                <a:cs typeface="Tahoma"/>
              </a:rPr>
              <a:t>0% (Я-отчеты)</a:t>
            </a:r>
            <a:endParaRPr sz="3150" dirty="0">
              <a:latin typeface="Tahoma"/>
              <a:cs typeface="Tahoma"/>
            </a:endParaRPr>
          </a:p>
        </p:txBody>
      </p:sp>
      <p:sp>
        <p:nvSpPr>
          <p:cNvPr id="17" name="object 12"/>
          <p:cNvSpPr txBox="1"/>
          <p:nvPr/>
        </p:nvSpPr>
        <p:spPr>
          <a:xfrm>
            <a:off x="241921" y="4427340"/>
            <a:ext cx="17051726" cy="518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2140" marR="5080" indent="-600075">
              <a:lnSpc>
                <a:spcPct val="107100"/>
              </a:lnSpc>
            </a:pPr>
            <a:r>
              <a:rPr lang="ru-RU" sz="3150" spc="160" dirty="0" smtClean="0">
                <a:solidFill>
                  <a:srgbClr val="181818"/>
                </a:solidFill>
                <a:latin typeface="Tahoma"/>
                <a:cs typeface="Tahoma"/>
              </a:rPr>
              <a:t>Пользователи «</a:t>
            </a:r>
            <a:r>
              <a:rPr lang="ru-RU" sz="3150" b="1" spc="160" dirty="0" err="1" smtClean="0">
                <a:solidFill>
                  <a:srgbClr val="181818"/>
                </a:solidFill>
                <a:latin typeface="Tahoma"/>
                <a:cs typeface="Tahoma"/>
              </a:rPr>
              <a:t>Антиплагиат</a:t>
            </a:r>
            <a:r>
              <a:rPr lang="ru-RU" sz="3150" spc="160" dirty="0" smtClean="0">
                <a:solidFill>
                  <a:srgbClr val="181818"/>
                </a:solidFill>
                <a:latin typeface="Tahoma"/>
                <a:cs typeface="Tahoma"/>
              </a:rPr>
              <a:t>» </a:t>
            </a:r>
            <a:r>
              <a:rPr lang="en-US" sz="3150" spc="160" dirty="0" smtClean="0">
                <a:solidFill>
                  <a:srgbClr val="181818"/>
                </a:solidFill>
                <a:latin typeface="Tahoma"/>
                <a:cs typeface="Tahoma"/>
              </a:rPr>
              <a:t>– </a:t>
            </a:r>
            <a:r>
              <a:rPr lang="ru-RU" sz="3150" spc="160" dirty="0" smtClean="0">
                <a:solidFill>
                  <a:srgbClr val="181818"/>
                </a:solidFill>
                <a:latin typeface="Tahoma"/>
                <a:cs typeface="Tahoma"/>
              </a:rPr>
              <a:t>5 млн чел, 1100 вузов</a:t>
            </a:r>
            <a:endParaRPr sz="3150" dirty="0">
              <a:latin typeface="Tahoma"/>
              <a:cs typeface="Tahoma"/>
            </a:endParaRPr>
          </a:p>
        </p:txBody>
      </p:sp>
      <p:pic>
        <p:nvPicPr>
          <p:cNvPr id="20" name="Звук 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64"/>
    </mc:Choice>
    <mc:Fallback>
      <p:transition spd="slow" advTm="3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1145475" y="9459352"/>
            <a:ext cx="6456725" cy="484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3150" spc="-40" dirty="0" smtClean="0">
                <a:solidFill>
                  <a:srgbClr val="0070C0"/>
                </a:solidFill>
                <a:latin typeface="Arial"/>
                <a:cs typeface="Arial"/>
              </a:rPr>
              <a:t>Автоматизация </a:t>
            </a:r>
            <a:r>
              <a:rPr lang="ru-RU" sz="3150" spc="-40" dirty="0" err="1" smtClean="0">
                <a:solidFill>
                  <a:srgbClr val="0070C0"/>
                </a:solidFill>
                <a:latin typeface="Arial"/>
                <a:cs typeface="Arial"/>
              </a:rPr>
              <a:t>нейросетей</a:t>
            </a:r>
            <a:r>
              <a:rPr lang="ru-RU" sz="3150" spc="-40" dirty="0" smtClean="0">
                <a:solidFill>
                  <a:srgbClr val="0070C0"/>
                </a:solidFill>
                <a:latin typeface="Arial"/>
                <a:cs typeface="Arial"/>
              </a:rPr>
              <a:t>     </a:t>
            </a:r>
            <a:r>
              <a:rPr lang="en-US" sz="3150" spc="-40" dirty="0" smtClean="0">
                <a:solidFill>
                  <a:srgbClr val="0070C0"/>
                </a:solidFill>
                <a:latin typeface="Arial"/>
                <a:cs typeface="Arial"/>
              </a:rPr>
              <a:t>MAX</a:t>
            </a:r>
            <a:endParaRPr sz="315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82465" y="4570911"/>
            <a:ext cx="2672546" cy="484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3150" spc="5" dirty="0" smtClean="0">
                <a:solidFill>
                  <a:srgbClr val="181818"/>
                </a:solidFill>
                <a:latin typeface="Arial"/>
                <a:cs typeface="Arial"/>
              </a:rPr>
              <a:t>Яндекс-диск</a:t>
            </a:r>
            <a:endParaRPr sz="315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52609" y="6369181"/>
            <a:ext cx="3295015" cy="1790700"/>
          </a:xfrm>
          <a:custGeom>
            <a:avLst/>
            <a:gdLst/>
            <a:ahLst/>
            <a:cxnLst/>
            <a:rect l="l" t="t" r="r" b="b"/>
            <a:pathLst>
              <a:path w="3295015" h="1790700">
                <a:moveTo>
                  <a:pt x="2810004" y="1790699"/>
                </a:moveTo>
                <a:lnTo>
                  <a:pt x="484756" y="1790699"/>
                </a:lnTo>
                <a:lnTo>
                  <a:pt x="465499" y="1790316"/>
                </a:lnTo>
                <a:lnTo>
                  <a:pt x="427303" y="1787275"/>
                </a:lnTo>
                <a:lnTo>
                  <a:pt x="389668" y="1781257"/>
                </a:lnTo>
                <a:lnTo>
                  <a:pt x="334623" y="1766797"/>
                </a:lnTo>
                <a:lnTo>
                  <a:pt x="281755" y="1746022"/>
                </a:lnTo>
                <a:lnTo>
                  <a:pt x="231614" y="1719158"/>
                </a:lnTo>
                <a:lnTo>
                  <a:pt x="184749" y="1686435"/>
                </a:lnTo>
                <a:lnTo>
                  <a:pt x="155598" y="1661478"/>
                </a:lnTo>
                <a:lnTo>
                  <a:pt x="128365" y="1634144"/>
                </a:lnTo>
                <a:lnTo>
                  <a:pt x="103499" y="1604886"/>
                </a:lnTo>
                <a:lnTo>
                  <a:pt x="81127" y="1573920"/>
                </a:lnTo>
                <a:lnTo>
                  <a:pt x="52390" y="1524630"/>
                </a:lnTo>
                <a:lnTo>
                  <a:pt x="29644" y="1472418"/>
                </a:lnTo>
                <a:lnTo>
                  <a:pt x="13114" y="1417837"/>
                </a:lnTo>
                <a:lnTo>
                  <a:pt x="5661" y="1380406"/>
                </a:lnTo>
                <a:lnTo>
                  <a:pt x="1140" y="1342330"/>
                </a:lnTo>
                <a:lnTo>
                  <a:pt x="0" y="1323102"/>
                </a:lnTo>
                <a:lnTo>
                  <a:pt x="0" y="467597"/>
                </a:lnTo>
                <a:lnTo>
                  <a:pt x="3030" y="429261"/>
                </a:lnTo>
                <a:lnTo>
                  <a:pt x="9025" y="391487"/>
                </a:lnTo>
                <a:lnTo>
                  <a:pt x="17919" y="354439"/>
                </a:lnTo>
                <a:lnTo>
                  <a:pt x="36547" y="300587"/>
                </a:lnTo>
                <a:lnTo>
                  <a:pt x="61315" y="249287"/>
                </a:lnTo>
                <a:lnTo>
                  <a:pt x="91997" y="201093"/>
                </a:lnTo>
                <a:lnTo>
                  <a:pt x="115624" y="170960"/>
                </a:lnTo>
                <a:lnTo>
                  <a:pt x="141711" y="142617"/>
                </a:lnTo>
                <a:lnTo>
                  <a:pt x="169951" y="116434"/>
                </a:lnTo>
                <a:lnTo>
                  <a:pt x="199973" y="92719"/>
                </a:lnTo>
                <a:lnTo>
                  <a:pt x="247990" y="61924"/>
                </a:lnTo>
                <a:lnTo>
                  <a:pt x="299102" y="37065"/>
                </a:lnTo>
                <a:lnTo>
                  <a:pt x="352757" y="18369"/>
                </a:lnTo>
                <a:lnTo>
                  <a:pt x="408406" y="6065"/>
                </a:lnTo>
                <a:lnTo>
                  <a:pt x="446341" y="1527"/>
                </a:lnTo>
                <a:lnTo>
                  <a:pt x="484756" y="0"/>
                </a:lnTo>
                <a:lnTo>
                  <a:pt x="2810004" y="0"/>
                </a:lnTo>
                <a:lnTo>
                  <a:pt x="2848419" y="1527"/>
                </a:lnTo>
                <a:lnTo>
                  <a:pt x="2886355" y="6065"/>
                </a:lnTo>
                <a:lnTo>
                  <a:pt x="2942004" y="18369"/>
                </a:lnTo>
                <a:lnTo>
                  <a:pt x="2995659" y="37065"/>
                </a:lnTo>
                <a:lnTo>
                  <a:pt x="3046770" y="61924"/>
                </a:lnTo>
                <a:lnTo>
                  <a:pt x="3094788" y="92719"/>
                </a:lnTo>
                <a:lnTo>
                  <a:pt x="3124810" y="116434"/>
                </a:lnTo>
                <a:lnTo>
                  <a:pt x="3153049" y="142617"/>
                </a:lnTo>
                <a:lnTo>
                  <a:pt x="3179136" y="170960"/>
                </a:lnTo>
                <a:lnTo>
                  <a:pt x="3202764" y="201093"/>
                </a:lnTo>
                <a:lnTo>
                  <a:pt x="3223864" y="232850"/>
                </a:lnTo>
                <a:lnTo>
                  <a:pt x="3250629" y="283176"/>
                </a:lnTo>
                <a:lnTo>
                  <a:pt x="3271329" y="336239"/>
                </a:lnTo>
                <a:lnTo>
                  <a:pt x="3285735" y="391487"/>
                </a:lnTo>
                <a:lnTo>
                  <a:pt x="3291731" y="429261"/>
                </a:lnTo>
                <a:lnTo>
                  <a:pt x="3294761" y="467597"/>
                </a:lnTo>
                <a:lnTo>
                  <a:pt x="3294761" y="1323102"/>
                </a:lnTo>
                <a:lnTo>
                  <a:pt x="3291731" y="1361438"/>
                </a:lnTo>
                <a:lnTo>
                  <a:pt x="3285735" y="1399212"/>
                </a:lnTo>
                <a:lnTo>
                  <a:pt x="3276841" y="1436260"/>
                </a:lnTo>
                <a:lnTo>
                  <a:pt x="3258214" y="1490112"/>
                </a:lnTo>
                <a:lnTo>
                  <a:pt x="3233446" y="1541412"/>
                </a:lnTo>
                <a:lnTo>
                  <a:pt x="3202764" y="1589606"/>
                </a:lnTo>
                <a:lnTo>
                  <a:pt x="3179136" y="1619739"/>
                </a:lnTo>
                <a:lnTo>
                  <a:pt x="3153049" y="1648082"/>
                </a:lnTo>
                <a:lnTo>
                  <a:pt x="3124810" y="1674265"/>
                </a:lnTo>
                <a:lnTo>
                  <a:pt x="3094788" y="1697980"/>
                </a:lnTo>
                <a:lnTo>
                  <a:pt x="3046770" y="1728775"/>
                </a:lnTo>
                <a:lnTo>
                  <a:pt x="2995659" y="1753634"/>
                </a:lnTo>
                <a:lnTo>
                  <a:pt x="2942004" y="1772330"/>
                </a:lnTo>
                <a:lnTo>
                  <a:pt x="2886355" y="1784634"/>
                </a:lnTo>
                <a:lnTo>
                  <a:pt x="2848419" y="1789172"/>
                </a:lnTo>
                <a:lnTo>
                  <a:pt x="2810004" y="1790699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05000" y="6369181"/>
            <a:ext cx="3242945" cy="1790700"/>
          </a:xfrm>
          <a:custGeom>
            <a:avLst/>
            <a:gdLst/>
            <a:ahLst/>
            <a:cxnLst/>
            <a:rect l="l" t="t" r="r" b="b"/>
            <a:pathLst>
              <a:path w="3242945" h="1790700">
                <a:moveTo>
                  <a:pt x="3086771" y="129221"/>
                </a:moveTo>
                <a:lnTo>
                  <a:pt x="3114004" y="156555"/>
                </a:lnTo>
                <a:lnTo>
                  <a:pt x="3138870" y="185813"/>
                </a:lnTo>
                <a:lnTo>
                  <a:pt x="3161242" y="216779"/>
                </a:lnTo>
                <a:lnTo>
                  <a:pt x="3189978" y="266069"/>
                </a:lnTo>
                <a:lnTo>
                  <a:pt x="3212725" y="318281"/>
                </a:lnTo>
                <a:lnTo>
                  <a:pt x="3229255" y="372862"/>
                </a:lnTo>
                <a:lnTo>
                  <a:pt x="3236708" y="410293"/>
                </a:lnTo>
                <a:lnTo>
                  <a:pt x="3241229" y="448369"/>
                </a:lnTo>
                <a:lnTo>
                  <a:pt x="3242752" y="486925"/>
                </a:lnTo>
                <a:lnTo>
                  <a:pt x="3242752" y="1303774"/>
                </a:lnTo>
                <a:lnTo>
                  <a:pt x="3241229" y="1342330"/>
                </a:lnTo>
                <a:lnTo>
                  <a:pt x="3236708" y="1380405"/>
                </a:lnTo>
                <a:lnTo>
                  <a:pt x="3229255" y="1417837"/>
                </a:lnTo>
                <a:lnTo>
                  <a:pt x="3212725" y="1472418"/>
                </a:lnTo>
                <a:lnTo>
                  <a:pt x="3189978" y="1524629"/>
                </a:lnTo>
                <a:lnTo>
                  <a:pt x="3161242" y="1573920"/>
                </a:lnTo>
                <a:lnTo>
                  <a:pt x="3138870" y="1604886"/>
                </a:lnTo>
                <a:lnTo>
                  <a:pt x="3114004" y="1634144"/>
                </a:lnTo>
                <a:lnTo>
                  <a:pt x="3086771" y="1661478"/>
                </a:lnTo>
                <a:lnTo>
                  <a:pt x="3057620" y="1686435"/>
                </a:lnTo>
                <a:lnTo>
                  <a:pt x="3026768" y="1708890"/>
                </a:lnTo>
                <a:lnTo>
                  <a:pt x="2977658" y="1737732"/>
                </a:lnTo>
                <a:lnTo>
                  <a:pt x="2925638" y="1760562"/>
                </a:lnTo>
                <a:lnTo>
                  <a:pt x="2871257" y="1777153"/>
                </a:lnTo>
                <a:lnTo>
                  <a:pt x="2815066" y="1787274"/>
                </a:lnTo>
                <a:lnTo>
                  <a:pt x="2776870" y="1790316"/>
                </a:lnTo>
                <a:lnTo>
                  <a:pt x="2757613" y="1790699"/>
                </a:lnTo>
                <a:lnTo>
                  <a:pt x="432365" y="1790699"/>
                </a:lnTo>
                <a:lnTo>
                  <a:pt x="393950" y="1789171"/>
                </a:lnTo>
                <a:lnTo>
                  <a:pt x="356014" y="1784633"/>
                </a:lnTo>
                <a:lnTo>
                  <a:pt x="300365" y="1772330"/>
                </a:lnTo>
                <a:lnTo>
                  <a:pt x="246710" y="1753634"/>
                </a:lnTo>
                <a:lnTo>
                  <a:pt x="195599" y="1728775"/>
                </a:lnTo>
                <a:lnTo>
                  <a:pt x="147582" y="1697980"/>
                </a:lnTo>
                <a:lnTo>
                  <a:pt x="117560" y="1674265"/>
                </a:lnTo>
                <a:lnTo>
                  <a:pt x="89320" y="1648082"/>
                </a:lnTo>
                <a:lnTo>
                  <a:pt x="63233" y="1619738"/>
                </a:lnTo>
                <a:lnTo>
                  <a:pt x="39606" y="1589606"/>
                </a:lnTo>
                <a:lnTo>
                  <a:pt x="18505" y="1557849"/>
                </a:lnTo>
                <a:lnTo>
                  <a:pt x="8924" y="1541412"/>
                </a:lnTo>
                <a:lnTo>
                  <a:pt x="0" y="1524630"/>
                </a:lnTo>
              </a:path>
            </a:pathLst>
          </a:custGeom>
          <a:ln w="19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947932" y="6597585"/>
            <a:ext cx="2894789" cy="479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7400"/>
              </a:lnSpc>
            </a:pPr>
            <a:r>
              <a:rPr lang="en-US" sz="3200" spc="225" dirty="0" smtClean="0">
                <a:latin typeface="Tahoma"/>
                <a:cs typeface="Tahoma"/>
              </a:rPr>
              <a:t>Word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3145135" y="2284159"/>
            <a:ext cx="3295015" cy="1563941"/>
          </a:xfrm>
          <a:custGeom>
            <a:avLst/>
            <a:gdLst/>
            <a:ahLst/>
            <a:cxnLst/>
            <a:rect l="l" t="t" r="r" b="b"/>
            <a:pathLst>
              <a:path w="3295015" h="1333500">
                <a:moveTo>
                  <a:pt x="2809944" y="1333500"/>
                </a:moveTo>
                <a:lnTo>
                  <a:pt x="484746" y="1333500"/>
                </a:lnTo>
                <a:lnTo>
                  <a:pt x="465489" y="1333117"/>
                </a:lnTo>
                <a:lnTo>
                  <a:pt x="427294" y="1330080"/>
                </a:lnTo>
                <a:lnTo>
                  <a:pt x="389660" y="1324071"/>
                </a:lnTo>
                <a:lnTo>
                  <a:pt x="334616" y="1309632"/>
                </a:lnTo>
                <a:lnTo>
                  <a:pt x="281749" y="1288885"/>
                </a:lnTo>
                <a:lnTo>
                  <a:pt x="231609" y="1262060"/>
                </a:lnTo>
                <a:lnTo>
                  <a:pt x="184745" y="1229385"/>
                </a:lnTo>
                <a:lnTo>
                  <a:pt x="155595" y="1204463"/>
                </a:lnTo>
                <a:lnTo>
                  <a:pt x="128362" y="1177168"/>
                </a:lnTo>
                <a:lnTo>
                  <a:pt x="103497" y="1147951"/>
                </a:lnTo>
                <a:lnTo>
                  <a:pt x="81125" y="1117030"/>
                </a:lnTo>
                <a:lnTo>
                  <a:pt x="52389" y="1067810"/>
                </a:lnTo>
                <a:lnTo>
                  <a:pt x="29643" y="1015673"/>
                </a:lnTo>
                <a:lnTo>
                  <a:pt x="13114" y="961169"/>
                </a:lnTo>
                <a:lnTo>
                  <a:pt x="5661" y="923792"/>
                </a:lnTo>
                <a:lnTo>
                  <a:pt x="1140" y="885771"/>
                </a:lnTo>
                <a:lnTo>
                  <a:pt x="0" y="866570"/>
                </a:lnTo>
                <a:lnTo>
                  <a:pt x="0" y="466929"/>
                </a:lnTo>
                <a:lnTo>
                  <a:pt x="3030" y="428648"/>
                </a:lnTo>
                <a:lnTo>
                  <a:pt x="9025" y="390928"/>
                </a:lnTo>
                <a:lnTo>
                  <a:pt x="23432" y="335759"/>
                </a:lnTo>
                <a:lnTo>
                  <a:pt x="44131" y="282772"/>
                </a:lnTo>
                <a:lnTo>
                  <a:pt x="70895" y="232518"/>
                </a:lnTo>
                <a:lnTo>
                  <a:pt x="103497" y="185548"/>
                </a:lnTo>
                <a:lnTo>
                  <a:pt x="128362" y="156331"/>
                </a:lnTo>
                <a:lnTo>
                  <a:pt x="155595" y="129036"/>
                </a:lnTo>
                <a:lnTo>
                  <a:pt x="184745" y="104115"/>
                </a:lnTo>
                <a:lnTo>
                  <a:pt x="215596" y="81692"/>
                </a:lnTo>
                <a:lnTo>
                  <a:pt x="264705" y="52891"/>
                </a:lnTo>
                <a:lnTo>
                  <a:pt x="316724" y="30093"/>
                </a:lnTo>
                <a:lnTo>
                  <a:pt x="371104" y="13527"/>
                </a:lnTo>
                <a:lnTo>
                  <a:pt x="427294" y="3419"/>
                </a:lnTo>
                <a:lnTo>
                  <a:pt x="465489" y="382"/>
                </a:lnTo>
                <a:lnTo>
                  <a:pt x="484746" y="0"/>
                </a:lnTo>
                <a:lnTo>
                  <a:pt x="2809944" y="0"/>
                </a:lnTo>
                <a:lnTo>
                  <a:pt x="2848358" y="1525"/>
                </a:lnTo>
                <a:lnTo>
                  <a:pt x="2886293" y="6057"/>
                </a:lnTo>
                <a:lnTo>
                  <a:pt x="2941941" y="18342"/>
                </a:lnTo>
                <a:lnTo>
                  <a:pt x="2995595" y="37012"/>
                </a:lnTo>
                <a:lnTo>
                  <a:pt x="3046705" y="61836"/>
                </a:lnTo>
                <a:lnTo>
                  <a:pt x="3094721" y="92587"/>
                </a:lnTo>
                <a:lnTo>
                  <a:pt x="3124743" y="116267"/>
                </a:lnTo>
                <a:lnTo>
                  <a:pt x="3152982" y="142413"/>
                </a:lnTo>
                <a:lnTo>
                  <a:pt x="3179068" y="170716"/>
                </a:lnTo>
                <a:lnTo>
                  <a:pt x="3202695" y="200805"/>
                </a:lnTo>
                <a:lnTo>
                  <a:pt x="3233376" y="248931"/>
                </a:lnTo>
                <a:lnTo>
                  <a:pt x="3258144" y="300157"/>
                </a:lnTo>
                <a:lnTo>
                  <a:pt x="3276771" y="353933"/>
                </a:lnTo>
                <a:lnTo>
                  <a:pt x="3289029" y="409707"/>
                </a:lnTo>
                <a:lnTo>
                  <a:pt x="3293550" y="447728"/>
                </a:lnTo>
                <a:lnTo>
                  <a:pt x="3294691" y="466929"/>
                </a:lnTo>
                <a:lnTo>
                  <a:pt x="3294691" y="866570"/>
                </a:lnTo>
                <a:lnTo>
                  <a:pt x="3291660" y="904852"/>
                </a:lnTo>
                <a:lnTo>
                  <a:pt x="3285665" y="942571"/>
                </a:lnTo>
                <a:lnTo>
                  <a:pt x="3271259" y="997741"/>
                </a:lnTo>
                <a:lnTo>
                  <a:pt x="3250559" y="1050728"/>
                </a:lnTo>
                <a:lnTo>
                  <a:pt x="3223795" y="1100982"/>
                </a:lnTo>
                <a:lnTo>
                  <a:pt x="3191193" y="1147951"/>
                </a:lnTo>
                <a:lnTo>
                  <a:pt x="3166328" y="1177168"/>
                </a:lnTo>
                <a:lnTo>
                  <a:pt x="3139095" y="1204463"/>
                </a:lnTo>
                <a:lnTo>
                  <a:pt x="3109945" y="1229385"/>
                </a:lnTo>
                <a:lnTo>
                  <a:pt x="3079094" y="1251807"/>
                </a:lnTo>
                <a:lnTo>
                  <a:pt x="3029985" y="1280608"/>
                </a:lnTo>
                <a:lnTo>
                  <a:pt x="2977966" y="1303406"/>
                </a:lnTo>
                <a:lnTo>
                  <a:pt x="2923586" y="1319972"/>
                </a:lnTo>
                <a:lnTo>
                  <a:pt x="2867396" y="1330080"/>
                </a:lnTo>
                <a:lnTo>
                  <a:pt x="2829201" y="1333117"/>
                </a:lnTo>
                <a:lnTo>
                  <a:pt x="2809944" y="1333500"/>
                </a:lnTo>
                <a:close/>
              </a:path>
            </a:pathLst>
          </a:custGeom>
          <a:solidFill>
            <a:srgbClr val="C2A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609956" y="2215021"/>
            <a:ext cx="2810510" cy="1633080"/>
          </a:xfrm>
          <a:custGeom>
            <a:avLst/>
            <a:gdLst/>
            <a:ahLst/>
            <a:cxnLst/>
            <a:rect l="l" t="t" r="r" b="b"/>
            <a:pathLst>
              <a:path w="2810509" h="1333500">
                <a:moveTo>
                  <a:pt x="2528195" y="44614"/>
                </a:moveTo>
                <a:lnTo>
                  <a:pt x="2578335" y="71439"/>
                </a:lnTo>
                <a:lnTo>
                  <a:pt x="2625198" y="104115"/>
                </a:lnTo>
                <a:lnTo>
                  <a:pt x="2639996" y="116267"/>
                </a:lnTo>
                <a:lnTo>
                  <a:pt x="2649674" y="124877"/>
                </a:lnTo>
              </a:path>
              <a:path w="2810509" h="1333500">
                <a:moveTo>
                  <a:pt x="2673164" y="147553"/>
                </a:moveTo>
                <a:lnTo>
                  <a:pt x="2706447" y="185548"/>
                </a:lnTo>
                <a:lnTo>
                  <a:pt x="2728819" y="216469"/>
                </a:lnTo>
                <a:lnTo>
                  <a:pt x="2757554" y="265689"/>
                </a:lnTo>
                <a:lnTo>
                  <a:pt x="2780300" y="317827"/>
                </a:lnTo>
                <a:lnTo>
                  <a:pt x="2796829" y="372330"/>
                </a:lnTo>
                <a:lnTo>
                  <a:pt x="2804282" y="409707"/>
                </a:lnTo>
                <a:lnTo>
                  <a:pt x="2808804" y="447728"/>
                </a:lnTo>
                <a:lnTo>
                  <a:pt x="2810326" y="486230"/>
                </a:lnTo>
                <a:lnTo>
                  <a:pt x="2810326" y="847270"/>
                </a:lnTo>
                <a:lnTo>
                  <a:pt x="2808804" y="885771"/>
                </a:lnTo>
                <a:lnTo>
                  <a:pt x="2804282" y="923792"/>
                </a:lnTo>
                <a:lnTo>
                  <a:pt x="2796829" y="961169"/>
                </a:lnTo>
                <a:lnTo>
                  <a:pt x="2780300" y="1015673"/>
                </a:lnTo>
                <a:lnTo>
                  <a:pt x="2757554" y="1067810"/>
                </a:lnTo>
                <a:lnTo>
                  <a:pt x="2728819" y="1117030"/>
                </a:lnTo>
                <a:lnTo>
                  <a:pt x="2706447" y="1147951"/>
                </a:lnTo>
                <a:lnTo>
                  <a:pt x="2681582" y="1177168"/>
                </a:lnTo>
                <a:lnTo>
                  <a:pt x="2654349" y="1204463"/>
                </a:lnTo>
                <a:lnTo>
                  <a:pt x="2625198" y="1229384"/>
                </a:lnTo>
                <a:lnTo>
                  <a:pt x="2594347" y="1251807"/>
                </a:lnTo>
                <a:lnTo>
                  <a:pt x="2545238" y="1280608"/>
                </a:lnTo>
                <a:lnTo>
                  <a:pt x="2493219" y="1303406"/>
                </a:lnTo>
                <a:lnTo>
                  <a:pt x="2438839" y="1319972"/>
                </a:lnTo>
                <a:lnTo>
                  <a:pt x="2382649" y="1330080"/>
                </a:lnTo>
                <a:lnTo>
                  <a:pt x="2363612" y="1331974"/>
                </a:lnTo>
                <a:lnTo>
                  <a:pt x="2344455" y="1333117"/>
                </a:lnTo>
              </a:path>
            </a:pathLst>
          </a:custGeom>
          <a:ln w="190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944675" y="3065855"/>
            <a:ext cx="3068320" cy="479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7400"/>
              </a:lnSpc>
            </a:pPr>
            <a:r>
              <a:rPr lang="en-US" sz="3200" spc="5" dirty="0" smtClean="0">
                <a:latin typeface="Tahoma"/>
                <a:cs typeface="Tahoma"/>
              </a:rPr>
              <a:t>Google Doc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729458" y="6181725"/>
            <a:ext cx="3295015" cy="1790700"/>
          </a:xfrm>
          <a:custGeom>
            <a:avLst/>
            <a:gdLst/>
            <a:ahLst/>
            <a:cxnLst/>
            <a:rect l="l" t="t" r="r" b="b"/>
            <a:pathLst>
              <a:path w="3295015" h="1790700">
                <a:moveTo>
                  <a:pt x="2810004" y="1790699"/>
                </a:moveTo>
                <a:lnTo>
                  <a:pt x="484756" y="1790699"/>
                </a:lnTo>
                <a:lnTo>
                  <a:pt x="465499" y="1790316"/>
                </a:lnTo>
                <a:lnTo>
                  <a:pt x="427303" y="1787275"/>
                </a:lnTo>
                <a:lnTo>
                  <a:pt x="389668" y="1781257"/>
                </a:lnTo>
                <a:lnTo>
                  <a:pt x="334623" y="1766797"/>
                </a:lnTo>
                <a:lnTo>
                  <a:pt x="281755" y="1746022"/>
                </a:lnTo>
                <a:lnTo>
                  <a:pt x="231614" y="1719158"/>
                </a:lnTo>
                <a:lnTo>
                  <a:pt x="184749" y="1686435"/>
                </a:lnTo>
                <a:lnTo>
                  <a:pt x="155598" y="1661478"/>
                </a:lnTo>
                <a:lnTo>
                  <a:pt x="128365" y="1634144"/>
                </a:lnTo>
                <a:lnTo>
                  <a:pt x="103499" y="1604886"/>
                </a:lnTo>
                <a:lnTo>
                  <a:pt x="81127" y="1573920"/>
                </a:lnTo>
                <a:lnTo>
                  <a:pt x="52390" y="1524630"/>
                </a:lnTo>
                <a:lnTo>
                  <a:pt x="29644" y="1472418"/>
                </a:lnTo>
                <a:lnTo>
                  <a:pt x="13114" y="1417837"/>
                </a:lnTo>
                <a:lnTo>
                  <a:pt x="5661" y="1380406"/>
                </a:lnTo>
                <a:lnTo>
                  <a:pt x="1140" y="1342330"/>
                </a:lnTo>
                <a:lnTo>
                  <a:pt x="0" y="1323102"/>
                </a:lnTo>
                <a:lnTo>
                  <a:pt x="0" y="467597"/>
                </a:lnTo>
                <a:lnTo>
                  <a:pt x="3030" y="429261"/>
                </a:lnTo>
                <a:lnTo>
                  <a:pt x="9025" y="391487"/>
                </a:lnTo>
                <a:lnTo>
                  <a:pt x="17919" y="354439"/>
                </a:lnTo>
                <a:lnTo>
                  <a:pt x="36547" y="300587"/>
                </a:lnTo>
                <a:lnTo>
                  <a:pt x="61315" y="249287"/>
                </a:lnTo>
                <a:lnTo>
                  <a:pt x="91997" y="201093"/>
                </a:lnTo>
                <a:lnTo>
                  <a:pt x="115624" y="170960"/>
                </a:lnTo>
                <a:lnTo>
                  <a:pt x="141711" y="142617"/>
                </a:lnTo>
                <a:lnTo>
                  <a:pt x="169951" y="116434"/>
                </a:lnTo>
                <a:lnTo>
                  <a:pt x="199973" y="92719"/>
                </a:lnTo>
                <a:lnTo>
                  <a:pt x="247990" y="61924"/>
                </a:lnTo>
                <a:lnTo>
                  <a:pt x="299102" y="37065"/>
                </a:lnTo>
                <a:lnTo>
                  <a:pt x="352757" y="18369"/>
                </a:lnTo>
                <a:lnTo>
                  <a:pt x="408406" y="6065"/>
                </a:lnTo>
                <a:lnTo>
                  <a:pt x="446341" y="1527"/>
                </a:lnTo>
                <a:lnTo>
                  <a:pt x="484756" y="0"/>
                </a:lnTo>
                <a:lnTo>
                  <a:pt x="2810004" y="0"/>
                </a:lnTo>
                <a:lnTo>
                  <a:pt x="2848419" y="1527"/>
                </a:lnTo>
                <a:lnTo>
                  <a:pt x="2886355" y="6065"/>
                </a:lnTo>
                <a:lnTo>
                  <a:pt x="2942004" y="18369"/>
                </a:lnTo>
                <a:lnTo>
                  <a:pt x="2995659" y="37065"/>
                </a:lnTo>
                <a:lnTo>
                  <a:pt x="3046770" y="61924"/>
                </a:lnTo>
                <a:lnTo>
                  <a:pt x="3094788" y="92719"/>
                </a:lnTo>
                <a:lnTo>
                  <a:pt x="3124810" y="116434"/>
                </a:lnTo>
                <a:lnTo>
                  <a:pt x="3153049" y="142617"/>
                </a:lnTo>
                <a:lnTo>
                  <a:pt x="3179136" y="170960"/>
                </a:lnTo>
                <a:lnTo>
                  <a:pt x="3202764" y="201093"/>
                </a:lnTo>
                <a:lnTo>
                  <a:pt x="3223864" y="232850"/>
                </a:lnTo>
                <a:lnTo>
                  <a:pt x="3250629" y="283176"/>
                </a:lnTo>
                <a:lnTo>
                  <a:pt x="3271329" y="336239"/>
                </a:lnTo>
                <a:lnTo>
                  <a:pt x="3285735" y="391487"/>
                </a:lnTo>
                <a:lnTo>
                  <a:pt x="3291731" y="429261"/>
                </a:lnTo>
                <a:lnTo>
                  <a:pt x="3294761" y="467597"/>
                </a:lnTo>
                <a:lnTo>
                  <a:pt x="3294761" y="1323102"/>
                </a:lnTo>
                <a:lnTo>
                  <a:pt x="3291731" y="1361438"/>
                </a:lnTo>
                <a:lnTo>
                  <a:pt x="3285735" y="1399212"/>
                </a:lnTo>
                <a:lnTo>
                  <a:pt x="3276841" y="1436260"/>
                </a:lnTo>
                <a:lnTo>
                  <a:pt x="3258214" y="1490112"/>
                </a:lnTo>
                <a:lnTo>
                  <a:pt x="3233446" y="1541412"/>
                </a:lnTo>
                <a:lnTo>
                  <a:pt x="3202764" y="1589606"/>
                </a:lnTo>
                <a:lnTo>
                  <a:pt x="3179136" y="1619739"/>
                </a:lnTo>
                <a:lnTo>
                  <a:pt x="3153049" y="1648082"/>
                </a:lnTo>
                <a:lnTo>
                  <a:pt x="3124810" y="1674265"/>
                </a:lnTo>
                <a:lnTo>
                  <a:pt x="3094788" y="1697980"/>
                </a:lnTo>
                <a:lnTo>
                  <a:pt x="3046770" y="1728775"/>
                </a:lnTo>
                <a:lnTo>
                  <a:pt x="2995659" y="1753634"/>
                </a:lnTo>
                <a:lnTo>
                  <a:pt x="2942004" y="1772330"/>
                </a:lnTo>
                <a:lnTo>
                  <a:pt x="2886355" y="1784634"/>
                </a:lnTo>
                <a:lnTo>
                  <a:pt x="2848419" y="1789172"/>
                </a:lnTo>
                <a:lnTo>
                  <a:pt x="2810004" y="1790699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955071" y="6369181"/>
            <a:ext cx="2847975" cy="15808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107400"/>
              </a:lnSpc>
            </a:pPr>
            <a:r>
              <a:rPr lang="ru-RU" sz="3200" spc="120" dirty="0" err="1" smtClean="0">
                <a:latin typeface="Tahoma"/>
                <a:cs typeface="Tahoma"/>
              </a:rPr>
              <a:t>Нейросети</a:t>
            </a:r>
            <a:endParaRPr lang="ru-RU" sz="3200" spc="120" dirty="0" smtClean="0">
              <a:latin typeface="Tahoma"/>
              <a:cs typeface="Tahoma"/>
            </a:endParaRPr>
          </a:p>
          <a:p>
            <a:pPr marL="12065" marR="5080" indent="-635" algn="ctr">
              <a:lnSpc>
                <a:spcPct val="107400"/>
              </a:lnSpc>
            </a:pPr>
            <a:r>
              <a:rPr lang="ru-RU" sz="3200" spc="120" dirty="0" smtClean="0">
                <a:latin typeface="Tahoma"/>
                <a:cs typeface="Tahoma"/>
              </a:rPr>
              <a:t>Класса </a:t>
            </a:r>
            <a:r>
              <a:rPr lang="en-US" sz="3200" spc="120" dirty="0" err="1" smtClean="0">
                <a:latin typeface="Tahoma"/>
                <a:cs typeface="Tahoma"/>
              </a:rPr>
              <a:t>ChatGPT</a:t>
            </a:r>
            <a:endParaRPr lang="en-US" sz="3200" spc="120" dirty="0" smtClean="0">
              <a:latin typeface="Tahoma"/>
              <a:cs typeface="Tahoma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1181465" y="9410700"/>
            <a:ext cx="15849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ject 5"/>
          <p:cNvSpPr txBox="1"/>
          <p:nvPr/>
        </p:nvSpPr>
        <p:spPr>
          <a:xfrm>
            <a:off x="152400" y="9489374"/>
            <a:ext cx="5422445" cy="484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150" spc="-40" dirty="0" smtClean="0">
                <a:solidFill>
                  <a:srgbClr val="0070C0"/>
                </a:solidFill>
                <a:latin typeface="Arial"/>
                <a:cs typeface="Arial"/>
              </a:rPr>
              <a:t>MIN</a:t>
            </a:r>
            <a:endParaRPr sz="315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609600" y="2245126"/>
            <a:ext cx="1288034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33400" y="4838700"/>
            <a:ext cx="16002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73510" y="6896100"/>
            <a:ext cx="1215907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2574992" y="7077075"/>
            <a:ext cx="15808" cy="2736981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5334000" y="3545345"/>
            <a:ext cx="0" cy="624635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10744200" y="8159881"/>
            <a:ext cx="0" cy="156839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16459200" y="3255207"/>
            <a:ext cx="0" cy="648592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533400" y="3248025"/>
            <a:ext cx="2762250" cy="718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bject 24"/>
          <p:cNvSpPr txBox="1"/>
          <p:nvPr/>
        </p:nvSpPr>
        <p:spPr>
          <a:xfrm>
            <a:off x="13358813" y="2239801"/>
            <a:ext cx="2847975" cy="15333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/>
            <a:r>
              <a:rPr lang="ru-RU" sz="3200" spc="120" dirty="0">
                <a:latin typeface="Tahoma"/>
                <a:cs typeface="Tahoma"/>
              </a:rPr>
              <a:t>э</a:t>
            </a:r>
            <a:r>
              <a:rPr lang="ru-RU" sz="3200" spc="120" dirty="0" smtClean="0">
                <a:latin typeface="Tahoma"/>
                <a:cs typeface="Tahoma"/>
              </a:rPr>
              <a:t>кспертная система Анти-</a:t>
            </a:r>
            <a:r>
              <a:rPr lang="en-US" sz="3200" spc="120" dirty="0" smtClean="0">
                <a:latin typeface="Tahoma"/>
                <a:cs typeface="Tahoma"/>
              </a:rPr>
              <a:t>GPT</a:t>
            </a:r>
          </a:p>
        </p:txBody>
      </p:sp>
      <p:sp>
        <p:nvSpPr>
          <p:cNvPr id="47" name="object 23"/>
          <p:cNvSpPr/>
          <p:nvPr/>
        </p:nvSpPr>
        <p:spPr>
          <a:xfrm flipV="1">
            <a:off x="9878060" y="6057900"/>
            <a:ext cx="3228340" cy="1624953"/>
          </a:xfrm>
          <a:custGeom>
            <a:avLst/>
            <a:gdLst/>
            <a:ahLst/>
            <a:cxnLst/>
            <a:rect l="l" t="t" r="r" b="b"/>
            <a:pathLst>
              <a:path w="3228340" h="1621154">
                <a:moveTo>
                  <a:pt x="3120866" y="11904"/>
                </a:moveTo>
                <a:lnTo>
                  <a:pt x="3146535" y="46908"/>
                </a:lnTo>
                <a:lnTo>
                  <a:pt x="3175271" y="96198"/>
                </a:lnTo>
                <a:lnTo>
                  <a:pt x="3198018" y="148410"/>
                </a:lnTo>
                <a:lnTo>
                  <a:pt x="3214548" y="202991"/>
                </a:lnTo>
                <a:lnTo>
                  <a:pt x="3222001" y="240422"/>
                </a:lnTo>
                <a:lnTo>
                  <a:pt x="3226522" y="278498"/>
                </a:lnTo>
                <a:lnTo>
                  <a:pt x="3228045" y="317054"/>
                </a:lnTo>
                <a:lnTo>
                  <a:pt x="3228045" y="1133903"/>
                </a:lnTo>
                <a:lnTo>
                  <a:pt x="3226522" y="1172459"/>
                </a:lnTo>
                <a:lnTo>
                  <a:pt x="3222001" y="1210535"/>
                </a:lnTo>
                <a:lnTo>
                  <a:pt x="3214548" y="1247966"/>
                </a:lnTo>
                <a:lnTo>
                  <a:pt x="3198018" y="1302547"/>
                </a:lnTo>
                <a:lnTo>
                  <a:pt x="3175271" y="1354759"/>
                </a:lnTo>
                <a:lnTo>
                  <a:pt x="3146535" y="1404049"/>
                </a:lnTo>
                <a:lnTo>
                  <a:pt x="3124163" y="1435015"/>
                </a:lnTo>
                <a:lnTo>
                  <a:pt x="3099297" y="1464273"/>
                </a:lnTo>
                <a:lnTo>
                  <a:pt x="3072064" y="1491607"/>
                </a:lnTo>
                <a:lnTo>
                  <a:pt x="3042913" y="1516564"/>
                </a:lnTo>
                <a:lnTo>
                  <a:pt x="3012061" y="1539019"/>
                </a:lnTo>
                <a:lnTo>
                  <a:pt x="2962951" y="1567861"/>
                </a:lnTo>
                <a:lnTo>
                  <a:pt x="2910931" y="1590691"/>
                </a:lnTo>
                <a:lnTo>
                  <a:pt x="2856550" y="1607282"/>
                </a:lnTo>
                <a:lnTo>
                  <a:pt x="2800359" y="1617404"/>
                </a:lnTo>
                <a:lnTo>
                  <a:pt x="2762163" y="1620445"/>
                </a:lnTo>
                <a:lnTo>
                  <a:pt x="2742906" y="1620828"/>
                </a:lnTo>
                <a:lnTo>
                  <a:pt x="417658" y="1620828"/>
                </a:lnTo>
                <a:lnTo>
                  <a:pt x="379243" y="1619301"/>
                </a:lnTo>
                <a:lnTo>
                  <a:pt x="341307" y="1614763"/>
                </a:lnTo>
                <a:lnTo>
                  <a:pt x="285658" y="1602459"/>
                </a:lnTo>
                <a:lnTo>
                  <a:pt x="232003" y="1583763"/>
                </a:lnTo>
                <a:lnTo>
                  <a:pt x="180892" y="1558904"/>
                </a:lnTo>
                <a:lnTo>
                  <a:pt x="132874" y="1528109"/>
                </a:lnTo>
                <a:lnTo>
                  <a:pt x="102853" y="1504394"/>
                </a:lnTo>
                <a:lnTo>
                  <a:pt x="74613" y="1478211"/>
                </a:lnTo>
                <a:lnTo>
                  <a:pt x="48526" y="1449868"/>
                </a:lnTo>
                <a:lnTo>
                  <a:pt x="24899" y="1419735"/>
                </a:lnTo>
                <a:lnTo>
                  <a:pt x="3798" y="1387978"/>
                </a:lnTo>
                <a:lnTo>
                  <a:pt x="0" y="1381461"/>
                </a:lnTo>
              </a:path>
            </a:pathLst>
          </a:custGeom>
          <a:ln w="190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V="1">
            <a:off x="3886200" y="5372100"/>
            <a:ext cx="0" cy="4441956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/>
          <p:nvPr/>
        </p:nvSpPr>
        <p:spPr>
          <a:xfrm>
            <a:off x="152400" y="1019770"/>
            <a:ext cx="12650646" cy="92333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2800" spc="-4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3200" spc="-40" dirty="0" smtClean="0">
                <a:solidFill>
                  <a:srgbClr val="0070C0"/>
                </a:solidFill>
                <a:latin typeface="Arial"/>
                <a:cs typeface="Arial"/>
              </a:rPr>
              <a:t>MAX </a:t>
            </a:r>
            <a:r>
              <a:rPr lang="ru-RU" sz="3200" spc="95" dirty="0" smtClean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en-US" sz="3200" spc="95" dirty="0" smtClean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lang="ru-RU" sz="3200" spc="95" dirty="0" smtClean="0">
                <a:solidFill>
                  <a:srgbClr val="0070C0"/>
                </a:solidFill>
                <a:latin typeface="Tahoma"/>
                <a:cs typeface="Tahoma"/>
              </a:rPr>
              <a:t>Удобство интерфейса для создания научных текстов</a:t>
            </a:r>
            <a:endParaRPr sz="3200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1181464" y="1460631"/>
            <a:ext cx="0" cy="792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bject 23"/>
          <p:cNvSpPr/>
          <p:nvPr/>
        </p:nvSpPr>
        <p:spPr>
          <a:xfrm flipV="1">
            <a:off x="10030460" y="5905500"/>
            <a:ext cx="3228340" cy="1624953"/>
          </a:xfrm>
          <a:custGeom>
            <a:avLst/>
            <a:gdLst/>
            <a:ahLst/>
            <a:cxnLst/>
            <a:rect l="l" t="t" r="r" b="b"/>
            <a:pathLst>
              <a:path w="3228340" h="1621154">
                <a:moveTo>
                  <a:pt x="3120866" y="11904"/>
                </a:moveTo>
                <a:lnTo>
                  <a:pt x="3146535" y="46908"/>
                </a:lnTo>
                <a:lnTo>
                  <a:pt x="3175271" y="96198"/>
                </a:lnTo>
                <a:lnTo>
                  <a:pt x="3198018" y="148410"/>
                </a:lnTo>
                <a:lnTo>
                  <a:pt x="3214548" y="202991"/>
                </a:lnTo>
                <a:lnTo>
                  <a:pt x="3222001" y="240422"/>
                </a:lnTo>
                <a:lnTo>
                  <a:pt x="3226522" y="278498"/>
                </a:lnTo>
                <a:lnTo>
                  <a:pt x="3228045" y="317054"/>
                </a:lnTo>
                <a:lnTo>
                  <a:pt x="3228045" y="1133903"/>
                </a:lnTo>
                <a:lnTo>
                  <a:pt x="3226522" y="1172459"/>
                </a:lnTo>
                <a:lnTo>
                  <a:pt x="3222001" y="1210535"/>
                </a:lnTo>
                <a:lnTo>
                  <a:pt x="3214548" y="1247966"/>
                </a:lnTo>
                <a:lnTo>
                  <a:pt x="3198018" y="1302547"/>
                </a:lnTo>
                <a:lnTo>
                  <a:pt x="3175271" y="1354759"/>
                </a:lnTo>
                <a:lnTo>
                  <a:pt x="3146535" y="1404049"/>
                </a:lnTo>
                <a:lnTo>
                  <a:pt x="3124163" y="1435015"/>
                </a:lnTo>
                <a:lnTo>
                  <a:pt x="3099297" y="1464273"/>
                </a:lnTo>
                <a:lnTo>
                  <a:pt x="3072064" y="1491607"/>
                </a:lnTo>
                <a:lnTo>
                  <a:pt x="3042913" y="1516564"/>
                </a:lnTo>
                <a:lnTo>
                  <a:pt x="3012061" y="1539019"/>
                </a:lnTo>
                <a:lnTo>
                  <a:pt x="2962951" y="1567861"/>
                </a:lnTo>
                <a:lnTo>
                  <a:pt x="2910931" y="1590691"/>
                </a:lnTo>
                <a:lnTo>
                  <a:pt x="2856550" y="1607282"/>
                </a:lnTo>
                <a:lnTo>
                  <a:pt x="2800359" y="1617404"/>
                </a:lnTo>
                <a:lnTo>
                  <a:pt x="2762163" y="1620445"/>
                </a:lnTo>
                <a:lnTo>
                  <a:pt x="2742906" y="1620828"/>
                </a:lnTo>
                <a:lnTo>
                  <a:pt x="417658" y="1620828"/>
                </a:lnTo>
                <a:lnTo>
                  <a:pt x="379243" y="1619301"/>
                </a:lnTo>
                <a:lnTo>
                  <a:pt x="341307" y="1614763"/>
                </a:lnTo>
                <a:lnTo>
                  <a:pt x="285658" y="1602459"/>
                </a:lnTo>
                <a:lnTo>
                  <a:pt x="232003" y="1583763"/>
                </a:lnTo>
                <a:lnTo>
                  <a:pt x="180892" y="1558904"/>
                </a:lnTo>
                <a:lnTo>
                  <a:pt x="132874" y="1528109"/>
                </a:lnTo>
                <a:lnTo>
                  <a:pt x="102853" y="1504394"/>
                </a:lnTo>
                <a:lnTo>
                  <a:pt x="74613" y="1478211"/>
                </a:lnTo>
                <a:lnTo>
                  <a:pt x="48526" y="1449868"/>
                </a:lnTo>
                <a:lnTo>
                  <a:pt x="24899" y="1419735"/>
                </a:lnTo>
                <a:lnTo>
                  <a:pt x="3798" y="1387978"/>
                </a:lnTo>
                <a:lnTo>
                  <a:pt x="0" y="1381461"/>
                </a:lnTo>
              </a:path>
            </a:pathLst>
          </a:custGeom>
          <a:ln w="190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23"/>
          <p:cNvSpPr/>
          <p:nvPr/>
        </p:nvSpPr>
        <p:spPr>
          <a:xfrm flipV="1">
            <a:off x="10182860" y="5728347"/>
            <a:ext cx="3228340" cy="1624953"/>
          </a:xfrm>
          <a:custGeom>
            <a:avLst/>
            <a:gdLst/>
            <a:ahLst/>
            <a:cxnLst/>
            <a:rect l="l" t="t" r="r" b="b"/>
            <a:pathLst>
              <a:path w="3228340" h="1621154">
                <a:moveTo>
                  <a:pt x="3120866" y="11904"/>
                </a:moveTo>
                <a:lnTo>
                  <a:pt x="3146535" y="46908"/>
                </a:lnTo>
                <a:lnTo>
                  <a:pt x="3175271" y="96198"/>
                </a:lnTo>
                <a:lnTo>
                  <a:pt x="3198018" y="148410"/>
                </a:lnTo>
                <a:lnTo>
                  <a:pt x="3214548" y="202991"/>
                </a:lnTo>
                <a:lnTo>
                  <a:pt x="3222001" y="240422"/>
                </a:lnTo>
                <a:lnTo>
                  <a:pt x="3226522" y="278498"/>
                </a:lnTo>
                <a:lnTo>
                  <a:pt x="3228045" y="317054"/>
                </a:lnTo>
                <a:lnTo>
                  <a:pt x="3228045" y="1133903"/>
                </a:lnTo>
                <a:lnTo>
                  <a:pt x="3226522" y="1172459"/>
                </a:lnTo>
                <a:lnTo>
                  <a:pt x="3222001" y="1210535"/>
                </a:lnTo>
                <a:lnTo>
                  <a:pt x="3214548" y="1247966"/>
                </a:lnTo>
                <a:lnTo>
                  <a:pt x="3198018" y="1302547"/>
                </a:lnTo>
                <a:lnTo>
                  <a:pt x="3175271" y="1354759"/>
                </a:lnTo>
                <a:lnTo>
                  <a:pt x="3146535" y="1404049"/>
                </a:lnTo>
                <a:lnTo>
                  <a:pt x="3124163" y="1435015"/>
                </a:lnTo>
                <a:lnTo>
                  <a:pt x="3099297" y="1464273"/>
                </a:lnTo>
                <a:lnTo>
                  <a:pt x="3072064" y="1491607"/>
                </a:lnTo>
                <a:lnTo>
                  <a:pt x="3042913" y="1516564"/>
                </a:lnTo>
                <a:lnTo>
                  <a:pt x="3012061" y="1539019"/>
                </a:lnTo>
                <a:lnTo>
                  <a:pt x="2962951" y="1567861"/>
                </a:lnTo>
                <a:lnTo>
                  <a:pt x="2910931" y="1590691"/>
                </a:lnTo>
                <a:lnTo>
                  <a:pt x="2856550" y="1607282"/>
                </a:lnTo>
                <a:lnTo>
                  <a:pt x="2800359" y="1617404"/>
                </a:lnTo>
                <a:lnTo>
                  <a:pt x="2762163" y="1620445"/>
                </a:lnTo>
                <a:lnTo>
                  <a:pt x="2742906" y="1620828"/>
                </a:lnTo>
                <a:lnTo>
                  <a:pt x="417658" y="1620828"/>
                </a:lnTo>
                <a:lnTo>
                  <a:pt x="379243" y="1619301"/>
                </a:lnTo>
                <a:lnTo>
                  <a:pt x="341307" y="1614763"/>
                </a:lnTo>
                <a:lnTo>
                  <a:pt x="285658" y="1602459"/>
                </a:lnTo>
                <a:lnTo>
                  <a:pt x="232003" y="1583763"/>
                </a:lnTo>
                <a:lnTo>
                  <a:pt x="180892" y="1558904"/>
                </a:lnTo>
                <a:lnTo>
                  <a:pt x="132874" y="1528109"/>
                </a:lnTo>
                <a:lnTo>
                  <a:pt x="102853" y="1504394"/>
                </a:lnTo>
                <a:lnTo>
                  <a:pt x="74613" y="1478211"/>
                </a:lnTo>
                <a:lnTo>
                  <a:pt x="48526" y="1449868"/>
                </a:lnTo>
                <a:lnTo>
                  <a:pt x="24899" y="1419735"/>
                </a:lnTo>
                <a:lnTo>
                  <a:pt x="3798" y="1387978"/>
                </a:lnTo>
                <a:lnTo>
                  <a:pt x="0" y="1381461"/>
                </a:lnTo>
              </a:path>
            </a:pathLst>
          </a:custGeom>
          <a:ln w="190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5424388" y="6879901"/>
            <a:ext cx="4165120" cy="3654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ject 4"/>
          <p:cNvSpPr txBox="1"/>
          <p:nvPr/>
        </p:nvSpPr>
        <p:spPr>
          <a:xfrm>
            <a:off x="282338" y="410170"/>
            <a:ext cx="6435556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6000" b="1" spc="-490" dirty="0">
                <a:latin typeface="Arial Black"/>
                <a:ea typeface="+mj-ea"/>
                <a:cs typeface="Arial Black"/>
              </a:rPr>
              <a:t>КОНКУРЕНТЫ</a:t>
            </a:r>
            <a:endParaRPr lang="ru-RU" sz="6000" b="1" spc="-490" dirty="0">
              <a:latin typeface="Arial Black"/>
              <a:ea typeface="+mj-ea"/>
              <a:cs typeface="Arial Black"/>
            </a:endParaRPr>
          </a:p>
        </p:txBody>
      </p:sp>
      <p:pic>
        <p:nvPicPr>
          <p:cNvPr id="65" name="Звук 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21"/>
    </mc:Choice>
    <mc:Fallback>
      <p:transition spd="slow" advTm="3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419100"/>
            <a:ext cx="165681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6000" b="1" spc="-490" dirty="0">
                <a:latin typeface="Arial Black"/>
                <a:ea typeface="+mj-ea"/>
                <a:cs typeface="Arial Black"/>
              </a:rPr>
              <a:t>ЦЕЛЕВАЯ АУДИТОРИЯ (РФ</a:t>
            </a:r>
            <a:r>
              <a:rPr lang="ru-RU" sz="6000" b="1" spc="-145" dirty="0" smtClean="0">
                <a:latin typeface="Arial Black"/>
                <a:cs typeface="Arial Black"/>
              </a:rPr>
              <a:t>)</a:t>
            </a:r>
            <a:endParaRPr lang="ru-RU" sz="6000" dirty="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600" y="2247900"/>
            <a:ext cx="8120700" cy="526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7400"/>
              </a:lnSpc>
            </a:pPr>
            <a:r>
              <a:rPr lang="ru-RU" sz="3200" b="1" spc="160" dirty="0" smtClean="0">
                <a:latin typeface="Tahoma"/>
                <a:cs typeface="Tahoma"/>
              </a:rPr>
              <a:t>В2В</a:t>
            </a:r>
            <a:r>
              <a:rPr lang="ru-RU" sz="3200" spc="160" dirty="0" smtClean="0">
                <a:latin typeface="Tahoma"/>
                <a:cs typeface="Tahoma"/>
              </a:rPr>
              <a:t> – 1100 университетов 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12" name="object 5"/>
          <p:cNvSpPr txBox="1"/>
          <p:nvPr/>
        </p:nvSpPr>
        <p:spPr>
          <a:xfrm>
            <a:off x="1524000" y="3436126"/>
            <a:ext cx="16230600" cy="3688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>
              <a:lnSpc>
                <a:spcPct val="107400"/>
              </a:lnSpc>
            </a:pPr>
            <a:r>
              <a:rPr lang="ru-RU" sz="3200" b="1" spc="160" dirty="0" smtClean="0">
                <a:latin typeface="Tahoma"/>
                <a:cs typeface="Tahoma"/>
              </a:rPr>
              <a:t>В2С</a:t>
            </a:r>
            <a:r>
              <a:rPr lang="ru-RU" sz="3200" spc="160" dirty="0" smtClean="0">
                <a:latin typeface="Tahoma"/>
                <a:cs typeface="Tahoma"/>
              </a:rPr>
              <a:t> – </a:t>
            </a:r>
          </a:p>
          <a:p>
            <a:pPr marL="469265" marR="5080" indent="-457200">
              <a:lnSpc>
                <a:spcPct val="107400"/>
              </a:lnSpc>
              <a:buFont typeface="Arial" panose="020B0604020202020204" pitchFamily="34" charset="0"/>
              <a:buChar char="•"/>
            </a:pPr>
            <a:r>
              <a:rPr lang="ru-RU" sz="3200" spc="160" dirty="0" smtClean="0">
                <a:latin typeface="Tahoma"/>
                <a:cs typeface="Tahoma"/>
              </a:rPr>
              <a:t>5 млн студентов, </a:t>
            </a:r>
          </a:p>
          <a:p>
            <a:pPr marL="469265" marR="5080" indent="-457200">
              <a:lnSpc>
                <a:spcPct val="107400"/>
              </a:lnSpc>
              <a:buFont typeface="Arial" panose="020B0604020202020204" pitchFamily="34" charset="0"/>
              <a:buChar char="•"/>
            </a:pPr>
            <a:r>
              <a:rPr lang="ru-RU" sz="3200" spc="160" dirty="0" smtClean="0">
                <a:latin typeface="Tahoma"/>
                <a:cs typeface="Tahoma"/>
              </a:rPr>
              <a:t>1 млн выпускников школ ежегодно, </a:t>
            </a:r>
          </a:p>
          <a:p>
            <a:pPr marL="469265" marR="5080" indent="-457200">
              <a:lnSpc>
                <a:spcPct val="107400"/>
              </a:lnSpc>
              <a:buFont typeface="Arial" panose="020B0604020202020204" pitchFamily="34" charset="0"/>
              <a:buChar char="•"/>
            </a:pPr>
            <a:r>
              <a:rPr lang="ru-RU" sz="3200" spc="160" dirty="0" smtClean="0">
                <a:latin typeface="Tahoma"/>
                <a:cs typeface="Tahoma"/>
              </a:rPr>
              <a:t>200 тысяч преподавателей</a:t>
            </a:r>
          </a:p>
          <a:p>
            <a:pPr marL="469265" marR="5080" indent="-457200">
              <a:lnSpc>
                <a:spcPct val="107400"/>
              </a:lnSpc>
              <a:buFont typeface="Arial" panose="020B0604020202020204" pitchFamily="34" charset="0"/>
              <a:buChar char="•"/>
            </a:pPr>
            <a:r>
              <a:rPr lang="ru-RU" sz="3200" spc="160" dirty="0" smtClean="0">
                <a:latin typeface="Tahoma"/>
                <a:cs typeface="Tahoma"/>
              </a:rPr>
              <a:t>300 тысяч ученых</a:t>
            </a:r>
          </a:p>
          <a:p>
            <a:pPr marL="469265" marR="5080" indent="-457200">
              <a:lnSpc>
                <a:spcPct val="107400"/>
              </a:lnSpc>
              <a:buFont typeface="Arial" panose="020B0604020202020204" pitchFamily="34" charset="0"/>
              <a:buChar char="•"/>
            </a:pPr>
            <a:endParaRPr lang="ru-RU" sz="3200" spc="160" dirty="0">
              <a:latin typeface="Tahoma"/>
              <a:cs typeface="Tahoma"/>
            </a:endParaRPr>
          </a:p>
          <a:p>
            <a:pPr marL="12065" marR="5080">
              <a:lnSpc>
                <a:spcPct val="107400"/>
              </a:lnSpc>
            </a:pPr>
            <a:r>
              <a:rPr lang="ru-RU" sz="3200" spc="160" dirty="0" smtClean="0">
                <a:latin typeface="Tahoma"/>
                <a:cs typeface="Tahoma"/>
              </a:rPr>
              <a:t>   А также – аналитики, писатели – редакторы (</a:t>
            </a:r>
            <a:r>
              <a:rPr lang="ru-RU" sz="3200" spc="160" dirty="0" err="1" smtClean="0">
                <a:latin typeface="Tahoma"/>
                <a:cs typeface="Tahoma"/>
              </a:rPr>
              <a:t>лонгриды</a:t>
            </a:r>
            <a:r>
              <a:rPr lang="ru-RU" sz="3200" spc="160" dirty="0" smtClean="0">
                <a:latin typeface="Tahoma"/>
                <a:cs typeface="Tahoma"/>
              </a:rPr>
              <a:t>), </a:t>
            </a:r>
            <a:r>
              <a:rPr lang="ru-RU" sz="3200" spc="160" dirty="0" smtClean="0">
                <a:latin typeface="Tahoma"/>
                <a:cs typeface="Tahoma"/>
              </a:rPr>
              <a:t>и т.д. 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13" name="object 12"/>
          <p:cNvSpPr txBox="1"/>
          <p:nvPr/>
        </p:nvSpPr>
        <p:spPr>
          <a:xfrm>
            <a:off x="304800" y="9242576"/>
            <a:ext cx="17811215" cy="471924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 rtlCol="0">
            <a:spAutoFit/>
          </a:bodyPr>
          <a:lstStyle/>
          <a:p>
            <a:pPr marL="612140" marR="5080" indent="-600075" algn="r">
              <a:lnSpc>
                <a:spcPct val="107100"/>
              </a:lnSpc>
            </a:pPr>
            <a:r>
              <a:rPr lang="ru-RU" sz="3150" spc="160" dirty="0" smtClean="0">
                <a:solidFill>
                  <a:schemeClr val="bg1"/>
                </a:solidFill>
                <a:latin typeface="Tahoma"/>
                <a:cs typeface="Tahoma"/>
              </a:rPr>
              <a:t>Сходный по сути лидерский </a:t>
            </a:r>
            <a:r>
              <a:rPr lang="ru-RU" sz="3150" spc="160" dirty="0" err="1" smtClean="0">
                <a:solidFill>
                  <a:schemeClr val="bg1"/>
                </a:solidFill>
                <a:latin typeface="Tahoma"/>
                <a:cs typeface="Tahoma"/>
              </a:rPr>
              <a:t>нишевой</a:t>
            </a:r>
            <a:r>
              <a:rPr lang="ru-RU" sz="3150" spc="160" dirty="0" smtClean="0">
                <a:solidFill>
                  <a:schemeClr val="bg1"/>
                </a:solidFill>
                <a:latin typeface="Tahoma"/>
                <a:cs typeface="Tahoma"/>
              </a:rPr>
              <a:t> проект «</a:t>
            </a:r>
            <a:r>
              <a:rPr lang="ru-RU" sz="3150" spc="160" dirty="0" err="1" smtClean="0">
                <a:solidFill>
                  <a:schemeClr val="bg1"/>
                </a:solidFill>
                <a:latin typeface="Tahoma"/>
                <a:cs typeface="Tahoma"/>
              </a:rPr>
              <a:t>Антиплагиат</a:t>
            </a:r>
            <a:r>
              <a:rPr lang="ru-RU" sz="3150" spc="160" dirty="0" smtClean="0">
                <a:solidFill>
                  <a:schemeClr val="bg1"/>
                </a:solidFill>
                <a:latin typeface="Tahoma"/>
                <a:cs typeface="Tahoma"/>
              </a:rPr>
              <a:t>»  </a:t>
            </a:r>
            <a:endParaRPr sz="315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14" name="object 5"/>
          <p:cNvSpPr txBox="1"/>
          <p:nvPr/>
        </p:nvSpPr>
        <p:spPr>
          <a:xfrm>
            <a:off x="1616550" y="8001745"/>
            <a:ext cx="13378500" cy="526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>
              <a:lnSpc>
                <a:spcPct val="107400"/>
              </a:lnSpc>
            </a:pPr>
            <a:r>
              <a:rPr lang="ru-RU" sz="3200" b="1" spc="160" dirty="0" smtClean="0">
                <a:latin typeface="Tahoma"/>
                <a:cs typeface="Tahoma"/>
              </a:rPr>
              <a:t>В2</a:t>
            </a:r>
            <a:r>
              <a:rPr lang="en-US" sz="3200" b="1" spc="160" dirty="0" smtClean="0">
                <a:latin typeface="Tahoma"/>
                <a:cs typeface="Tahoma"/>
              </a:rPr>
              <a:t>G</a:t>
            </a:r>
            <a:r>
              <a:rPr lang="ru-RU" sz="3200" b="1" spc="160" dirty="0" smtClean="0">
                <a:latin typeface="Tahoma"/>
                <a:cs typeface="Tahoma"/>
              </a:rPr>
              <a:t> </a:t>
            </a:r>
            <a:r>
              <a:rPr lang="ru-RU" sz="3200" spc="160" dirty="0" smtClean="0">
                <a:latin typeface="Tahoma"/>
                <a:cs typeface="Tahoma"/>
              </a:rPr>
              <a:t>– </a:t>
            </a:r>
            <a:r>
              <a:rPr lang="ru-RU" sz="3200" spc="160" dirty="0" smtClean="0">
                <a:latin typeface="Tahoma"/>
                <a:cs typeface="Tahoma"/>
              </a:rPr>
              <a:t>разработчики/исполнители </a:t>
            </a:r>
            <a:r>
              <a:rPr lang="ru-RU" sz="3200" spc="160" dirty="0" err="1" smtClean="0">
                <a:latin typeface="Tahoma"/>
                <a:cs typeface="Tahoma"/>
              </a:rPr>
              <a:t>гос.НИР</a:t>
            </a:r>
            <a:r>
              <a:rPr lang="ru-RU" sz="3200" spc="160" dirty="0" smtClean="0">
                <a:latin typeface="Tahoma"/>
                <a:cs typeface="Tahoma"/>
              </a:rPr>
              <a:t> </a:t>
            </a:r>
            <a:endParaRPr sz="3200" dirty="0">
              <a:latin typeface="Tahoma"/>
              <a:cs typeface="Tahoma"/>
            </a:endParaRPr>
          </a:p>
        </p:txBody>
      </p:sp>
      <p:pic>
        <p:nvPicPr>
          <p:cNvPr id="15" name="Звук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25"/>
    </mc:Choice>
    <mc:Fallback>
      <p:transition spd="slow" advTm="36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458014"/>
            <a:ext cx="17535568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4480">
              <a:lnSpc>
                <a:spcPct val="100000"/>
              </a:lnSpc>
            </a:pPr>
            <a:r>
              <a:rPr lang="ru-RU" sz="6000" b="1" kern="1200" spc="-490" dirty="0">
                <a:latin typeface="Arial Black"/>
                <a:cs typeface="Arial Black"/>
              </a:rPr>
              <a:t>БИЗНЕС </a:t>
            </a:r>
            <a:r>
              <a:rPr lang="ru-RU" sz="6000" b="1" kern="1200" spc="-490" dirty="0" smtClean="0">
                <a:latin typeface="Arial Black"/>
                <a:cs typeface="Arial Black"/>
              </a:rPr>
              <a:t>- МОДЕЛЬ</a:t>
            </a:r>
            <a:endParaRPr lang="ru-RU" sz="6000" b="1" kern="1200" spc="-490" dirty="0">
              <a:latin typeface="Arial Black"/>
              <a:cs typeface="Arial Black"/>
            </a:endParaRPr>
          </a:p>
        </p:txBody>
      </p:sp>
      <p:sp>
        <p:nvSpPr>
          <p:cNvPr id="8" name="object 12"/>
          <p:cNvSpPr txBox="1"/>
          <p:nvPr/>
        </p:nvSpPr>
        <p:spPr>
          <a:xfrm>
            <a:off x="304800" y="9242576"/>
            <a:ext cx="17811215" cy="471924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 rtlCol="0">
            <a:spAutoFit/>
          </a:bodyPr>
          <a:lstStyle/>
          <a:p>
            <a:pPr marL="612140" marR="5080" indent="-600075" algn="r">
              <a:lnSpc>
                <a:spcPct val="107100"/>
              </a:lnSpc>
            </a:pPr>
            <a:r>
              <a:rPr lang="ru-RU" sz="3150" spc="160" dirty="0" smtClean="0">
                <a:solidFill>
                  <a:schemeClr val="bg1"/>
                </a:solidFill>
                <a:latin typeface="Tahoma"/>
                <a:cs typeface="Tahoma"/>
              </a:rPr>
              <a:t>Сходный по сути лидерский </a:t>
            </a:r>
            <a:r>
              <a:rPr lang="ru-RU" sz="3150" spc="160" dirty="0" err="1" smtClean="0">
                <a:solidFill>
                  <a:schemeClr val="bg1"/>
                </a:solidFill>
                <a:latin typeface="Tahoma"/>
                <a:cs typeface="Tahoma"/>
              </a:rPr>
              <a:t>нишевой</a:t>
            </a:r>
            <a:r>
              <a:rPr lang="ru-RU" sz="3150" spc="160" dirty="0" smtClean="0">
                <a:solidFill>
                  <a:schemeClr val="bg1"/>
                </a:solidFill>
                <a:latin typeface="Tahoma"/>
                <a:cs typeface="Tahoma"/>
              </a:rPr>
              <a:t> проект «</a:t>
            </a:r>
            <a:r>
              <a:rPr lang="ru-RU" sz="3150" spc="160" dirty="0" err="1" smtClean="0">
                <a:solidFill>
                  <a:schemeClr val="bg1"/>
                </a:solidFill>
                <a:latin typeface="Tahoma"/>
                <a:cs typeface="Tahoma"/>
              </a:rPr>
              <a:t>Антиплагиат</a:t>
            </a:r>
            <a:r>
              <a:rPr lang="ru-RU" sz="3150" spc="160" dirty="0" smtClean="0">
                <a:solidFill>
                  <a:schemeClr val="bg1"/>
                </a:solidFill>
                <a:latin typeface="Tahoma"/>
                <a:cs typeface="Tahoma"/>
              </a:rPr>
              <a:t>»  </a:t>
            </a:r>
            <a:endParaRPr sz="315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9" name="object 15"/>
          <p:cNvSpPr/>
          <p:nvPr/>
        </p:nvSpPr>
        <p:spPr>
          <a:xfrm>
            <a:off x="1752600" y="2171700"/>
            <a:ext cx="3681074" cy="3657600"/>
          </a:xfrm>
          <a:custGeom>
            <a:avLst/>
            <a:gdLst/>
            <a:ahLst/>
            <a:cxnLst/>
            <a:rect l="l" t="t" r="r" b="b"/>
            <a:pathLst>
              <a:path w="3295015" h="1333500">
                <a:moveTo>
                  <a:pt x="2809944" y="1333500"/>
                </a:moveTo>
                <a:lnTo>
                  <a:pt x="484746" y="1333500"/>
                </a:lnTo>
                <a:lnTo>
                  <a:pt x="465489" y="1333117"/>
                </a:lnTo>
                <a:lnTo>
                  <a:pt x="427294" y="1330080"/>
                </a:lnTo>
                <a:lnTo>
                  <a:pt x="389660" y="1324071"/>
                </a:lnTo>
                <a:lnTo>
                  <a:pt x="334616" y="1309632"/>
                </a:lnTo>
                <a:lnTo>
                  <a:pt x="281749" y="1288885"/>
                </a:lnTo>
                <a:lnTo>
                  <a:pt x="231609" y="1262060"/>
                </a:lnTo>
                <a:lnTo>
                  <a:pt x="184745" y="1229385"/>
                </a:lnTo>
                <a:lnTo>
                  <a:pt x="155595" y="1204463"/>
                </a:lnTo>
                <a:lnTo>
                  <a:pt x="128362" y="1177168"/>
                </a:lnTo>
                <a:lnTo>
                  <a:pt x="103497" y="1147951"/>
                </a:lnTo>
                <a:lnTo>
                  <a:pt x="81125" y="1117030"/>
                </a:lnTo>
                <a:lnTo>
                  <a:pt x="52389" y="1067810"/>
                </a:lnTo>
                <a:lnTo>
                  <a:pt x="29643" y="1015673"/>
                </a:lnTo>
                <a:lnTo>
                  <a:pt x="13114" y="961169"/>
                </a:lnTo>
                <a:lnTo>
                  <a:pt x="5661" y="923792"/>
                </a:lnTo>
                <a:lnTo>
                  <a:pt x="1140" y="885771"/>
                </a:lnTo>
                <a:lnTo>
                  <a:pt x="0" y="866570"/>
                </a:lnTo>
                <a:lnTo>
                  <a:pt x="0" y="466929"/>
                </a:lnTo>
                <a:lnTo>
                  <a:pt x="3030" y="428648"/>
                </a:lnTo>
                <a:lnTo>
                  <a:pt x="9025" y="390928"/>
                </a:lnTo>
                <a:lnTo>
                  <a:pt x="23432" y="335759"/>
                </a:lnTo>
                <a:lnTo>
                  <a:pt x="44131" y="282772"/>
                </a:lnTo>
                <a:lnTo>
                  <a:pt x="70895" y="232518"/>
                </a:lnTo>
                <a:lnTo>
                  <a:pt x="103497" y="185548"/>
                </a:lnTo>
                <a:lnTo>
                  <a:pt x="128362" y="156331"/>
                </a:lnTo>
                <a:lnTo>
                  <a:pt x="155595" y="129036"/>
                </a:lnTo>
                <a:lnTo>
                  <a:pt x="184745" y="104115"/>
                </a:lnTo>
                <a:lnTo>
                  <a:pt x="215596" y="81692"/>
                </a:lnTo>
                <a:lnTo>
                  <a:pt x="264705" y="52891"/>
                </a:lnTo>
                <a:lnTo>
                  <a:pt x="316724" y="30093"/>
                </a:lnTo>
                <a:lnTo>
                  <a:pt x="371104" y="13527"/>
                </a:lnTo>
                <a:lnTo>
                  <a:pt x="427294" y="3419"/>
                </a:lnTo>
                <a:lnTo>
                  <a:pt x="465489" y="382"/>
                </a:lnTo>
                <a:lnTo>
                  <a:pt x="484746" y="0"/>
                </a:lnTo>
                <a:lnTo>
                  <a:pt x="2809944" y="0"/>
                </a:lnTo>
                <a:lnTo>
                  <a:pt x="2848358" y="1525"/>
                </a:lnTo>
                <a:lnTo>
                  <a:pt x="2886293" y="6057"/>
                </a:lnTo>
                <a:lnTo>
                  <a:pt x="2941941" y="18342"/>
                </a:lnTo>
                <a:lnTo>
                  <a:pt x="2995595" y="37012"/>
                </a:lnTo>
                <a:lnTo>
                  <a:pt x="3046705" y="61836"/>
                </a:lnTo>
                <a:lnTo>
                  <a:pt x="3094721" y="92587"/>
                </a:lnTo>
                <a:lnTo>
                  <a:pt x="3124743" y="116267"/>
                </a:lnTo>
                <a:lnTo>
                  <a:pt x="3152982" y="142413"/>
                </a:lnTo>
                <a:lnTo>
                  <a:pt x="3179068" y="170716"/>
                </a:lnTo>
                <a:lnTo>
                  <a:pt x="3202695" y="200805"/>
                </a:lnTo>
                <a:lnTo>
                  <a:pt x="3233376" y="248931"/>
                </a:lnTo>
                <a:lnTo>
                  <a:pt x="3258144" y="300157"/>
                </a:lnTo>
                <a:lnTo>
                  <a:pt x="3276771" y="353933"/>
                </a:lnTo>
                <a:lnTo>
                  <a:pt x="3289029" y="409707"/>
                </a:lnTo>
                <a:lnTo>
                  <a:pt x="3293550" y="447728"/>
                </a:lnTo>
                <a:lnTo>
                  <a:pt x="3294691" y="466929"/>
                </a:lnTo>
                <a:lnTo>
                  <a:pt x="3294691" y="866570"/>
                </a:lnTo>
                <a:lnTo>
                  <a:pt x="3291660" y="904852"/>
                </a:lnTo>
                <a:lnTo>
                  <a:pt x="3285665" y="942571"/>
                </a:lnTo>
                <a:lnTo>
                  <a:pt x="3271259" y="997741"/>
                </a:lnTo>
                <a:lnTo>
                  <a:pt x="3250559" y="1050728"/>
                </a:lnTo>
                <a:lnTo>
                  <a:pt x="3223795" y="1100982"/>
                </a:lnTo>
                <a:lnTo>
                  <a:pt x="3191193" y="1147951"/>
                </a:lnTo>
                <a:lnTo>
                  <a:pt x="3166328" y="1177168"/>
                </a:lnTo>
                <a:lnTo>
                  <a:pt x="3139095" y="1204463"/>
                </a:lnTo>
                <a:lnTo>
                  <a:pt x="3109945" y="1229385"/>
                </a:lnTo>
                <a:lnTo>
                  <a:pt x="3079094" y="1251807"/>
                </a:lnTo>
                <a:lnTo>
                  <a:pt x="3029985" y="1280608"/>
                </a:lnTo>
                <a:lnTo>
                  <a:pt x="2977966" y="1303406"/>
                </a:lnTo>
                <a:lnTo>
                  <a:pt x="2923586" y="1319972"/>
                </a:lnTo>
                <a:lnTo>
                  <a:pt x="2867396" y="1330080"/>
                </a:lnTo>
                <a:lnTo>
                  <a:pt x="2829201" y="1333117"/>
                </a:lnTo>
                <a:lnTo>
                  <a:pt x="2809944" y="1333500"/>
                </a:lnTo>
                <a:close/>
              </a:path>
            </a:pathLst>
          </a:custGeom>
          <a:solidFill>
            <a:srgbClr val="C2A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4"/>
          <p:cNvSpPr txBox="1"/>
          <p:nvPr/>
        </p:nvSpPr>
        <p:spPr>
          <a:xfrm>
            <a:off x="2105045" y="3133882"/>
            <a:ext cx="2847975" cy="15808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107400"/>
              </a:lnSpc>
            </a:pPr>
            <a:r>
              <a:rPr lang="en-US" sz="3200" b="1" spc="120" dirty="0">
                <a:solidFill>
                  <a:schemeClr val="bg1"/>
                </a:solidFill>
                <a:latin typeface="Tahoma"/>
                <a:cs typeface="Tahoma"/>
              </a:rPr>
              <a:t>Freemium</a:t>
            </a:r>
            <a:endParaRPr lang="ru-RU" sz="3200" b="1" spc="120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12065" marR="5080" indent="-635" algn="ctr">
              <a:lnSpc>
                <a:spcPct val="107400"/>
              </a:lnSpc>
            </a:pPr>
            <a:r>
              <a:rPr lang="ru-RU" sz="3200" spc="120" dirty="0">
                <a:solidFill>
                  <a:schemeClr val="bg1"/>
                </a:solidFill>
                <a:latin typeface="Tahoma"/>
                <a:cs typeface="Tahoma"/>
              </a:rPr>
              <a:t>(условно-бесплатная</a:t>
            </a:r>
            <a:r>
              <a:rPr lang="ru-RU" sz="3200" spc="120" dirty="0" smtClean="0">
                <a:solidFill>
                  <a:schemeClr val="bg1"/>
                </a:solidFill>
                <a:latin typeface="Tahoma"/>
                <a:cs typeface="Tahoma"/>
              </a:rPr>
              <a:t>)</a:t>
            </a:r>
            <a:endParaRPr lang="en-US" sz="3200" spc="120" dirty="0" smtClean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12" name="object 15"/>
          <p:cNvSpPr/>
          <p:nvPr/>
        </p:nvSpPr>
        <p:spPr>
          <a:xfrm>
            <a:off x="7391400" y="2171700"/>
            <a:ext cx="3733800" cy="3657600"/>
          </a:xfrm>
          <a:custGeom>
            <a:avLst/>
            <a:gdLst/>
            <a:ahLst/>
            <a:cxnLst/>
            <a:rect l="l" t="t" r="r" b="b"/>
            <a:pathLst>
              <a:path w="3295015" h="1333500">
                <a:moveTo>
                  <a:pt x="2809944" y="1333500"/>
                </a:moveTo>
                <a:lnTo>
                  <a:pt x="484746" y="1333500"/>
                </a:lnTo>
                <a:lnTo>
                  <a:pt x="465489" y="1333117"/>
                </a:lnTo>
                <a:lnTo>
                  <a:pt x="427294" y="1330080"/>
                </a:lnTo>
                <a:lnTo>
                  <a:pt x="389660" y="1324071"/>
                </a:lnTo>
                <a:lnTo>
                  <a:pt x="334616" y="1309632"/>
                </a:lnTo>
                <a:lnTo>
                  <a:pt x="281749" y="1288885"/>
                </a:lnTo>
                <a:lnTo>
                  <a:pt x="231609" y="1262060"/>
                </a:lnTo>
                <a:lnTo>
                  <a:pt x="184745" y="1229385"/>
                </a:lnTo>
                <a:lnTo>
                  <a:pt x="155595" y="1204463"/>
                </a:lnTo>
                <a:lnTo>
                  <a:pt x="128362" y="1177168"/>
                </a:lnTo>
                <a:lnTo>
                  <a:pt x="103497" y="1147951"/>
                </a:lnTo>
                <a:lnTo>
                  <a:pt x="81125" y="1117030"/>
                </a:lnTo>
                <a:lnTo>
                  <a:pt x="52389" y="1067810"/>
                </a:lnTo>
                <a:lnTo>
                  <a:pt x="29643" y="1015673"/>
                </a:lnTo>
                <a:lnTo>
                  <a:pt x="13114" y="961169"/>
                </a:lnTo>
                <a:lnTo>
                  <a:pt x="5661" y="923792"/>
                </a:lnTo>
                <a:lnTo>
                  <a:pt x="1140" y="885771"/>
                </a:lnTo>
                <a:lnTo>
                  <a:pt x="0" y="866570"/>
                </a:lnTo>
                <a:lnTo>
                  <a:pt x="0" y="466929"/>
                </a:lnTo>
                <a:lnTo>
                  <a:pt x="3030" y="428648"/>
                </a:lnTo>
                <a:lnTo>
                  <a:pt x="9025" y="390928"/>
                </a:lnTo>
                <a:lnTo>
                  <a:pt x="23432" y="335759"/>
                </a:lnTo>
                <a:lnTo>
                  <a:pt x="44131" y="282772"/>
                </a:lnTo>
                <a:lnTo>
                  <a:pt x="70895" y="232518"/>
                </a:lnTo>
                <a:lnTo>
                  <a:pt x="103497" y="185548"/>
                </a:lnTo>
                <a:lnTo>
                  <a:pt x="128362" y="156331"/>
                </a:lnTo>
                <a:lnTo>
                  <a:pt x="155595" y="129036"/>
                </a:lnTo>
                <a:lnTo>
                  <a:pt x="184745" y="104115"/>
                </a:lnTo>
                <a:lnTo>
                  <a:pt x="215596" y="81692"/>
                </a:lnTo>
                <a:lnTo>
                  <a:pt x="264705" y="52891"/>
                </a:lnTo>
                <a:lnTo>
                  <a:pt x="316724" y="30093"/>
                </a:lnTo>
                <a:lnTo>
                  <a:pt x="371104" y="13527"/>
                </a:lnTo>
                <a:lnTo>
                  <a:pt x="427294" y="3419"/>
                </a:lnTo>
                <a:lnTo>
                  <a:pt x="465489" y="382"/>
                </a:lnTo>
                <a:lnTo>
                  <a:pt x="484746" y="0"/>
                </a:lnTo>
                <a:lnTo>
                  <a:pt x="2809944" y="0"/>
                </a:lnTo>
                <a:lnTo>
                  <a:pt x="2848358" y="1525"/>
                </a:lnTo>
                <a:lnTo>
                  <a:pt x="2886293" y="6057"/>
                </a:lnTo>
                <a:lnTo>
                  <a:pt x="2941941" y="18342"/>
                </a:lnTo>
                <a:lnTo>
                  <a:pt x="2995595" y="37012"/>
                </a:lnTo>
                <a:lnTo>
                  <a:pt x="3046705" y="61836"/>
                </a:lnTo>
                <a:lnTo>
                  <a:pt x="3094721" y="92587"/>
                </a:lnTo>
                <a:lnTo>
                  <a:pt x="3124743" y="116267"/>
                </a:lnTo>
                <a:lnTo>
                  <a:pt x="3152982" y="142413"/>
                </a:lnTo>
                <a:lnTo>
                  <a:pt x="3179068" y="170716"/>
                </a:lnTo>
                <a:lnTo>
                  <a:pt x="3202695" y="200805"/>
                </a:lnTo>
                <a:lnTo>
                  <a:pt x="3233376" y="248931"/>
                </a:lnTo>
                <a:lnTo>
                  <a:pt x="3258144" y="300157"/>
                </a:lnTo>
                <a:lnTo>
                  <a:pt x="3276771" y="353933"/>
                </a:lnTo>
                <a:lnTo>
                  <a:pt x="3289029" y="409707"/>
                </a:lnTo>
                <a:lnTo>
                  <a:pt x="3293550" y="447728"/>
                </a:lnTo>
                <a:lnTo>
                  <a:pt x="3294691" y="466929"/>
                </a:lnTo>
                <a:lnTo>
                  <a:pt x="3294691" y="866570"/>
                </a:lnTo>
                <a:lnTo>
                  <a:pt x="3291660" y="904852"/>
                </a:lnTo>
                <a:lnTo>
                  <a:pt x="3285665" y="942571"/>
                </a:lnTo>
                <a:lnTo>
                  <a:pt x="3271259" y="997741"/>
                </a:lnTo>
                <a:lnTo>
                  <a:pt x="3250559" y="1050728"/>
                </a:lnTo>
                <a:lnTo>
                  <a:pt x="3223795" y="1100982"/>
                </a:lnTo>
                <a:lnTo>
                  <a:pt x="3191193" y="1147951"/>
                </a:lnTo>
                <a:lnTo>
                  <a:pt x="3166328" y="1177168"/>
                </a:lnTo>
                <a:lnTo>
                  <a:pt x="3139095" y="1204463"/>
                </a:lnTo>
                <a:lnTo>
                  <a:pt x="3109945" y="1229385"/>
                </a:lnTo>
                <a:lnTo>
                  <a:pt x="3079094" y="1251807"/>
                </a:lnTo>
                <a:lnTo>
                  <a:pt x="3029985" y="1280608"/>
                </a:lnTo>
                <a:lnTo>
                  <a:pt x="2977966" y="1303406"/>
                </a:lnTo>
                <a:lnTo>
                  <a:pt x="2923586" y="1319972"/>
                </a:lnTo>
                <a:lnTo>
                  <a:pt x="2867396" y="1330080"/>
                </a:lnTo>
                <a:lnTo>
                  <a:pt x="2829201" y="1333117"/>
                </a:lnTo>
                <a:lnTo>
                  <a:pt x="2809944" y="1333500"/>
                </a:lnTo>
                <a:close/>
              </a:path>
            </a:pathLst>
          </a:custGeom>
          <a:solidFill>
            <a:srgbClr val="C2A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4"/>
          <p:cNvSpPr txBox="1"/>
          <p:nvPr/>
        </p:nvSpPr>
        <p:spPr>
          <a:xfrm>
            <a:off x="7772400" y="3125279"/>
            <a:ext cx="2847975" cy="479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107400"/>
              </a:lnSpc>
            </a:pPr>
            <a:r>
              <a:rPr lang="ru-RU" sz="3200" b="1" spc="120" dirty="0" smtClean="0">
                <a:solidFill>
                  <a:schemeClr val="bg1"/>
                </a:solidFill>
                <a:latin typeface="Tahoma"/>
                <a:cs typeface="Tahoma"/>
              </a:rPr>
              <a:t>Подписка</a:t>
            </a:r>
            <a:endParaRPr lang="en-US" sz="3200" b="1" spc="120" dirty="0" smtClean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14" name="object 15"/>
          <p:cNvSpPr/>
          <p:nvPr/>
        </p:nvSpPr>
        <p:spPr>
          <a:xfrm>
            <a:off x="13011785" y="2171700"/>
            <a:ext cx="3752215" cy="3657600"/>
          </a:xfrm>
          <a:custGeom>
            <a:avLst/>
            <a:gdLst/>
            <a:ahLst/>
            <a:cxnLst/>
            <a:rect l="l" t="t" r="r" b="b"/>
            <a:pathLst>
              <a:path w="3295015" h="1333500">
                <a:moveTo>
                  <a:pt x="2809944" y="1333500"/>
                </a:moveTo>
                <a:lnTo>
                  <a:pt x="484746" y="1333500"/>
                </a:lnTo>
                <a:lnTo>
                  <a:pt x="465489" y="1333117"/>
                </a:lnTo>
                <a:lnTo>
                  <a:pt x="427294" y="1330080"/>
                </a:lnTo>
                <a:lnTo>
                  <a:pt x="389660" y="1324071"/>
                </a:lnTo>
                <a:lnTo>
                  <a:pt x="334616" y="1309632"/>
                </a:lnTo>
                <a:lnTo>
                  <a:pt x="281749" y="1288885"/>
                </a:lnTo>
                <a:lnTo>
                  <a:pt x="231609" y="1262060"/>
                </a:lnTo>
                <a:lnTo>
                  <a:pt x="184745" y="1229385"/>
                </a:lnTo>
                <a:lnTo>
                  <a:pt x="155595" y="1204463"/>
                </a:lnTo>
                <a:lnTo>
                  <a:pt x="128362" y="1177168"/>
                </a:lnTo>
                <a:lnTo>
                  <a:pt x="103497" y="1147951"/>
                </a:lnTo>
                <a:lnTo>
                  <a:pt x="81125" y="1117030"/>
                </a:lnTo>
                <a:lnTo>
                  <a:pt x="52389" y="1067810"/>
                </a:lnTo>
                <a:lnTo>
                  <a:pt x="29643" y="1015673"/>
                </a:lnTo>
                <a:lnTo>
                  <a:pt x="13114" y="961169"/>
                </a:lnTo>
                <a:lnTo>
                  <a:pt x="5661" y="923792"/>
                </a:lnTo>
                <a:lnTo>
                  <a:pt x="1140" y="885771"/>
                </a:lnTo>
                <a:lnTo>
                  <a:pt x="0" y="866570"/>
                </a:lnTo>
                <a:lnTo>
                  <a:pt x="0" y="466929"/>
                </a:lnTo>
                <a:lnTo>
                  <a:pt x="3030" y="428648"/>
                </a:lnTo>
                <a:lnTo>
                  <a:pt x="9025" y="390928"/>
                </a:lnTo>
                <a:lnTo>
                  <a:pt x="23432" y="335759"/>
                </a:lnTo>
                <a:lnTo>
                  <a:pt x="44131" y="282772"/>
                </a:lnTo>
                <a:lnTo>
                  <a:pt x="70895" y="232518"/>
                </a:lnTo>
                <a:lnTo>
                  <a:pt x="103497" y="185548"/>
                </a:lnTo>
                <a:lnTo>
                  <a:pt x="128362" y="156331"/>
                </a:lnTo>
                <a:lnTo>
                  <a:pt x="155595" y="129036"/>
                </a:lnTo>
                <a:lnTo>
                  <a:pt x="184745" y="104115"/>
                </a:lnTo>
                <a:lnTo>
                  <a:pt x="215596" y="81692"/>
                </a:lnTo>
                <a:lnTo>
                  <a:pt x="264705" y="52891"/>
                </a:lnTo>
                <a:lnTo>
                  <a:pt x="316724" y="30093"/>
                </a:lnTo>
                <a:lnTo>
                  <a:pt x="371104" y="13527"/>
                </a:lnTo>
                <a:lnTo>
                  <a:pt x="427294" y="3419"/>
                </a:lnTo>
                <a:lnTo>
                  <a:pt x="465489" y="382"/>
                </a:lnTo>
                <a:lnTo>
                  <a:pt x="484746" y="0"/>
                </a:lnTo>
                <a:lnTo>
                  <a:pt x="2809944" y="0"/>
                </a:lnTo>
                <a:lnTo>
                  <a:pt x="2848358" y="1525"/>
                </a:lnTo>
                <a:lnTo>
                  <a:pt x="2886293" y="6057"/>
                </a:lnTo>
                <a:lnTo>
                  <a:pt x="2941941" y="18342"/>
                </a:lnTo>
                <a:lnTo>
                  <a:pt x="2995595" y="37012"/>
                </a:lnTo>
                <a:lnTo>
                  <a:pt x="3046705" y="61836"/>
                </a:lnTo>
                <a:lnTo>
                  <a:pt x="3094721" y="92587"/>
                </a:lnTo>
                <a:lnTo>
                  <a:pt x="3124743" y="116267"/>
                </a:lnTo>
                <a:lnTo>
                  <a:pt x="3152982" y="142413"/>
                </a:lnTo>
                <a:lnTo>
                  <a:pt x="3179068" y="170716"/>
                </a:lnTo>
                <a:lnTo>
                  <a:pt x="3202695" y="200805"/>
                </a:lnTo>
                <a:lnTo>
                  <a:pt x="3233376" y="248931"/>
                </a:lnTo>
                <a:lnTo>
                  <a:pt x="3258144" y="300157"/>
                </a:lnTo>
                <a:lnTo>
                  <a:pt x="3276771" y="353933"/>
                </a:lnTo>
                <a:lnTo>
                  <a:pt x="3289029" y="409707"/>
                </a:lnTo>
                <a:lnTo>
                  <a:pt x="3293550" y="447728"/>
                </a:lnTo>
                <a:lnTo>
                  <a:pt x="3294691" y="466929"/>
                </a:lnTo>
                <a:lnTo>
                  <a:pt x="3294691" y="866570"/>
                </a:lnTo>
                <a:lnTo>
                  <a:pt x="3291660" y="904852"/>
                </a:lnTo>
                <a:lnTo>
                  <a:pt x="3285665" y="942571"/>
                </a:lnTo>
                <a:lnTo>
                  <a:pt x="3271259" y="997741"/>
                </a:lnTo>
                <a:lnTo>
                  <a:pt x="3250559" y="1050728"/>
                </a:lnTo>
                <a:lnTo>
                  <a:pt x="3223795" y="1100982"/>
                </a:lnTo>
                <a:lnTo>
                  <a:pt x="3191193" y="1147951"/>
                </a:lnTo>
                <a:lnTo>
                  <a:pt x="3166328" y="1177168"/>
                </a:lnTo>
                <a:lnTo>
                  <a:pt x="3139095" y="1204463"/>
                </a:lnTo>
                <a:lnTo>
                  <a:pt x="3109945" y="1229385"/>
                </a:lnTo>
                <a:lnTo>
                  <a:pt x="3079094" y="1251807"/>
                </a:lnTo>
                <a:lnTo>
                  <a:pt x="3029985" y="1280608"/>
                </a:lnTo>
                <a:lnTo>
                  <a:pt x="2977966" y="1303406"/>
                </a:lnTo>
                <a:lnTo>
                  <a:pt x="2923586" y="1319972"/>
                </a:lnTo>
                <a:lnTo>
                  <a:pt x="2867396" y="1330080"/>
                </a:lnTo>
                <a:lnTo>
                  <a:pt x="2829201" y="1333117"/>
                </a:lnTo>
                <a:lnTo>
                  <a:pt x="2809944" y="1333500"/>
                </a:lnTo>
                <a:close/>
              </a:path>
            </a:pathLst>
          </a:custGeom>
          <a:solidFill>
            <a:srgbClr val="C2A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4"/>
          <p:cNvSpPr txBox="1"/>
          <p:nvPr/>
        </p:nvSpPr>
        <p:spPr>
          <a:xfrm>
            <a:off x="13038138" y="3152932"/>
            <a:ext cx="3707447" cy="1053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107400"/>
              </a:lnSpc>
            </a:pPr>
            <a:r>
              <a:rPr lang="ru-RU" sz="3200" b="1" spc="120" dirty="0" smtClean="0">
                <a:solidFill>
                  <a:schemeClr val="bg1"/>
                </a:solidFill>
                <a:latin typeface="Tahoma"/>
                <a:cs typeface="Tahoma"/>
              </a:rPr>
              <a:t>Корпоративные решения</a:t>
            </a:r>
            <a:endParaRPr lang="en-US" sz="3200" b="1" spc="120" dirty="0" smtClean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16" name="object 12"/>
          <p:cNvSpPr/>
          <p:nvPr/>
        </p:nvSpPr>
        <p:spPr>
          <a:xfrm>
            <a:off x="1881205" y="6184875"/>
            <a:ext cx="3295015" cy="1790700"/>
          </a:xfrm>
          <a:custGeom>
            <a:avLst/>
            <a:gdLst/>
            <a:ahLst/>
            <a:cxnLst/>
            <a:rect l="l" t="t" r="r" b="b"/>
            <a:pathLst>
              <a:path w="3295015" h="1790700">
                <a:moveTo>
                  <a:pt x="2810004" y="1790699"/>
                </a:moveTo>
                <a:lnTo>
                  <a:pt x="484756" y="1790699"/>
                </a:lnTo>
                <a:lnTo>
                  <a:pt x="465499" y="1790316"/>
                </a:lnTo>
                <a:lnTo>
                  <a:pt x="427303" y="1787275"/>
                </a:lnTo>
                <a:lnTo>
                  <a:pt x="389668" y="1781257"/>
                </a:lnTo>
                <a:lnTo>
                  <a:pt x="334623" y="1766797"/>
                </a:lnTo>
                <a:lnTo>
                  <a:pt x="281755" y="1746022"/>
                </a:lnTo>
                <a:lnTo>
                  <a:pt x="231614" y="1719158"/>
                </a:lnTo>
                <a:lnTo>
                  <a:pt x="184749" y="1686435"/>
                </a:lnTo>
                <a:lnTo>
                  <a:pt x="155598" y="1661478"/>
                </a:lnTo>
                <a:lnTo>
                  <a:pt x="128365" y="1634144"/>
                </a:lnTo>
                <a:lnTo>
                  <a:pt x="103499" y="1604886"/>
                </a:lnTo>
                <a:lnTo>
                  <a:pt x="81127" y="1573920"/>
                </a:lnTo>
                <a:lnTo>
                  <a:pt x="52390" y="1524630"/>
                </a:lnTo>
                <a:lnTo>
                  <a:pt x="29644" y="1472418"/>
                </a:lnTo>
                <a:lnTo>
                  <a:pt x="13114" y="1417837"/>
                </a:lnTo>
                <a:lnTo>
                  <a:pt x="5661" y="1380406"/>
                </a:lnTo>
                <a:lnTo>
                  <a:pt x="1140" y="1342330"/>
                </a:lnTo>
                <a:lnTo>
                  <a:pt x="0" y="1323102"/>
                </a:lnTo>
                <a:lnTo>
                  <a:pt x="0" y="467597"/>
                </a:lnTo>
                <a:lnTo>
                  <a:pt x="3030" y="429261"/>
                </a:lnTo>
                <a:lnTo>
                  <a:pt x="9025" y="391487"/>
                </a:lnTo>
                <a:lnTo>
                  <a:pt x="17919" y="354439"/>
                </a:lnTo>
                <a:lnTo>
                  <a:pt x="36547" y="300587"/>
                </a:lnTo>
                <a:lnTo>
                  <a:pt x="61315" y="249287"/>
                </a:lnTo>
                <a:lnTo>
                  <a:pt x="91997" y="201093"/>
                </a:lnTo>
                <a:lnTo>
                  <a:pt x="115624" y="170960"/>
                </a:lnTo>
                <a:lnTo>
                  <a:pt x="141711" y="142617"/>
                </a:lnTo>
                <a:lnTo>
                  <a:pt x="169951" y="116434"/>
                </a:lnTo>
                <a:lnTo>
                  <a:pt x="199973" y="92719"/>
                </a:lnTo>
                <a:lnTo>
                  <a:pt x="247990" y="61924"/>
                </a:lnTo>
                <a:lnTo>
                  <a:pt x="299102" y="37065"/>
                </a:lnTo>
                <a:lnTo>
                  <a:pt x="352757" y="18369"/>
                </a:lnTo>
                <a:lnTo>
                  <a:pt x="408406" y="6065"/>
                </a:lnTo>
                <a:lnTo>
                  <a:pt x="446341" y="1527"/>
                </a:lnTo>
                <a:lnTo>
                  <a:pt x="484756" y="0"/>
                </a:lnTo>
                <a:lnTo>
                  <a:pt x="2810004" y="0"/>
                </a:lnTo>
                <a:lnTo>
                  <a:pt x="2848419" y="1527"/>
                </a:lnTo>
                <a:lnTo>
                  <a:pt x="2886355" y="6065"/>
                </a:lnTo>
                <a:lnTo>
                  <a:pt x="2942004" y="18369"/>
                </a:lnTo>
                <a:lnTo>
                  <a:pt x="2995659" y="37065"/>
                </a:lnTo>
                <a:lnTo>
                  <a:pt x="3046770" y="61924"/>
                </a:lnTo>
                <a:lnTo>
                  <a:pt x="3094788" y="92719"/>
                </a:lnTo>
                <a:lnTo>
                  <a:pt x="3124810" y="116434"/>
                </a:lnTo>
                <a:lnTo>
                  <a:pt x="3153049" y="142617"/>
                </a:lnTo>
                <a:lnTo>
                  <a:pt x="3179136" y="170960"/>
                </a:lnTo>
                <a:lnTo>
                  <a:pt x="3202764" y="201093"/>
                </a:lnTo>
                <a:lnTo>
                  <a:pt x="3223864" y="232850"/>
                </a:lnTo>
                <a:lnTo>
                  <a:pt x="3250629" y="283176"/>
                </a:lnTo>
                <a:lnTo>
                  <a:pt x="3271329" y="336239"/>
                </a:lnTo>
                <a:lnTo>
                  <a:pt x="3285735" y="391487"/>
                </a:lnTo>
                <a:lnTo>
                  <a:pt x="3291731" y="429261"/>
                </a:lnTo>
                <a:lnTo>
                  <a:pt x="3294761" y="467597"/>
                </a:lnTo>
                <a:lnTo>
                  <a:pt x="3294761" y="1323102"/>
                </a:lnTo>
                <a:lnTo>
                  <a:pt x="3291731" y="1361438"/>
                </a:lnTo>
                <a:lnTo>
                  <a:pt x="3285735" y="1399212"/>
                </a:lnTo>
                <a:lnTo>
                  <a:pt x="3276841" y="1436260"/>
                </a:lnTo>
                <a:lnTo>
                  <a:pt x="3258214" y="1490112"/>
                </a:lnTo>
                <a:lnTo>
                  <a:pt x="3233446" y="1541412"/>
                </a:lnTo>
                <a:lnTo>
                  <a:pt x="3202764" y="1589606"/>
                </a:lnTo>
                <a:lnTo>
                  <a:pt x="3179136" y="1619739"/>
                </a:lnTo>
                <a:lnTo>
                  <a:pt x="3153049" y="1648082"/>
                </a:lnTo>
                <a:lnTo>
                  <a:pt x="3124810" y="1674265"/>
                </a:lnTo>
                <a:lnTo>
                  <a:pt x="3094788" y="1697980"/>
                </a:lnTo>
                <a:lnTo>
                  <a:pt x="3046770" y="1728775"/>
                </a:lnTo>
                <a:lnTo>
                  <a:pt x="2995659" y="1753634"/>
                </a:lnTo>
                <a:lnTo>
                  <a:pt x="2942004" y="1772330"/>
                </a:lnTo>
                <a:lnTo>
                  <a:pt x="2886355" y="1784634"/>
                </a:lnTo>
                <a:lnTo>
                  <a:pt x="2848419" y="1789172"/>
                </a:lnTo>
                <a:lnTo>
                  <a:pt x="2810004" y="1790699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3"/>
          <p:cNvSpPr/>
          <p:nvPr/>
        </p:nvSpPr>
        <p:spPr>
          <a:xfrm>
            <a:off x="1933596" y="6184875"/>
            <a:ext cx="3242945" cy="1790700"/>
          </a:xfrm>
          <a:custGeom>
            <a:avLst/>
            <a:gdLst/>
            <a:ahLst/>
            <a:cxnLst/>
            <a:rect l="l" t="t" r="r" b="b"/>
            <a:pathLst>
              <a:path w="3242945" h="1790700">
                <a:moveTo>
                  <a:pt x="3086771" y="129221"/>
                </a:moveTo>
                <a:lnTo>
                  <a:pt x="3114004" y="156555"/>
                </a:lnTo>
                <a:lnTo>
                  <a:pt x="3138870" y="185813"/>
                </a:lnTo>
                <a:lnTo>
                  <a:pt x="3161242" y="216779"/>
                </a:lnTo>
                <a:lnTo>
                  <a:pt x="3189978" y="266069"/>
                </a:lnTo>
                <a:lnTo>
                  <a:pt x="3212725" y="318281"/>
                </a:lnTo>
                <a:lnTo>
                  <a:pt x="3229255" y="372862"/>
                </a:lnTo>
                <a:lnTo>
                  <a:pt x="3236708" y="410293"/>
                </a:lnTo>
                <a:lnTo>
                  <a:pt x="3241229" y="448369"/>
                </a:lnTo>
                <a:lnTo>
                  <a:pt x="3242752" y="486925"/>
                </a:lnTo>
                <a:lnTo>
                  <a:pt x="3242752" y="1303774"/>
                </a:lnTo>
                <a:lnTo>
                  <a:pt x="3241229" y="1342330"/>
                </a:lnTo>
                <a:lnTo>
                  <a:pt x="3236708" y="1380405"/>
                </a:lnTo>
                <a:lnTo>
                  <a:pt x="3229255" y="1417837"/>
                </a:lnTo>
                <a:lnTo>
                  <a:pt x="3212725" y="1472418"/>
                </a:lnTo>
                <a:lnTo>
                  <a:pt x="3189978" y="1524629"/>
                </a:lnTo>
                <a:lnTo>
                  <a:pt x="3161242" y="1573920"/>
                </a:lnTo>
                <a:lnTo>
                  <a:pt x="3138870" y="1604886"/>
                </a:lnTo>
                <a:lnTo>
                  <a:pt x="3114004" y="1634144"/>
                </a:lnTo>
                <a:lnTo>
                  <a:pt x="3086771" y="1661478"/>
                </a:lnTo>
                <a:lnTo>
                  <a:pt x="3057620" y="1686435"/>
                </a:lnTo>
                <a:lnTo>
                  <a:pt x="3026768" y="1708890"/>
                </a:lnTo>
                <a:lnTo>
                  <a:pt x="2977658" y="1737732"/>
                </a:lnTo>
                <a:lnTo>
                  <a:pt x="2925638" y="1760562"/>
                </a:lnTo>
                <a:lnTo>
                  <a:pt x="2871257" y="1777153"/>
                </a:lnTo>
                <a:lnTo>
                  <a:pt x="2815066" y="1787274"/>
                </a:lnTo>
                <a:lnTo>
                  <a:pt x="2776870" y="1790316"/>
                </a:lnTo>
                <a:lnTo>
                  <a:pt x="2757613" y="1790699"/>
                </a:lnTo>
                <a:lnTo>
                  <a:pt x="432365" y="1790699"/>
                </a:lnTo>
                <a:lnTo>
                  <a:pt x="393950" y="1789171"/>
                </a:lnTo>
                <a:lnTo>
                  <a:pt x="356014" y="1784633"/>
                </a:lnTo>
                <a:lnTo>
                  <a:pt x="300365" y="1772330"/>
                </a:lnTo>
                <a:lnTo>
                  <a:pt x="246710" y="1753634"/>
                </a:lnTo>
                <a:lnTo>
                  <a:pt x="195599" y="1728775"/>
                </a:lnTo>
                <a:lnTo>
                  <a:pt x="147582" y="1697980"/>
                </a:lnTo>
                <a:lnTo>
                  <a:pt x="117560" y="1674265"/>
                </a:lnTo>
                <a:lnTo>
                  <a:pt x="89320" y="1648082"/>
                </a:lnTo>
                <a:lnTo>
                  <a:pt x="63233" y="1619738"/>
                </a:lnTo>
                <a:lnTo>
                  <a:pt x="39606" y="1589606"/>
                </a:lnTo>
                <a:lnTo>
                  <a:pt x="18505" y="1557849"/>
                </a:lnTo>
                <a:lnTo>
                  <a:pt x="8924" y="1541412"/>
                </a:lnTo>
                <a:lnTo>
                  <a:pt x="0" y="1524630"/>
                </a:lnTo>
              </a:path>
            </a:pathLst>
          </a:custGeom>
          <a:ln w="19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4"/>
          <p:cNvSpPr txBox="1"/>
          <p:nvPr/>
        </p:nvSpPr>
        <p:spPr>
          <a:xfrm>
            <a:off x="2058231" y="6788304"/>
            <a:ext cx="2894789" cy="479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7400"/>
              </a:lnSpc>
            </a:pPr>
            <a:r>
              <a:rPr lang="ru-RU" sz="3200" spc="225" dirty="0" smtClean="0">
                <a:latin typeface="Tahoma"/>
                <a:cs typeface="Tahoma"/>
              </a:rPr>
              <a:t>Десктоп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20" name="object 12"/>
          <p:cNvSpPr/>
          <p:nvPr/>
        </p:nvSpPr>
        <p:spPr>
          <a:xfrm>
            <a:off x="7677785" y="6165825"/>
            <a:ext cx="3295015" cy="1790700"/>
          </a:xfrm>
          <a:custGeom>
            <a:avLst/>
            <a:gdLst/>
            <a:ahLst/>
            <a:cxnLst/>
            <a:rect l="l" t="t" r="r" b="b"/>
            <a:pathLst>
              <a:path w="3295015" h="1790700">
                <a:moveTo>
                  <a:pt x="2810004" y="1790699"/>
                </a:moveTo>
                <a:lnTo>
                  <a:pt x="484756" y="1790699"/>
                </a:lnTo>
                <a:lnTo>
                  <a:pt x="465499" y="1790316"/>
                </a:lnTo>
                <a:lnTo>
                  <a:pt x="427303" y="1787275"/>
                </a:lnTo>
                <a:lnTo>
                  <a:pt x="389668" y="1781257"/>
                </a:lnTo>
                <a:lnTo>
                  <a:pt x="334623" y="1766797"/>
                </a:lnTo>
                <a:lnTo>
                  <a:pt x="281755" y="1746022"/>
                </a:lnTo>
                <a:lnTo>
                  <a:pt x="231614" y="1719158"/>
                </a:lnTo>
                <a:lnTo>
                  <a:pt x="184749" y="1686435"/>
                </a:lnTo>
                <a:lnTo>
                  <a:pt x="155598" y="1661478"/>
                </a:lnTo>
                <a:lnTo>
                  <a:pt x="128365" y="1634144"/>
                </a:lnTo>
                <a:lnTo>
                  <a:pt x="103499" y="1604886"/>
                </a:lnTo>
                <a:lnTo>
                  <a:pt x="81127" y="1573920"/>
                </a:lnTo>
                <a:lnTo>
                  <a:pt x="52390" y="1524630"/>
                </a:lnTo>
                <a:lnTo>
                  <a:pt x="29644" y="1472418"/>
                </a:lnTo>
                <a:lnTo>
                  <a:pt x="13114" y="1417837"/>
                </a:lnTo>
                <a:lnTo>
                  <a:pt x="5661" y="1380406"/>
                </a:lnTo>
                <a:lnTo>
                  <a:pt x="1140" y="1342330"/>
                </a:lnTo>
                <a:lnTo>
                  <a:pt x="0" y="1323102"/>
                </a:lnTo>
                <a:lnTo>
                  <a:pt x="0" y="467597"/>
                </a:lnTo>
                <a:lnTo>
                  <a:pt x="3030" y="429261"/>
                </a:lnTo>
                <a:lnTo>
                  <a:pt x="9025" y="391487"/>
                </a:lnTo>
                <a:lnTo>
                  <a:pt x="17919" y="354439"/>
                </a:lnTo>
                <a:lnTo>
                  <a:pt x="36547" y="300587"/>
                </a:lnTo>
                <a:lnTo>
                  <a:pt x="61315" y="249287"/>
                </a:lnTo>
                <a:lnTo>
                  <a:pt x="91997" y="201093"/>
                </a:lnTo>
                <a:lnTo>
                  <a:pt x="115624" y="170960"/>
                </a:lnTo>
                <a:lnTo>
                  <a:pt x="141711" y="142617"/>
                </a:lnTo>
                <a:lnTo>
                  <a:pt x="169951" y="116434"/>
                </a:lnTo>
                <a:lnTo>
                  <a:pt x="199973" y="92719"/>
                </a:lnTo>
                <a:lnTo>
                  <a:pt x="247990" y="61924"/>
                </a:lnTo>
                <a:lnTo>
                  <a:pt x="299102" y="37065"/>
                </a:lnTo>
                <a:lnTo>
                  <a:pt x="352757" y="18369"/>
                </a:lnTo>
                <a:lnTo>
                  <a:pt x="408406" y="6065"/>
                </a:lnTo>
                <a:lnTo>
                  <a:pt x="446341" y="1527"/>
                </a:lnTo>
                <a:lnTo>
                  <a:pt x="484756" y="0"/>
                </a:lnTo>
                <a:lnTo>
                  <a:pt x="2810004" y="0"/>
                </a:lnTo>
                <a:lnTo>
                  <a:pt x="2848419" y="1527"/>
                </a:lnTo>
                <a:lnTo>
                  <a:pt x="2886355" y="6065"/>
                </a:lnTo>
                <a:lnTo>
                  <a:pt x="2942004" y="18369"/>
                </a:lnTo>
                <a:lnTo>
                  <a:pt x="2995659" y="37065"/>
                </a:lnTo>
                <a:lnTo>
                  <a:pt x="3046770" y="61924"/>
                </a:lnTo>
                <a:lnTo>
                  <a:pt x="3094788" y="92719"/>
                </a:lnTo>
                <a:lnTo>
                  <a:pt x="3124810" y="116434"/>
                </a:lnTo>
                <a:lnTo>
                  <a:pt x="3153049" y="142617"/>
                </a:lnTo>
                <a:lnTo>
                  <a:pt x="3179136" y="170960"/>
                </a:lnTo>
                <a:lnTo>
                  <a:pt x="3202764" y="201093"/>
                </a:lnTo>
                <a:lnTo>
                  <a:pt x="3223864" y="232850"/>
                </a:lnTo>
                <a:lnTo>
                  <a:pt x="3250629" y="283176"/>
                </a:lnTo>
                <a:lnTo>
                  <a:pt x="3271329" y="336239"/>
                </a:lnTo>
                <a:lnTo>
                  <a:pt x="3285735" y="391487"/>
                </a:lnTo>
                <a:lnTo>
                  <a:pt x="3291731" y="429261"/>
                </a:lnTo>
                <a:lnTo>
                  <a:pt x="3294761" y="467597"/>
                </a:lnTo>
                <a:lnTo>
                  <a:pt x="3294761" y="1323102"/>
                </a:lnTo>
                <a:lnTo>
                  <a:pt x="3291731" y="1361438"/>
                </a:lnTo>
                <a:lnTo>
                  <a:pt x="3285735" y="1399212"/>
                </a:lnTo>
                <a:lnTo>
                  <a:pt x="3276841" y="1436260"/>
                </a:lnTo>
                <a:lnTo>
                  <a:pt x="3258214" y="1490112"/>
                </a:lnTo>
                <a:lnTo>
                  <a:pt x="3233446" y="1541412"/>
                </a:lnTo>
                <a:lnTo>
                  <a:pt x="3202764" y="1589606"/>
                </a:lnTo>
                <a:lnTo>
                  <a:pt x="3179136" y="1619739"/>
                </a:lnTo>
                <a:lnTo>
                  <a:pt x="3153049" y="1648082"/>
                </a:lnTo>
                <a:lnTo>
                  <a:pt x="3124810" y="1674265"/>
                </a:lnTo>
                <a:lnTo>
                  <a:pt x="3094788" y="1697980"/>
                </a:lnTo>
                <a:lnTo>
                  <a:pt x="3046770" y="1728775"/>
                </a:lnTo>
                <a:lnTo>
                  <a:pt x="2995659" y="1753634"/>
                </a:lnTo>
                <a:lnTo>
                  <a:pt x="2942004" y="1772330"/>
                </a:lnTo>
                <a:lnTo>
                  <a:pt x="2886355" y="1784634"/>
                </a:lnTo>
                <a:lnTo>
                  <a:pt x="2848419" y="1789172"/>
                </a:lnTo>
                <a:lnTo>
                  <a:pt x="2810004" y="1790699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3"/>
          <p:cNvSpPr/>
          <p:nvPr/>
        </p:nvSpPr>
        <p:spPr>
          <a:xfrm>
            <a:off x="7772400" y="6165825"/>
            <a:ext cx="3242945" cy="1790700"/>
          </a:xfrm>
          <a:custGeom>
            <a:avLst/>
            <a:gdLst/>
            <a:ahLst/>
            <a:cxnLst/>
            <a:rect l="l" t="t" r="r" b="b"/>
            <a:pathLst>
              <a:path w="3242945" h="1790700">
                <a:moveTo>
                  <a:pt x="3086771" y="129221"/>
                </a:moveTo>
                <a:lnTo>
                  <a:pt x="3114004" y="156555"/>
                </a:lnTo>
                <a:lnTo>
                  <a:pt x="3138870" y="185813"/>
                </a:lnTo>
                <a:lnTo>
                  <a:pt x="3161242" y="216779"/>
                </a:lnTo>
                <a:lnTo>
                  <a:pt x="3189978" y="266069"/>
                </a:lnTo>
                <a:lnTo>
                  <a:pt x="3212725" y="318281"/>
                </a:lnTo>
                <a:lnTo>
                  <a:pt x="3229255" y="372862"/>
                </a:lnTo>
                <a:lnTo>
                  <a:pt x="3236708" y="410293"/>
                </a:lnTo>
                <a:lnTo>
                  <a:pt x="3241229" y="448369"/>
                </a:lnTo>
                <a:lnTo>
                  <a:pt x="3242752" y="486925"/>
                </a:lnTo>
                <a:lnTo>
                  <a:pt x="3242752" y="1303774"/>
                </a:lnTo>
                <a:lnTo>
                  <a:pt x="3241229" y="1342330"/>
                </a:lnTo>
                <a:lnTo>
                  <a:pt x="3236708" y="1380405"/>
                </a:lnTo>
                <a:lnTo>
                  <a:pt x="3229255" y="1417837"/>
                </a:lnTo>
                <a:lnTo>
                  <a:pt x="3212725" y="1472418"/>
                </a:lnTo>
                <a:lnTo>
                  <a:pt x="3189978" y="1524629"/>
                </a:lnTo>
                <a:lnTo>
                  <a:pt x="3161242" y="1573920"/>
                </a:lnTo>
                <a:lnTo>
                  <a:pt x="3138870" y="1604886"/>
                </a:lnTo>
                <a:lnTo>
                  <a:pt x="3114004" y="1634144"/>
                </a:lnTo>
                <a:lnTo>
                  <a:pt x="3086771" y="1661478"/>
                </a:lnTo>
                <a:lnTo>
                  <a:pt x="3057620" y="1686435"/>
                </a:lnTo>
                <a:lnTo>
                  <a:pt x="3026768" y="1708890"/>
                </a:lnTo>
                <a:lnTo>
                  <a:pt x="2977658" y="1737732"/>
                </a:lnTo>
                <a:lnTo>
                  <a:pt x="2925638" y="1760562"/>
                </a:lnTo>
                <a:lnTo>
                  <a:pt x="2871257" y="1777153"/>
                </a:lnTo>
                <a:lnTo>
                  <a:pt x="2815066" y="1787274"/>
                </a:lnTo>
                <a:lnTo>
                  <a:pt x="2776870" y="1790316"/>
                </a:lnTo>
                <a:lnTo>
                  <a:pt x="2757613" y="1790699"/>
                </a:lnTo>
                <a:lnTo>
                  <a:pt x="432365" y="1790699"/>
                </a:lnTo>
                <a:lnTo>
                  <a:pt x="393950" y="1789171"/>
                </a:lnTo>
                <a:lnTo>
                  <a:pt x="356014" y="1784633"/>
                </a:lnTo>
                <a:lnTo>
                  <a:pt x="300365" y="1772330"/>
                </a:lnTo>
                <a:lnTo>
                  <a:pt x="246710" y="1753634"/>
                </a:lnTo>
                <a:lnTo>
                  <a:pt x="195599" y="1728775"/>
                </a:lnTo>
                <a:lnTo>
                  <a:pt x="147582" y="1697980"/>
                </a:lnTo>
                <a:lnTo>
                  <a:pt x="117560" y="1674265"/>
                </a:lnTo>
                <a:lnTo>
                  <a:pt x="89320" y="1648082"/>
                </a:lnTo>
                <a:lnTo>
                  <a:pt x="63233" y="1619738"/>
                </a:lnTo>
                <a:lnTo>
                  <a:pt x="39606" y="1589606"/>
                </a:lnTo>
                <a:lnTo>
                  <a:pt x="18505" y="1557849"/>
                </a:lnTo>
                <a:lnTo>
                  <a:pt x="8924" y="1541412"/>
                </a:lnTo>
                <a:lnTo>
                  <a:pt x="0" y="1524630"/>
                </a:lnTo>
              </a:path>
            </a:pathLst>
          </a:custGeom>
          <a:ln w="19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4"/>
          <p:cNvSpPr txBox="1"/>
          <p:nvPr/>
        </p:nvSpPr>
        <p:spPr>
          <a:xfrm>
            <a:off x="7791166" y="6807354"/>
            <a:ext cx="2894789" cy="479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7400"/>
              </a:lnSpc>
            </a:pPr>
            <a:r>
              <a:rPr lang="en-US" sz="3200" spc="225" dirty="0" smtClean="0">
                <a:latin typeface="Tahoma"/>
                <a:cs typeface="Tahoma"/>
              </a:rPr>
              <a:t>SAAS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23" name="object 12"/>
          <p:cNvSpPr/>
          <p:nvPr/>
        </p:nvSpPr>
        <p:spPr>
          <a:xfrm>
            <a:off x="13266101" y="6203925"/>
            <a:ext cx="3295015" cy="1790700"/>
          </a:xfrm>
          <a:custGeom>
            <a:avLst/>
            <a:gdLst/>
            <a:ahLst/>
            <a:cxnLst/>
            <a:rect l="l" t="t" r="r" b="b"/>
            <a:pathLst>
              <a:path w="3295015" h="1790700">
                <a:moveTo>
                  <a:pt x="2810004" y="1790699"/>
                </a:moveTo>
                <a:lnTo>
                  <a:pt x="484756" y="1790699"/>
                </a:lnTo>
                <a:lnTo>
                  <a:pt x="465499" y="1790316"/>
                </a:lnTo>
                <a:lnTo>
                  <a:pt x="427303" y="1787275"/>
                </a:lnTo>
                <a:lnTo>
                  <a:pt x="389668" y="1781257"/>
                </a:lnTo>
                <a:lnTo>
                  <a:pt x="334623" y="1766797"/>
                </a:lnTo>
                <a:lnTo>
                  <a:pt x="281755" y="1746022"/>
                </a:lnTo>
                <a:lnTo>
                  <a:pt x="231614" y="1719158"/>
                </a:lnTo>
                <a:lnTo>
                  <a:pt x="184749" y="1686435"/>
                </a:lnTo>
                <a:lnTo>
                  <a:pt x="155598" y="1661478"/>
                </a:lnTo>
                <a:lnTo>
                  <a:pt x="128365" y="1634144"/>
                </a:lnTo>
                <a:lnTo>
                  <a:pt x="103499" y="1604886"/>
                </a:lnTo>
                <a:lnTo>
                  <a:pt x="81127" y="1573920"/>
                </a:lnTo>
                <a:lnTo>
                  <a:pt x="52390" y="1524630"/>
                </a:lnTo>
                <a:lnTo>
                  <a:pt x="29644" y="1472418"/>
                </a:lnTo>
                <a:lnTo>
                  <a:pt x="13114" y="1417837"/>
                </a:lnTo>
                <a:lnTo>
                  <a:pt x="5661" y="1380406"/>
                </a:lnTo>
                <a:lnTo>
                  <a:pt x="1140" y="1342330"/>
                </a:lnTo>
                <a:lnTo>
                  <a:pt x="0" y="1323102"/>
                </a:lnTo>
                <a:lnTo>
                  <a:pt x="0" y="467597"/>
                </a:lnTo>
                <a:lnTo>
                  <a:pt x="3030" y="429261"/>
                </a:lnTo>
                <a:lnTo>
                  <a:pt x="9025" y="391487"/>
                </a:lnTo>
                <a:lnTo>
                  <a:pt x="17919" y="354439"/>
                </a:lnTo>
                <a:lnTo>
                  <a:pt x="36547" y="300587"/>
                </a:lnTo>
                <a:lnTo>
                  <a:pt x="61315" y="249287"/>
                </a:lnTo>
                <a:lnTo>
                  <a:pt x="91997" y="201093"/>
                </a:lnTo>
                <a:lnTo>
                  <a:pt x="115624" y="170960"/>
                </a:lnTo>
                <a:lnTo>
                  <a:pt x="141711" y="142617"/>
                </a:lnTo>
                <a:lnTo>
                  <a:pt x="169951" y="116434"/>
                </a:lnTo>
                <a:lnTo>
                  <a:pt x="199973" y="92719"/>
                </a:lnTo>
                <a:lnTo>
                  <a:pt x="247990" y="61924"/>
                </a:lnTo>
                <a:lnTo>
                  <a:pt x="299102" y="37065"/>
                </a:lnTo>
                <a:lnTo>
                  <a:pt x="352757" y="18369"/>
                </a:lnTo>
                <a:lnTo>
                  <a:pt x="408406" y="6065"/>
                </a:lnTo>
                <a:lnTo>
                  <a:pt x="446341" y="1527"/>
                </a:lnTo>
                <a:lnTo>
                  <a:pt x="484756" y="0"/>
                </a:lnTo>
                <a:lnTo>
                  <a:pt x="2810004" y="0"/>
                </a:lnTo>
                <a:lnTo>
                  <a:pt x="2848419" y="1527"/>
                </a:lnTo>
                <a:lnTo>
                  <a:pt x="2886355" y="6065"/>
                </a:lnTo>
                <a:lnTo>
                  <a:pt x="2942004" y="18369"/>
                </a:lnTo>
                <a:lnTo>
                  <a:pt x="2995659" y="37065"/>
                </a:lnTo>
                <a:lnTo>
                  <a:pt x="3046770" y="61924"/>
                </a:lnTo>
                <a:lnTo>
                  <a:pt x="3094788" y="92719"/>
                </a:lnTo>
                <a:lnTo>
                  <a:pt x="3124810" y="116434"/>
                </a:lnTo>
                <a:lnTo>
                  <a:pt x="3153049" y="142617"/>
                </a:lnTo>
                <a:lnTo>
                  <a:pt x="3179136" y="170960"/>
                </a:lnTo>
                <a:lnTo>
                  <a:pt x="3202764" y="201093"/>
                </a:lnTo>
                <a:lnTo>
                  <a:pt x="3223864" y="232850"/>
                </a:lnTo>
                <a:lnTo>
                  <a:pt x="3250629" y="283176"/>
                </a:lnTo>
                <a:lnTo>
                  <a:pt x="3271329" y="336239"/>
                </a:lnTo>
                <a:lnTo>
                  <a:pt x="3285735" y="391487"/>
                </a:lnTo>
                <a:lnTo>
                  <a:pt x="3291731" y="429261"/>
                </a:lnTo>
                <a:lnTo>
                  <a:pt x="3294761" y="467597"/>
                </a:lnTo>
                <a:lnTo>
                  <a:pt x="3294761" y="1323102"/>
                </a:lnTo>
                <a:lnTo>
                  <a:pt x="3291731" y="1361438"/>
                </a:lnTo>
                <a:lnTo>
                  <a:pt x="3285735" y="1399212"/>
                </a:lnTo>
                <a:lnTo>
                  <a:pt x="3276841" y="1436260"/>
                </a:lnTo>
                <a:lnTo>
                  <a:pt x="3258214" y="1490112"/>
                </a:lnTo>
                <a:lnTo>
                  <a:pt x="3233446" y="1541412"/>
                </a:lnTo>
                <a:lnTo>
                  <a:pt x="3202764" y="1589606"/>
                </a:lnTo>
                <a:lnTo>
                  <a:pt x="3179136" y="1619739"/>
                </a:lnTo>
                <a:lnTo>
                  <a:pt x="3153049" y="1648082"/>
                </a:lnTo>
                <a:lnTo>
                  <a:pt x="3124810" y="1674265"/>
                </a:lnTo>
                <a:lnTo>
                  <a:pt x="3094788" y="1697980"/>
                </a:lnTo>
                <a:lnTo>
                  <a:pt x="3046770" y="1728775"/>
                </a:lnTo>
                <a:lnTo>
                  <a:pt x="2995659" y="1753634"/>
                </a:lnTo>
                <a:lnTo>
                  <a:pt x="2942004" y="1772330"/>
                </a:lnTo>
                <a:lnTo>
                  <a:pt x="2886355" y="1784634"/>
                </a:lnTo>
                <a:lnTo>
                  <a:pt x="2848419" y="1789172"/>
                </a:lnTo>
                <a:lnTo>
                  <a:pt x="2810004" y="1790699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3"/>
          <p:cNvSpPr/>
          <p:nvPr/>
        </p:nvSpPr>
        <p:spPr>
          <a:xfrm>
            <a:off x="13318492" y="6203925"/>
            <a:ext cx="3242945" cy="1790700"/>
          </a:xfrm>
          <a:custGeom>
            <a:avLst/>
            <a:gdLst/>
            <a:ahLst/>
            <a:cxnLst/>
            <a:rect l="l" t="t" r="r" b="b"/>
            <a:pathLst>
              <a:path w="3242945" h="1790700">
                <a:moveTo>
                  <a:pt x="3086771" y="129221"/>
                </a:moveTo>
                <a:lnTo>
                  <a:pt x="3114004" y="156555"/>
                </a:lnTo>
                <a:lnTo>
                  <a:pt x="3138870" y="185813"/>
                </a:lnTo>
                <a:lnTo>
                  <a:pt x="3161242" y="216779"/>
                </a:lnTo>
                <a:lnTo>
                  <a:pt x="3189978" y="266069"/>
                </a:lnTo>
                <a:lnTo>
                  <a:pt x="3212725" y="318281"/>
                </a:lnTo>
                <a:lnTo>
                  <a:pt x="3229255" y="372862"/>
                </a:lnTo>
                <a:lnTo>
                  <a:pt x="3236708" y="410293"/>
                </a:lnTo>
                <a:lnTo>
                  <a:pt x="3241229" y="448369"/>
                </a:lnTo>
                <a:lnTo>
                  <a:pt x="3242752" y="486925"/>
                </a:lnTo>
                <a:lnTo>
                  <a:pt x="3242752" y="1303774"/>
                </a:lnTo>
                <a:lnTo>
                  <a:pt x="3241229" y="1342330"/>
                </a:lnTo>
                <a:lnTo>
                  <a:pt x="3236708" y="1380405"/>
                </a:lnTo>
                <a:lnTo>
                  <a:pt x="3229255" y="1417837"/>
                </a:lnTo>
                <a:lnTo>
                  <a:pt x="3212725" y="1472418"/>
                </a:lnTo>
                <a:lnTo>
                  <a:pt x="3189978" y="1524629"/>
                </a:lnTo>
                <a:lnTo>
                  <a:pt x="3161242" y="1573920"/>
                </a:lnTo>
                <a:lnTo>
                  <a:pt x="3138870" y="1604886"/>
                </a:lnTo>
                <a:lnTo>
                  <a:pt x="3114004" y="1634144"/>
                </a:lnTo>
                <a:lnTo>
                  <a:pt x="3086771" y="1661478"/>
                </a:lnTo>
                <a:lnTo>
                  <a:pt x="3057620" y="1686435"/>
                </a:lnTo>
                <a:lnTo>
                  <a:pt x="3026768" y="1708890"/>
                </a:lnTo>
                <a:lnTo>
                  <a:pt x="2977658" y="1737732"/>
                </a:lnTo>
                <a:lnTo>
                  <a:pt x="2925638" y="1760562"/>
                </a:lnTo>
                <a:lnTo>
                  <a:pt x="2871257" y="1777153"/>
                </a:lnTo>
                <a:lnTo>
                  <a:pt x="2815066" y="1787274"/>
                </a:lnTo>
                <a:lnTo>
                  <a:pt x="2776870" y="1790316"/>
                </a:lnTo>
                <a:lnTo>
                  <a:pt x="2757613" y="1790699"/>
                </a:lnTo>
                <a:lnTo>
                  <a:pt x="432365" y="1790699"/>
                </a:lnTo>
                <a:lnTo>
                  <a:pt x="393950" y="1789171"/>
                </a:lnTo>
                <a:lnTo>
                  <a:pt x="356014" y="1784633"/>
                </a:lnTo>
                <a:lnTo>
                  <a:pt x="300365" y="1772330"/>
                </a:lnTo>
                <a:lnTo>
                  <a:pt x="246710" y="1753634"/>
                </a:lnTo>
                <a:lnTo>
                  <a:pt x="195599" y="1728775"/>
                </a:lnTo>
                <a:lnTo>
                  <a:pt x="147582" y="1697980"/>
                </a:lnTo>
                <a:lnTo>
                  <a:pt x="117560" y="1674265"/>
                </a:lnTo>
                <a:lnTo>
                  <a:pt x="89320" y="1648082"/>
                </a:lnTo>
                <a:lnTo>
                  <a:pt x="63233" y="1619738"/>
                </a:lnTo>
                <a:lnTo>
                  <a:pt x="39606" y="1589606"/>
                </a:lnTo>
                <a:lnTo>
                  <a:pt x="18505" y="1557849"/>
                </a:lnTo>
                <a:lnTo>
                  <a:pt x="8924" y="1541412"/>
                </a:lnTo>
                <a:lnTo>
                  <a:pt x="0" y="1524630"/>
                </a:lnTo>
              </a:path>
            </a:pathLst>
          </a:custGeom>
          <a:ln w="19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4"/>
          <p:cNvSpPr txBox="1"/>
          <p:nvPr/>
        </p:nvSpPr>
        <p:spPr>
          <a:xfrm>
            <a:off x="13443127" y="6807354"/>
            <a:ext cx="2894789" cy="479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7400"/>
              </a:lnSpc>
            </a:pPr>
            <a:r>
              <a:rPr lang="ru-RU" sz="3200" spc="225" dirty="0" smtClean="0">
                <a:latin typeface="Tahoma"/>
                <a:cs typeface="Tahoma"/>
              </a:rPr>
              <a:t>Сервер</a:t>
            </a:r>
            <a:endParaRPr sz="3200" dirty="0">
              <a:latin typeface="Tahoma"/>
              <a:cs typeface="Tahoma"/>
            </a:endParaRPr>
          </a:p>
        </p:txBody>
      </p:sp>
      <p:pic>
        <p:nvPicPr>
          <p:cNvPr id="26" name="Звук 2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3622"/>
    </mc:Choice>
    <mc:Fallback>
      <p:transition spd="slow" advTm="36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56645</TotalTime>
  <Words>515</Words>
  <Application>Microsoft Office PowerPoint</Application>
  <PresentationFormat>Произвольный</PresentationFormat>
  <Paragraphs>130</Paragraphs>
  <Slides>12</Slides>
  <Notes>12</Notes>
  <HiddenSlides>0</HiddenSlides>
  <MMClips>13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Tahoma</vt:lpstr>
      <vt:lpstr>Office Theme</vt:lpstr>
      <vt:lpstr>Презентация PowerPoint</vt:lpstr>
      <vt:lpstr>ПРОБЛЕМА</vt:lpstr>
      <vt:lpstr>Презентация PowerPoint</vt:lpstr>
      <vt:lpstr>РЕШЕНИЕ</vt:lpstr>
      <vt:lpstr>ТЕХНОЛОГИЯ</vt:lpstr>
      <vt:lpstr>РЫНОК </vt:lpstr>
      <vt:lpstr>Презентация PowerPoint</vt:lpstr>
      <vt:lpstr>Презентация PowerPoint</vt:lpstr>
      <vt:lpstr>БИЗНЕС - МОДЕЛЬ</vt:lpstr>
      <vt:lpstr>ТЕКУЩАЯ СТАДИЯ РАЗВИТИЯ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 2.0</dc:title>
  <dc:creator>Николаев Сергей Владимирович</dc:creator>
  <cp:keywords>DAFLo_rMVqo,BADszf7kOaU</cp:keywords>
  <cp:lastModifiedBy>Николаев Сергей Владимирович</cp:lastModifiedBy>
  <cp:revision>35</cp:revision>
  <cp:lastPrinted>2023-04-04T07:46:00Z</cp:lastPrinted>
  <dcterms:created xsi:type="dcterms:W3CDTF">2023-03-31T14:18:13Z</dcterms:created>
  <dcterms:modified xsi:type="dcterms:W3CDTF">2023-05-12T17:20:31Z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2022-12-14T00:00:00Z</vt:filetime>
  </property>
  <property fmtid="{D5CDD505-2E9C-101B-9397-08002B2CF9AE}" pid="3" name="LastSaved">
    <vt:filetime>2023-03-31T00:00:00Z</vt:filetime>
  </property>
</Properties>
</file>