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2" r:id="rId2"/>
  </p:sldMasterIdLst>
  <p:notesMasterIdLst>
    <p:notesMasterId r:id="rId10"/>
  </p:notesMasterIdLst>
  <p:sldIdLst>
    <p:sldId id="358" r:id="rId3"/>
    <p:sldId id="367" r:id="rId4"/>
    <p:sldId id="362" r:id="rId5"/>
    <p:sldId id="363" r:id="rId6"/>
    <p:sldId id="366" r:id="rId7"/>
    <p:sldId id="368" r:id="rId8"/>
    <p:sldId id="3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5D0785-A440-4592-A367-82B20726A392}">
          <p14:sldIdLst>
            <p14:sldId id="358"/>
            <p14:sldId id="367"/>
            <p14:sldId id="362"/>
            <p14:sldId id="363"/>
            <p14:sldId id="366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 Беляева" initials="НБ" lastIdx="2" clrIdx="0">
    <p:extLst>
      <p:ext uri="{19B8F6BF-5375-455C-9EA6-DF929625EA0E}">
        <p15:presenceInfo xmlns:p15="http://schemas.microsoft.com/office/powerpoint/2012/main" userId="9d63f711eadb99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D36B"/>
    <a:srgbClr val="F0467F"/>
    <a:srgbClr val="00B6F6"/>
    <a:srgbClr val="EB4B9B"/>
    <a:srgbClr val="64D283"/>
    <a:srgbClr val="0DC0FF"/>
    <a:srgbClr val="47A1C8"/>
    <a:srgbClr val="00CBFF"/>
    <a:srgbClr val="FFFFFF"/>
    <a:srgbClr val="3A9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/>
    <p:restoredTop sz="94691"/>
  </p:normalViewPr>
  <p:slideViewPr>
    <p:cSldViewPr snapToGrid="0">
      <p:cViewPr varScale="1">
        <p:scale>
          <a:sx n="60" d="100"/>
          <a:sy n="60" d="100"/>
        </p:scale>
        <p:origin x="9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A42EB-420B-4871-A9D0-003C2CD14825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DD2-234D-4D26-B5FC-786A19FC3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1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3291-7EAA-0B4B-AEF4-270F1C93F68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00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34488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точки.png" descr="точ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" y="553307"/>
            <a:ext cx="12219925" cy="78548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1" y="296867"/>
            <a:ext cx="8296376" cy="104192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 b="1">
                <a:solidFill>
                  <a:srgbClr val="224162"/>
                </a:solidFill>
                <a:latin typeface="LetoSans"/>
                <a:ea typeface="LetoSans"/>
                <a:cs typeface="LetoSans"/>
                <a:sym typeface="LetoSans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12" name="лого-сенсор.png" descr="лого-сенсор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688" y="417413"/>
            <a:ext cx="1101970" cy="22949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0897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97000" y="1833560"/>
            <a:ext cx="9144000" cy="40135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000" b="1">
                <a:solidFill>
                  <a:srgbClr val="FFFFFF"/>
                </a:solidFill>
                <a:latin typeface="LetoSans"/>
                <a:ea typeface="LetoSans"/>
                <a:cs typeface="LetoSans"/>
                <a:sym typeface="LetoSan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52148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2271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8" indent="-320038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4616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Сравнение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72200" y="1681163"/>
            <a:ext cx="5183188" cy="82391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8" indent="-320038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8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839786" y="1681163"/>
            <a:ext cx="5157792" cy="82391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39939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0871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65117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ъект с подписью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8" indent="-320038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2400">
                <a:latin typeface="Bergen Sans"/>
                <a:ea typeface="Bergen Sans"/>
                <a:cs typeface="Bergen Sans"/>
                <a:sym typeface="Bergen San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3" name="Уровень текста 1…"/>
          <p:cNvSpPr txBox="1">
            <a:spLocks noGrp="1"/>
          </p:cNvSpPr>
          <p:nvPr>
            <p:ph type="body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45718" tIns="45718" rIns="45718" bIns="45718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1140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Рисунок с подписью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2400">
                <a:latin typeface="Bergen Sans"/>
                <a:ea typeface="Bergen Sans"/>
                <a:cs typeface="Bergen Sans"/>
                <a:sym typeface="Bergen San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0">
              <a:buSzTx/>
              <a:buFontTx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0">
              <a:buSzTx/>
              <a:buFontTx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0">
              <a:buSzTx/>
              <a:buFontTx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0">
              <a:buSzTx/>
              <a:buFontTx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417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. текст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8" indent="-320038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4898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95294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. загол. и текст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8" indent="-320038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9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5793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40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4C69D-B668-2140-9CDF-CF7236093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5C97C3-FADC-9A4A-9A7F-BBA63562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1545B-7652-CF4D-8713-6A9649C6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1513C-80D8-CD44-9C87-AACDFC27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E26CA-8D43-864D-B1AC-3C44EA9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41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42017-7BE1-A043-BD2B-62F8338D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CB6AB-92A3-AF41-B333-B6652403F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5CC6B-1B73-FB43-9B17-64A7BBDF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E0CB2-E3E1-834B-BA50-8B8EF7C9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93D46-A746-4046-A042-16C5AB08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75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6B9BA-0242-6F4D-A81E-5BB77368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39501A-4159-9743-936E-90EA9EAC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16122-DEB6-5640-A84A-6C62BAED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94F41-F2F2-7345-8B5E-A883ADE8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5D42A-8C1C-F840-BC57-9B1F9573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01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BC0EC-D4D6-5E4B-8F55-3173E13A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A34D07-F3C2-454A-A0CF-165EB4D01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1229F-CE69-204E-A66C-A098E042E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3284D9-8CA3-2E4D-8229-F8E0ADEA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E04101-2E99-9F41-B954-108F9404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27085C-3476-7C4C-B22F-8299CD75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9EC06-7A85-464E-A7B6-252B1537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E2C92-CEAA-2746-8FE3-5C2543D6B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03827C-5288-0D40-A9DA-0859C4396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E2A099-DEB9-1B43-B4F5-51824C8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52A4D3-08BA-2E40-B555-35CF84308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B4E572-7675-8347-958E-88C8592E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DC4039-6924-8740-BF18-8177816A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CA24AA-2B6F-B64F-BAB2-FE2AC5BF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62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3FEDA-D27C-2D4B-A236-3DCA92C1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92B0F0-D2B0-6C45-B027-D5B72E0E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09481-CC79-2949-8647-0DCD08F1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6AA66C-7B20-D84D-89CF-092E11AE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79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6347E1-8563-C648-9BB0-89E6784B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911B2-A5A9-214C-96C9-CED73D19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2DB16E-141D-BA48-BFAA-34B9B25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87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068D0-9901-3A46-AD28-BD6E77DE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0C8DC-94DA-E64A-9829-4F0EAB38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E5AD0A-07A5-E34D-8FB6-D38AAAAD4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8C0A1C-C4B0-F843-A951-42A25D79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632665-A981-CF45-8C64-7E1DB8C0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F67D6C-2A30-834E-BDAD-CF2BA9D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8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36489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40FDE-A2F3-5E43-8E6E-898C24D5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B6E520-5272-B14B-A0B9-4B33B9104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E67EC-173D-A546-A926-54B02987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BEABCA-F718-A644-971E-42D9FDA4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DB9345-A2F4-024F-B986-70EE8D13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3635D-130C-AB41-B03B-412F62F3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48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DA456-D651-DC4E-AAEA-34889B15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9A107E-DA4B-9747-BD50-D91AF3E32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9C5AD8-274C-7645-85F5-C9EC1DED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2800F-6372-5644-9B91-901A5642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B5C21-288B-3C4F-BDED-A1986B45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35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859997-4953-F04C-8A20-97A50BD14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FA44A7-8727-6E45-9EFC-D43F75A05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85DF2-D72C-344A-A1EF-C5ABC501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FFABF2-4C2B-B947-BAC2-7E039063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EF98E-B7E8-E242-BC9C-409503FD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9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2762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9944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5133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2636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8331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5489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57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7A1E5-BE21-DF41-BA92-5A577481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4EBB58-54DC-BD43-9B88-6DD902C9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DF984-7E12-A244-8980-786B7A8E9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F1A9-048A-EB4A-A152-2E41BCE4B8FF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85F84-4C63-4949-A985-45C3B9065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95BE6-0148-8145-A5A4-0B7CFC6D2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4596-99DE-434A-B52A-873E49E5C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ensor-tech.ru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6D42D1B-4EB9-782C-73E2-3784B2785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32637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800" dirty="0">
                <a:latin typeface="Bergen Sans Bold Italic" pitchFamily="2" charset="0"/>
                <a:ea typeface="Hiragino Sans W3" panose="020B0300000000000000" pitchFamily="34" charset="-128"/>
                <a:cs typeface="Didot" panose="02000503000000020003" pitchFamily="2" charset="-79"/>
              </a:rPr>
              <a:t>Сенсор-Тех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4CD83C-88BF-4B3A-C79B-DA7B030D3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0" y="3612886"/>
            <a:ext cx="3636902" cy="7505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BF1079-6622-B7AE-B38B-C6B54FA64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18382"/>
          <a:stretch/>
        </p:blipFill>
        <p:spPr>
          <a:xfrm>
            <a:off x="4979322" y="907820"/>
            <a:ext cx="7212678" cy="5597348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3983F0B6-4C82-CA68-F4BF-2875BF27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827667" cy="1208141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Платформа «Робин Онлайн»</a:t>
            </a:r>
          </a:p>
          <a:p>
            <a:pPr algn="l"/>
            <a:r>
              <a:rPr lang="ru-RU" b="1" dirty="0"/>
              <a:t>для помощи слепым людям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6E574B-528D-704D-0C8B-DA7BA8835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9" y="536095"/>
            <a:ext cx="885371" cy="8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7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BABD7082-FA97-E048-8D7F-CAACC8C03BB3}"/>
              </a:ext>
            </a:extLst>
          </p:cNvPr>
          <p:cNvSpPr txBox="1">
            <a:spLocks/>
          </p:cNvSpPr>
          <p:nvPr/>
        </p:nvSpPr>
        <p:spPr>
          <a:xfrm>
            <a:off x="376649" y="-117693"/>
            <a:ext cx="9716043" cy="104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t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224162"/>
                </a:solidFill>
                <a:uFillTx/>
                <a:latin typeface="LetoSans"/>
                <a:ea typeface="LetoSans"/>
                <a:cs typeface="LetoSans"/>
                <a:sym typeface="Leto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endParaRPr lang="ru-RU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  <a:p>
            <a:pPr hangingPunct="1"/>
            <a:r>
              <a:rPr lang="ru-RU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Кто мы и что делаем?</a:t>
            </a:r>
            <a:endParaRPr lang="ru-RU" sz="3100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9550851-2CD5-237B-EF93-4BD28C2BA86D}"/>
              </a:ext>
            </a:extLst>
          </p:cNvPr>
          <p:cNvSpPr txBox="1"/>
          <p:nvPr/>
        </p:nvSpPr>
        <p:spPr>
          <a:xfrm>
            <a:off x="1023809" y="1306450"/>
            <a:ext cx="9966325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20" dirty="0">
                <a:solidFill>
                  <a:srgbClr val="CC144D"/>
                </a:solidFill>
                <a:latin typeface="Calibri Light"/>
                <a:cs typeface="Calibri Light"/>
              </a:rPr>
              <a:t>Лаборатория</a:t>
            </a:r>
            <a:r>
              <a:rPr spc="25" dirty="0">
                <a:solidFill>
                  <a:srgbClr val="CC144D"/>
                </a:solidFill>
                <a:latin typeface="Calibri Light"/>
                <a:cs typeface="Calibri Light"/>
              </a:rPr>
              <a:t> </a:t>
            </a:r>
            <a:r>
              <a:rPr spc="20" dirty="0">
                <a:solidFill>
                  <a:srgbClr val="CC144D"/>
                </a:solidFill>
                <a:latin typeface="Calibri Light"/>
                <a:cs typeface="Calibri Light"/>
              </a:rPr>
              <a:t>«Сенсор-Тех»</a:t>
            </a:r>
            <a:r>
              <a:rPr spc="25" dirty="0">
                <a:solidFill>
                  <a:srgbClr val="CC144D"/>
                </a:solidFill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учреждена</a:t>
            </a:r>
            <a:r>
              <a:rPr spc="1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Благотворительным</a:t>
            </a:r>
            <a:r>
              <a:rPr spc="1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фондом</a:t>
            </a:r>
            <a:r>
              <a:rPr spc="1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«Со-единение»</a:t>
            </a:r>
            <a:endParaRPr dirty="0">
              <a:latin typeface="Calibri Light"/>
              <a:cs typeface="Calibri Light"/>
            </a:endParaRPr>
          </a:p>
          <a:p>
            <a:pPr marL="12065" marR="5080" algn="ctr">
              <a:lnSpc>
                <a:spcPts val="1900"/>
              </a:lnSpc>
              <a:spcBef>
                <a:spcPts val="90"/>
              </a:spcBef>
            </a:pPr>
            <a:r>
              <a:rPr dirty="0">
                <a:latin typeface="Calibri Light"/>
                <a:cs typeface="Calibri Light"/>
              </a:rPr>
              <a:t>в 2016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г.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Сейчас</a:t>
            </a:r>
            <a:r>
              <a:rPr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проекты</a:t>
            </a:r>
            <a:r>
              <a:rPr spc="1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организации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включают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в </a:t>
            </a:r>
            <a:r>
              <a:rPr spc="-5" dirty="0">
                <a:latin typeface="Calibri Light"/>
                <a:cs typeface="Calibri Light"/>
              </a:rPr>
              <a:t>себя</a:t>
            </a:r>
            <a:r>
              <a:rPr spc="1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исследования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в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области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генетики,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бионического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зрения,</a:t>
            </a:r>
            <a:r>
              <a:rPr spc="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мы </a:t>
            </a:r>
            <a:r>
              <a:rPr spc="-35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разрабатываем</a:t>
            </a:r>
            <a:r>
              <a:rPr dirty="0">
                <a:latin typeface="Calibri Light"/>
                <a:cs typeface="Calibri Light"/>
              </a:rPr>
              <a:t> ПО и </a:t>
            </a:r>
            <a:r>
              <a:rPr spc="-5" dirty="0">
                <a:latin typeface="Calibri Light"/>
                <a:cs typeface="Calibri Light"/>
              </a:rPr>
              <a:t>устройства для инвалидов </a:t>
            </a:r>
            <a:r>
              <a:rPr dirty="0">
                <a:latin typeface="Calibri Light"/>
                <a:cs typeface="Calibri Light"/>
              </a:rPr>
              <a:t>по </a:t>
            </a:r>
            <a:r>
              <a:rPr spc="-5" dirty="0">
                <a:latin typeface="Calibri Light"/>
                <a:cs typeface="Calibri Light"/>
              </a:rPr>
              <a:t>слуху</a:t>
            </a:r>
            <a:r>
              <a:rPr spc="-10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и </a:t>
            </a:r>
            <a:r>
              <a:rPr spc="-5" dirty="0">
                <a:latin typeface="Calibri Light"/>
                <a:cs typeface="Calibri Light"/>
              </a:rPr>
              <a:t>зрению.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0B8C3B48-2CBA-E09E-0D9E-E1E943013CB6}"/>
              </a:ext>
            </a:extLst>
          </p:cNvPr>
          <p:cNvSpPr txBox="1"/>
          <p:nvPr/>
        </p:nvSpPr>
        <p:spPr>
          <a:xfrm>
            <a:off x="1390785" y="3767537"/>
            <a:ext cx="1675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«Робин»</a:t>
            </a:r>
            <a:r>
              <a:rPr sz="1400" i="1" spc="-2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для</a:t>
            </a:r>
            <a:r>
              <a:rPr sz="1400" i="1" spc="-1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незрячих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7366ABE-322C-CAB7-83D2-068A72958F14}"/>
              </a:ext>
            </a:extLst>
          </p:cNvPr>
          <p:cNvSpPr txBox="1"/>
          <p:nvPr/>
        </p:nvSpPr>
        <p:spPr>
          <a:xfrm>
            <a:off x="4215569" y="3756002"/>
            <a:ext cx="1482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«Чарли»</a:t>
            </a:r>
            <a:r>
              <a:rPr sz="1400" i="1" spc="-30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для</a:t>
            </a:r>
            <a:r>
              <a:rPr sz="1400" i="1" spc="-20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глухих</a:t>
            </a:r>
            <a:endParaRPr sz="1400" dirty="0">
              <a:latin typeface="Calibri Light"/>
              <a:cs typeface="Calibri Light"/>
            </a:endParaRPr>
          </a:p>
        </p:txBody>
      </p:sp>
      <p:pic>
        <p:nvPicPr>
          <p:cNvPr id="22" name="object 7">
            <a:extLst>
              <a:ext uri="{FF2B5EF4-FFF2-40B4-BE49-F238E27FC236}">
                <a16:creationId xmlns:a16="http://schemas.microsoft.com/office/drawing/2014/main" id="{14C2B42E-9296-8285-89A8-E2E7794212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76" y="2650689"/>
            <a:ext cx="2136182" cy="1115982"/>
          </a:xfrm>
          <a:prstGeom prst="rect">
            <a:avLst/>
          </a:prstGeom>
        </p:spPr>
      </p:pic>
      <p:pic>
        <p:nvPicPr>
          <p:cNvPr id="26" name="object 8">
            <a:extLst>
              <a:ext uri="{FF2B5EF4-FFF2-40B4-BE49-F238E27FC236}">
                <a16:creationId xmlns:a16="http://schemas.microsoft.com/office/drawing/2014/main" id="{51E49E52-8EF6-9B45-582D-6FCB72D302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9846" y="2549648"/>
            <a:ext cx="2148479" cy="1255663"/>
          </a:xfrm>
          <a:prstGeom prst="rect">
            <a:avLst/>
          </a:prstGeom>
        </p:spPr>
      </p:pic>
      <p:sp>
        <p:nvSpPr>
          <p:cNvPr id="27" name="object 10">
            <a:extLst>
              <a:ext uri="{FF2B5EF4-FFF2-40B4-BE49-F238E27FC236}">
                <a16:creationId xmlns:a16="http://schemas.microsoft.com/office/drawing/2014/main" id="{5EACB111-F9CB-B4FF-7DBA-29E3B679A6C1}"/>
              </a:ext>
            </a:extLst>
          </p:cNvPr>
          <p:cNvSpPr txBox="1"/>
          <p:nvPr/>
        </p:nvSpPr>
        <p:spPr>
          <a:xfrm>
            <a:off x="6835250" y="3782202"/>
            <a:ext cx="16973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Нейроимлант</a:t>
            </a:r>
            <a:r>
              <a:rPr sz="1400" i="1" spc="-4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15" dirty="0">
                <a:solidFill>
                  <a:srgbClr val="767171"/>
                </a:solidFill>
                <a:latin typeface="Calibri Light"/>
                <a:cs typeface="Calibri Light"/>
              </a:rPr>
              <a:t>«ELVIS»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97C797A3-52E0-FB50-66D2-046CA77D0FE8}"/>
              </a:ext>
            </a:extLst>
          </p:cNvPr>
          <p:cNvSpPr txBox="1"/>
          <p:nvPr/>
        </p:nvSpPr>
        <p:spPr>
          <a:xfrm>
            <a:off x="9169752" y="3756002"/>
            <a:ext cx="208815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Платформа</a:t>
            </a:r>
            <a:br>
              <a:rPr lang="ru-RU" sz="1400" i="1" spc="-5" dirty="0">
                <a:solidFill>
                  <a:srgbClr val="767171"/>
                </a:solidFill>
                <a:latin typeface="Calibri Light"/>
                <a:cs typeface="Calibri Light"/>
              </a:rPr>
            </a:br>
            <a:r>
              <a:rPr lang="ru-RU"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«Робин</a:t>
            </a:r>
            <a:r>
              <a:rPr lang="en-US"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lang="ru-RU"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Онлайн»</a:t>
            </a:r>
            <a:endParaRPr sz="1400" dirty="0">
              <a:latin typeface="Calibri Light"/>
              <a:cs typeface="Calibri Light"/>
            </a:endParaRPr>
          </a:p>
        </p:txBody>
      </p:sp>
      <p:pic>
        <p:nvPicPr>
          <p:cNvPr id="29" name="object 13">
            <a:extLst>
              <a:ext uri="{FF2B5EF4-FFF2-40B4-BE49-F238E27FC236}">
                <a16:creationId xmlns:a16="http://schemas.microsoft.com/office/drawing/2014/main" id="{F29F889E-135D-0D2F-2B6B-A41E9B6E1E7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2686" y="4889725"/>
            <a:ext cx="1938044" cy="613746"/>
          </a:xfrm>
          <a:prstGeom prst="rect">
            <a:avLst/>
          </a:prstGeom>
        </p:spPr>
      </p:pic>
      <p:pic>
        <p:nvPicPr>
          <p:cNvPr id="30" name="object 15">
            <a:extLst>
              <a:ext uri="{FF2B5EF4-FFF2-40B4-BE49-F238E27FC236}">
                <a16:creationId xmlns:a16="http://schemas.microsoft.com/office/drawing/2014/main" id="{212FBAD2-20A9-47D5-77A9-7C7CFF729BB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7026" y="4864575"/>
            <a:ext cx="1013135" cy="597915"/>
          </a:xfrm>
          <a:prstGeom prst="rect">
            <a:avLst/>
          </a:prstGeom>
        </p:spPr>
      </p:pic>
      <p:pic>
        <p:nvPicPr>
          <p:cNvPr id="31" name="object 16">
            <a:extLst>
              <a:ext uri="{FF2B5EF4-FFF2-40B4-BE49-F238E27FC236}">
                <a16:creationId xmlns:a16="http://schemas.microsoft.com/office/drawing/2014/main" id="{579EB4BA-CD52-73CF-B4CD-B850D314D1C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4810" y="4719987"/>
            <a:ext cx="890444" cy="895373"/>
          </a:xfrm>
          <a:prstGeom prst="rect">
            <a:avLst/>
          </a:prstGeom>
        </p:spPr>
      </p:pic>
      <p:pic>
        <p:nvPicPr>
          <p:cNvPr id="32" name="object 17">
            <a:extLst>
              <a:ext uri="{FF2B5EF4-FFF2-40B4-BE49-F238E27FC236}">
                <a16:creationId xmlns:a16="http://schemas.microsoft.com/office/drawing/2014/main" id="{EBC27E3E-CBE3-43E0-09EB-FCDCF99182B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69751" y="4529087"/>
            <a:ext cx="1939486" cy="1129637"/>
          </a:xfrm>
          <a:prstGeom prst="rect">
            <a:avLst/>
          </a:prstGeom>
        </p:spPr>
      </p:pic>
      <p:sp>
        <p:nvSpPr>
          <p:cNvPr id="33" name="object 18">
            <a:extLst>
              <a:ext uri="{FF2B5EF4-FFF2-40B4-BE49-F238E27FC236}">
                <a16:creationId xmlns:a16="http://schemas.microsoft.com/office/drawing/2014/main" id="{F925A120-4039-B06B-245F-66B390CEF0C0}"/>
              </a:ext>
            </a:extLst>
          </p:cNvPr>
          <p:cNvSpPr txBox="1"/>
          <p:nvPr/>
        </p:nvSpPr>
        <p:spPr>
          <a:xfrm>
            <a:off x="9069065" y="5820756"/>
            <a:ext cx="218884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470" algn="just">
              <a:lnSpc>
                <a:spcPct val="100200"/>
              </a:lnSpc>
              <a:spcBef>
                <a:spcPts val="95"/>
              </a:spcBef>
            </a:pP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Виртуальный справочник- 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 самоучитель по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доступной 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среде</a:t>
            </a:r>
            <a:r>
              <a:rPr sz="1400" i="1" spc="-10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«Азбука</a:t>
            </a:r>
            <a:r>
              <a:rPr sz="1400" i="1" spc="-10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доступности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23083575-5C62-2F6C-2096-72E162AF93FE}"/>
              </a:ext>
            </a:extLst>
          </p:cNvPr>
          <p:cNvSpPr txBox="1"/>
          <p:nvPr/>
        </p:nvSpPr>
        <p:spPr>
          <a:xfrm>
            <a:off x="1023142" y="5820756"/>
            <a:ext cx="22447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Мобильные</a:t>
            </a:r>
            <a:r>
              <a:rPr sz="1400" i="1" spc="-1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приложения</a:t>
            </a:r>
            <a:endParaRPr sz="1400">
              <a:latin typeface="Calibri Light"/>
              <a:cs typeface="Calibri Light"/>
            </a:endParaRPr>
          </a:p>
          <a:p>
            <a:pPr algn="ctr">
              <a:lnSpc>
                <a:spcPts val="1675"/>
              </a:lnSpc>
              <a:spcBef>
                <a:spcPts val="20"/>
              </a:spcBef>
            </a:pP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«Определитель</a:t>
            </a:r>
            <a:r>
              <a:rPr sz="1400" i="1" spc="-1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купюр»</a:t>
            </a:r>
            <a:r>
              <a:rPr sz="1400" i="1" spc="-1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и</a:t>
            </a:r>
            <a:endParaRPr sz="1400">
              <a:latin typeface="Calibri Light"/>
              <a:cs typeface="Calibri Light"/>
            </a:endParaRPr>
          </a:p>
          <a:p>
            <a:pPr algn="ctr">
              <a:lnSpc>
                <a:spcPts val="1675"/>
              </a:lnSpc>
            </a:pP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«Определитель</a:t>
            </a:r>
            <a:r>
              <a:rPr sz="1400" i="1" spc="-3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предметов»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B33A0ECB-B769-B954-682D-A50FF0D2327D}"/>
              </a:ext>
            </a:extLst>
          </p:cNvPr>
          <p:cNvSpPr txBox="1"/>
          <p:nvPr/>
        </p:nvSpPr>
        <p:spPr>
          <a:xfrm>
            <a:off x="4071617" y="5820756"/>
            <a:ext cx="171132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5"/>
              </a:spcBef>
            </a:pPr>
            <a:r>
              <a:rPr sz="1400" i="1" spc="-10" dirty="0">
                <a:solidFill>
                  <a:srgbClr val="767171"/>
                </a:solidFill>
                <a:latin typeface="Calibri Light"/>
                <a:cs typeface="Calibri Light"/>
              </a:rPr>
              <a:t>О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ф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та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л</a:t>
            </a:r>
            <a:r>
              <a:rPr sz="1400" i="1" spc="5" dirty="0">
                <a:solidFill>
                  <a:srgbClr val="767171"/>
                </a:solidFill>
                <a:latin typeface="Calibri Light"/>
                <a:cs typeface="Calibri Light"/>
              </a:rPr>
              <a:t>ьм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о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л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о</a:t>
            </a:r>
            <a:r>
              <a:rPr sz="1400" i="1" spc="-10" dirty="0">
                <a:solidFill>
                  <a:srgbClr val="767171"/>
                </a:solidFill>
                <a:latin typeface="Calibri Light"/>
                <a:cs typeface="Calibri Light"/>
              </a:rPr>
              <a:t>г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и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ч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ес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к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ий  симулятор «See My </a:t>
            </a:r>
            <a:r>
              <a:rPr sz="1400" i="1" spc="5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10" dirty="0">
                <a:solidFill>
                  <a:srgbClr val="767171"/>
                </a:solidFill>
                <a:latin typeface="Calibri Light"/>
                <a:cs typeface="Calibri Light"/>
              </a:rPr>
              <a:t>World»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4C150408-40AF-DD65-64B8-A854F272AF10}"/>
              </a:ext>
            </a:extLst>
          </p:cNvPr>
          <p:cNvSpPr txBox="1"/>
          <p:nvPr/>
        </p:nvSpPr>
        <p:spPr>
          <a:xfrm>
            <a:off x="6876839" y="5820756"/>
            <a:ext cx="1614170" cy="4552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29235">
              <a:lnSpc>
                <a:spcPct val="101200"/>
              </a:lnSpc>
              <a:spcBef>
                <a:spcPts val="80"/>
              </a:spcBef>
            </a:pP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Умный мяч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для 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spc="-5" dirty="0">
                <a:solidFill>
                  <a:srgbClr val="767171"/>
                </a:solidFill>
                <a:latin typeface="Calibri Light"/>
                <a:cs typeface="Calibri Light"/>
              </a:rPr>
              <a:t>незрячих</a:t>
            </a:r>
            <a:r>
              <a:rPr sz="1400" i="1" spc="-70" dirty="0">
                <a:solidFill>
                  <a:srgbClr val="767171"/>
                </a:solidFill>
                <a:latin typeface="Calibri Light"/>
                <a:cs typeface="Calibri Light"/>
              </a:rPr>
              <a:t> </a:t>
            </a:r>
            <a:r>
              <a:rPr sz="1400" i="1" dirty="0">
                <a:solidFill>
                  <a:srgbClr val="767171"/>
                </a:solidFill>
                <a:latin typeface="Calibri Light"/>
                <a:cs typeface="Calibri Light"/>
              </a:rPr>
              <a:t>«Soundball»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C2AC65B-DDBE-8A77-0A55-62B5E8759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85" y="2771834"/>
            <a:ext cx="873692" cy="8736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2A3ECC-BBB3-D79B-E4EE-3D922B96DA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87" y="4593612"/>
            <a:ext cx="904874" cy="1065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2B0099-53D1-8A62-51CF-4FC1522E35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4" y="2273544"/>
            <a:ext cx="2664363" cy="14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07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1B40353-BBA4-19D5-9694-8046F571FF49}"/>
              </a:ext>
            </a:extLst>
          </p:cNvPr>
          <p:cNvSpPr/>
          <p:nvPr/>
        </p:nvSpPr>
        <p:spPr>
          <a:xfrm>
            <a:off x="6419636" y="1829862"/>
            <a:ext cx="2085754" cy="2073256"/>
          </a:xfrm>
          <a:prstGeom prst="roundRect">
            <a:avLst/>
          </a:prstGeom>
          <a:solidFill>
            <a:srgbClr val="63D36B"/>
          </a:solidFill>
          <a:ln w="12700" cap="flat">
            <a:solidFill>
              <a:srgbClr val="63D36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BABD7082-FA97-E048-8D7F-CAACC8C03BB3}"/>
              </a:ext>
            </a:extLst>
          </p:cNvPr>
          <p:cNvSpPr txBox="1">
            <a:spLocks/>
          </p:cNvSpPr>
          <p:nvPr/>
        </p:nvSpPr>
        <p:spPr>
          <a:xfrm>
            <a:off x="376649" y="-117693"/>
            <a:ext cx="9716043" cy="104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t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224162"/>
                </a:solidFill>
                <a:uFillTx/>
                <a:latin typeface="LetoSans"/>
                <a:ea typeface="LetoSans"/>
                <a:cs typeface="LetoSans"/>
                <a:sym typeface="Leto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endParaRPr lang="ru-RU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  <a:p>
            <a:pPr hangingPunct="1"/>
            <a:r>
              <a:rPr lang="ru-RU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Проблема</a:t>
            </a:r>
            <a:endParaRPr lang="ru-RU" sz="3100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AFD9DF-849F-54EA-DE78-DC4786C22836}"/>
              </a:ext>
            </a:extLst>
          </p:cNvPr>
          <p:cNvSpPr txBox="1"/>
          <p:nvPr/>
        </p:nvSpPr>
        <p:spPr>
          <a:xfrm>
            <a:off x="8706926" y="5693602"/>
            <a:ext cx="3655202" cy="710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2354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со средней и сильной</a:t>
            </a:r>
          </a:p>
          <a:p>
            <a:pPr algn="just">
              <a:lnSpc>
                <a:spcPct val="115000"/>
              </a:lnSpc>
              <a:tabLst>
                <a:tab pos="42354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потерей зрения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0D91AB51-058B-18C1-B5CF-2F4485DD7349}"/>
              </a:ext>
            </a:extLst>
          </p:cNvPr>
          <p:cNvSpPr/>
          <p:nvPr/>
        </p:nvSpPr>
        <p:spPr>
          <a:xfrm>
            <a:off x="1466365" y="3179791"/>
            <a:ext cx="2085754" cy="2073256"/>
          </a:xfrm>
          <a:prstGeom prst="roundRect">
            <a:avLst/>
          </a:prstGeom>
          <a:solidFill>
            <a:srgbClr val="00B6F6"/>
          </a:solidFill>
          <a:ln w="12700" cap="flat">
            <a:solidFill>
              <a:srgbClr val="00B6F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50BD91-2870-C332-65B1-1EA3FC26BEE0}"/>
              </a:ext>
            </a:extLst>
          </p:cNvPr>
          <p:cNvSpPr txBox="1"/>
          <p:nvPr/>
        </p:nvSpPr>
        <p:spPr>
          <a:xfrm>
            <a:off x="1286498" y="3616255"/>
            <a:ext cx="244548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80</a:t>
            </a: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 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9F9537-450F-ED4D-5ABB-6954104F60EF}"/>
              </a:ext>
            </a:extLst>
          </p:cNvPr>
          <p:cNvSpPr txBox="1"/>
          <p:nvPr/>
        </p:nvSpPr>
        <p:spPr>
          <a:xfrm>
            <a:off x="3675201" y="4073669"/>
            <a:ext cx="2222203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из слепых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ходят в незнакомые места только с сопровождающими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847F29-313E-3C96-B068-857C68443255}"/>
              </a:ext>
            </a:extLst>
          </p:cNvPr>
          <p:cNvSpPr txBox="1"/>
          <p:nvPr/>
        </p:nvSpPr>
        <p:spPr>
          <a:xfrm>
            <a:off x="6214920" y="2049479"/>
            <a:ext cx="2492005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38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млн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6F5729-0272-BDB4-D982-6B8D378F7FF6}"/>
              </a:ext>
            </a:extLst>
          </p:cNvPr>
          <p:cNvSpPr txBox="1"/>
          <p:nvPr/>
        </p:nvSpPr>
        <p:spPr>
          <a:xfrm>
            <a:off x="8706926" y="3219028"/>
            <a:ext cx="222220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т</a:t>
            </a:r>
            <a:r>
              <a:rPr lang="ru-RU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отально слепых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в мире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26E24CC9-8C78-75C8-80D0-3501DF0B7B7F}"/>
              </a:ext>
            </a:extLst>
          </p:cNvPr>
          <p:cNvSpPr/>
          <p:nvPr/>
        </p:nvSpPr>
        <p:spPr>
          <a:xfrm>
            <a:off x="6419636" y="4372910"/>
            <a:ext cx="2085754" cy="2073256"/>
          </a:xfrm>
          <a:prstGeom prst="roundRect">
            <a:avLst/>
          </a:prstGeom>
          <a:solidFill>
            <a:srgbClr val="F0467F"/>
          </a:solidFill>
          <a:ln w="12700" cap="flat">
            <a:solidFill>
              <a:srgbClr val="F0467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7687E3-40BF-B325-B16C-0ED96AAEDB48}"/>
              </a:ext>
            </a:extLst>
          </p:cNvPr>
          <p:cNvSpPr txBox="1"/>
          <p:nvPr/>
        </p:nvSpPr>
        <p:spPr>
          <a:xfrm>
            <a:off x="6214921" y="4588429"/>
            <a:ext cx="2492005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216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млн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F2C0531B-CDDD-325C-5EB7-71F886294B5A}"/>
              </a:ext>
            </a:extLst>
          </p:cNvPr>
          <p:cNvSpPr/>
          <p:nvPr/>
        </p:nvSpPr>
        <p:spPr>
          <a:xfrm>
            <a:off x="376649" y="1296502"/>
            <a:ext cx="11567090" cy="82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2400">
                <a:latin typeface="Bergen Sans"/>
                <a:ea typeface="Bergen Sans"/>
                <a:cs typeface="Bergen Sans"/>
                <a:sym typeface="Bergen Sans"/>
              </a:defRPr>
            </a:lvl1pPr>
          </a:lstStyle>
          <a:p>
            <a:pPr algn="ctr" defTabSz="914377" hangingPunct="0">
              <a:lnSpc>
                <a:spcPct val="100000"/>
              </a:lnSpc>
              <a:defRPr sz="1800"/>
            </a:pPr>
            <a:r>
              <a:rPr lang="ru-RU" sz="1800" b="1" kern="0" dirty="0"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Главная проблема незрячих - отсутствие налаженной коммуникации между незрячими людьми и социумом.</a:t>
            </a:r>
          </a:p>
        </p:txBody>
      </p:sp>
    </p:spTree>
    <p:extLst>
      <p:ext uri="{BB962C8B-B14F-4D97-AF65-F5344CB8AC3E}">
        <p14:creationId xmlns:p14="http://schemas.microsoft.com/office/powerpoint/2010/main" val="16093750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5">
            <a:extLst>
              <a:ext uri="{FF2B5EF4-FFF2-40B4-BE49-F238E27FC236}">
                <a16:creationId xmlns:a16="http://schemas.microsoft.com/office/drawing/2014/main" id="{D0317D0C-C254-9748-A76D-7187A0C8BBD6}"/>
              </a:ext>
            </a:extLst>
          </p:cNvPr>
          <p:cNvSpPr/>
          <p:nvPr/>
        </p:nvSpPr>
        <p:spPr>
          <a:xfrm>
            <a:off x="376649" y="1200449"/>
            <a:ext cx="11567090" cy="82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2400">
                <a:latin typeface="Bergen Sans"/>
                <a:ea typeface="Bergen Sans"/>
                <a:cs typeface="Bergen Sans"/>
                <a:sym typeface="Bergen Sans"/>
              </a:defRPr>
            </a:lvl1pPr>
          </a:lstStyle>
          <a:p>
            <a:pPr algn="ctr" defTabSz="914377" hangingPunct="0">
              <a:lnSpc>
                <a:spcPct val="100000"/>
              </a:lnSpc>
              <a:defRPr sz="1800"/>
            </a:pPr>
            <a:r>
              <a:rPr lang="ru-RU" sz="1800" kern="0" dirty="0">
                <a:solidFill>
                  <a:srgbClr val="000000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Помощь незрячим людям в восстановлении навыков самостоятельной жизни,</a:t>
            </a:r>
            <a:r>
              <a:rPr lang="en-US" sz="1800" kern="0" dirty="0">
                <a:solidFill>
                  <a:srgbClr val="000000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 </a:t>
            </a:r>
            <a:r>
              <a:rPr lang="ru-RU" sz="1800" kern="0" dirty="0">
                <a:solidFill>
                  <a:srgbClr val="000000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ориентации в пространстве,</a:t>
            </a:r>
            <a:endParaRPr lang="en-US" sz="1800" kern="0" dirty="0">
              <a:solidFill>
                <a:srgbClr val="000000"/>
              </a:solidFill>
              <a:latin typeface="Calibri Light" panose="020F0302020204030204" pitchFamily="34" charset="0"/>
              <a:ea typeface="Helvetica Neue" charset="0"/>
              <a:cs typeface="Calibri Light" panose="020F0302020204030204" pitchFamily="34" charset="0"/>
            </a:endParaRPr>
          </a:p>
          <a:p>
            <a:pPr algn="ctr" defTabSz="914377" hangingPunct="0">
              <a:lnSpc>
                <a:spcPct val="100000"/>
              </a:lnSpc>
              <a:defRPr sz="1800"/>
            </a:pPr>
            <a:r>
              <a:rPr lang="ru-RU" sz="1800" kern="0" dirty="0">
                <a:solidFill>
                  <a:srgbClr val="000000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а также таких навыков и личных качеств,</a:t>
            </a:r>
            <a:r>
              <a:rPr lang="en-US" sz="1800" kern="0" dirty="0">
                <a:solidFill>
                  <a:srgbClr val="000000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 </a:t>
            </a:r>
            <a:r>
              <a:rPr lang="ru-RU" sz="1800" kern="0" dirty="0">
                <a:solidFill>
                  <a:srgbClr val="000000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которые позволят вести</a:t>
            </a:r>
            <a:r>
              <a:rPr lang="en-US" sz="1800" kern="0" dirty="0">
                <a:solidFill>
                  <a:srgbClr val="000000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 </a:t>
            </a:r>
            <a:r>
              <a:rPr lang="ru-RU" sz="1800" kern="0" dirty="0">
                <a:solidFill>
                  <a:srgbClr val="000000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rPr>
              <a:t>активную социальную жизнь.</a:t>
            </a:r>
            <a:endParaRPr sz="1800" kern="0" dirty="0">
              <a:solidFill>
                <a:srgbClr val="000000"/>
              </a:solidFill>
              <a:latin typeface="Calibri Light" panose="020F0302020204030204" pitchFamily="34" charset="0"/>
              <a:ea typeface="Helvetica Neue" charset="0"/>
              <a:cs typeface="Calibri Light" panose="020F0302020204030204" pitchFamily="34" charset="0"/>
            </a:endParaRPr>
          </a:p>
        </p:txBody>
      </p:sp>
      <p:pic>
        <p:nvPicPr>
          <p:cNvPr id="11" name="Рисунок 10" descr="Изображение выглядит как монитор, экран, зеркало, телевидение  Автоматически созданное описание">
            <a:extLst>
              <a:ext uri="{FF2B5EF4-FFF2-40B4-BE49-F238E27FC236}">
                <a16:creationId xmlns:a16="http://schemas.microsoft.com/office/drawing/2014/main" id="{FB6F0311-2DE7-564B-8C10-02E50CBF2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004" y="2583548"/>
            <a:ext cx="1477072" cy="2962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79" y="2669972"/>
            <a:ext cx="1292538" cy="27973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69580" y="1996846"/>
            <a:ext cx="705283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  <a:sym typeface="Helvetica Neue Light"/>
              </a:rPr>
              <a:t>Платформа </a:t>
            </a:r>
            <a:r>
              <a:rPr kumimoji="0" lang="ru-RU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  <a:sym typeface="Helvetica Neue Light"/>
              </a:rPr>
              <a:t>«Робин Онлайн» поддерживается для двух типов устройств: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35" y="2974255"/>
            <a:ext cx="4973709" cy="2797712"/>
          </a:xfrm>
          <a:prstGeom prst="rect">
            <a:avLst/>
          </a:prstGeom>
        </p:spPr>
      </p:pic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BABD7082-FA97-E048-8D7F-CAACC8C03BB3}"/>
              </a:ext>
            </a:extLst>
          </p:cNvPr>
          <p:cNvSpPr txBox="1">
            <a:spLocks/>
          </p:cNvSpPr>
          <p:nvPr/>
        </p:nvSpPr>
        <p:spPr>
          <a:xfrm>
            <a:off x="376649" y="-117693"/>
            <a:ext cx="9716043" cy="104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224162"/>
                </a:solidFill>
                <a:uFillTx/>
                <a:latin typeface="LetoSans"/>
                <a:ea typeface="LetoSans"/>
                <a:cs typeface="LetoSans"/>
                <a:sym typeface="Leto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br>
              <a:rPr lang="ru-RU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Платформа «Робин Онлайн»</a:t>
            </a:r>
            <a:endParaRPr lang="ru-RU" sz="3100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220BA-40BD-8A79-B204-624B78F5D32E}"/>
              </a:ext>
            </a:extLst>
          </p:cNvPr>
          <p:cNvSpPr txBox="1"/>
          <p:nvPr/>
        </p:nvSpPr>
        <p:spPr>
          <a:xfrm>
            <a:off x="6759677" y="5771967"/>
            <a:ext cx="304888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spcBef>
                <a:spcPts val="800"/>
              </a:spcBef>
            </a:pP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ea typeface="Helvetica Neue Light"/>
                <a:cs typeface="Calibri Light" panose="020F0302020204030204" pitchFamily="34" charset="0"/>
                <a:sym typeface="Helvetica Neue Light"/>
              </a:rPr>
              <a:t>Гаджеты на ОС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Helvetica Neue Light"/>
                <a:cs typeface="Calibri Light" panose="020F0302020204030204" pitchFamily="34" charset="0"/>
                <a:sym typeface="Helvetica Neue Light"/>
              </a:rPr>
              <a:t>Android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ea typeface="Helvetica Neue Light"/>
                <a:cs typeface="Calibri Light" panose="020F0302020204030204" pitchFamily="34" charset="0"/>
                <a:sym typeface="Helvetica Neue Light"/>
              </a:rPr>
              <a:t>и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Helvetica Neue Light"/>
                <a:cs typeface="Calibri Light" panose="020F0302020204030204" pitchFamily="34" charset="0"/>
                <a:sym typeface="Helvetica Neue Light"/>
              </a:rPr>
              <a:t>iOS</a:t>
            </a:r>
            <a:endParaRPr lang="ru-RU" dirty="0">
              <a:solidFill>
                <a:srgbClr val="000000"/>
              </a:solidFill>
              <a:latin typeface="Calibri Light" panose="020F0302020204030204" pitchFamily="34" charset="0"/>
              <a:ea typeface="Helvetica Neue Light"/>
              <a:cs typeface="Calibri Light" panose="020F0302020204030204" pitchFamily="34" charset="0"/>
              <a:sym typeface="Helvetica Neue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CA1FB-4F75-4F63-E857-793F3FEA2A55}"/>
              </a:ext>
            </a:extLst>
          </p:cNvPr>
          <p:cNvSpPr txBox="1"/>
          <p:nvPr/>
        </p:nvSpPr>
        <p:spPr>
          <a:xfrm>
            <a:off x="1785968" y="5771967"/>
            <a:ext cx="426001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spcBef>
                <a:spcPts val="800"/>
              </a:spcBef>
            </a:pP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ea typeface="Helvetica Neue Light"/>
                <a:cs typeface="Calibri Light" panose="020F0302020204030204" pitchFamily="34" charset="0"/>
                <a:sym typeface="Helvetica Neue Light"/>
              </a:rPr>
              <a:t>Умный помощник для незрячих «Робин»</a:t>
            </a:r>
          </a:p>
        </p:txBody>
      </p:sp>
    </p:spTree>
    <p:extLst>
      <p:ext uri="{BB962C8B-B14F-4D97-AF65-F5344CB8AC3E}">
        <p14:creationId xmlns:p14="http://schemas.microsoft.com/office/powerpoint/2010/main" val="14454942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BABD7082-FA97-E048-8D7F-CAACC8C03BB3}"/>
              </a:ext>
            </a:extLst>
          </p:cNvPr>
          <p:cNvSpPr txBox="1">
            <a:spLocks/>
          </p:cNvSpPr>
          <p:nvPr/>
        </p:nvSpPr>
        <p:spPr>
          <a:xfrm>
            <a:off x="376649" y="-117693"/>
            <a:ext cx="9716043" cy="104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t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224162"/>
                </a:solidFill>
                <a:uFillTx/>
                <a:latin typeface="LetoSans"/>
                <a:ea typeface="LetoSans"/>
                <a:cs typeface="LetoSans"/>
                <a:sym typeface="Leto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endParaRPr lang="ru-RU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  <a:p>
            <a:pPr hangingPunct="1"/>
            <a:r>
              <a:rPr lang="ru-RU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Умный помощник для незрячих «Робин»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69E55-4C49-8DBD-6E0F-CFC608FFE727}"/>
              </a:ext>
            </a:extLst>
          </p:cNvPr>
          <p:cNvSpPr txBox="1"/>
          <p:nvPr/>
        </p:nvSpPr>
        <p:spPr>
          <a:xfrm>
            <a:off x="694264" y="1566114"/>
            <a:ext cx="4666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Робин умеет распознавать до 50 бытовых предметов и лица людей без подключения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к интернету.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66925-72CD-076C-B2BB-EC0B2C074449}"/>
              </a:ext>
            </a:extLst>
          </p:cNvPr>
          <p:cNvSpPr txBox="1"/>
          <p:nvPr/>
        </p:nvSpPr>
        <p:spPr>
          <a:xfrm>
            <a:off x="694264" y="2562470"/>
            <a:ext cx="466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Устройство подходит для использования с белой тростью и собакой-проводником.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4E6EAE-3D79-E124-9792-B14E840F619C}"/>
              </a:ext>
            </a:extLst>
          </p:cNvPr>
          <p:cNvSpPr txBox="1"/>
          <p:nvPr/>
        </p:nvSpPr>
        <p:spPr>
          <a:xfrm>
            <a:off x="694264" y="3356799"/>
            <a:ext cx="466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Ультразвуковой дальномер предупреждает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 препятствиях.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33D10A5-F212-96BA-3DBF-A251FDA41164}"/>
              </a:ext>
            </a:extLst>
          </p:cNvPr>
          <p:cNvCxnSpPr>
            <a:cxnSpLocks/>
          </p:cNvCxnSpPr>
          <p:nvPr/>
        </p:nvCxnSpPr>
        <p:spPr>
          <a:xfrm>
            <a:off x="798294" y="4313099"/>
            <a:ext cx="2894381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25DEA0-F97E-529B-D1EA-112875CD08FF}"/>
              </a:ext>
            </a:extLst>
          </p:cNvPr>
          <p:cNvSpPr txBox="1"/>
          <p:nvPr/>
        </p:nvSpPr>
        <p:spPr>
          <a:xfrm>
            <a:off x="694264" y="4702849"/>
            <a:ext cx="5996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Робин сообщает незрячему человеку информацию об окружающей обстановке. Пользователь держит устройство в руке и «сканирует» окружающее пространство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Когда ИИ в Робине определяет объект, он озвучивает это через наушники.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48C274-F8ED-CB9E-A568-3A85A416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27" t="5116" r="33438" b="6317"/>
          <a:stretch/>
        </p:blipFill>
        <p:spPr>
          <a:xfrm>
            <a:off x="7307221" y="1020726"/>
            <a:ext cx="3917215" cy="58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55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BABD7082-FA97-E048-8D7F-CAACC8C03BB3}"/>
              </a:ext>
            </a:extLst>
          </p:cNvPr>
          <p:cNvSpPr txBox="1">
            <a:spLocks/>
          </p:cNvSpPr>
          <p:nvPr/>
        </p:nvSpPr>
        <p:spPr>
          <a:xfrm>
            <a:off x="376649" y="-117693"/>
            <a:ext cx="9716043" cy="104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224162"/>
                </a:solidFill>
                <a:uFillTx/>
                <a:latin typeface="LetoSans"/>
                <a:ea typeface="LetoSans"/>
                <a:cs typeface="LetoSans"/>
                <a:sym typeface="Leto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endParaRPr lang="ru-RU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  <a:p>
            <a:pPr hangingPunct="1"/>
            <a:r>
              <a:rPr lang="ru-RU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Робин. Технологии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A0D012-7215-0D89-0DB6-630D1C8D5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68" y="2300935"/>
            <a:ext cx="542456" cy="542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053995-FC21-0964-C0DC-74793A7370A3}"/>
              </a:ext>
            </a:extLst>
          </p:cNvPr>
          <p:cNvSpPr txBox="1"/>
          <p:nvPr/>
        </p:nvSpPr>
        <p:spPr>
          <a:xfrm>
            <a:off x="1306321" y="2152816"/>
            <a:ext cx="4361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Аппаратная платформа разработана специально для продукта Робин. Она сочетает в себе несколько способов получения информации от разных датчиков и сенсоров.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EAA71F-BE71-B3B9-A2D1-63F7853B7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328" y="3792248"/>
            <a:ext cx="542457" cy="5424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EA465-2EDF-EE50-F80C-3A3E3A8A39F6}"/>
              </a:ext>
            </a:extLst>
          </p:cNvPr>
          <p:cNvSpPr txBox="1"/>
          <p:nvPr/>
        </p:nvSpPr>
        <p:spPr>
          <a:xfrm>
            <a:off x="6877781" y="3696362"/>
            <a:ext cx="482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Патент в России № 2020112614/14(021355) от 27.03.2020 г. «Портативное устройство захвата и распознавания зрительных образов»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B81E2-3940-93AC-234B-FB620E77E7C8}"/>
              </a:ext>
            </a:extLst>
          </p:cNvPr>
          <p:cNvSpPr txBox="1"/>
          <p:nvPr/>
        </p:nvSpPr>
        <p:spPr>
          <a:xfrm>
            <a:off x="1306321" y="3749931"/>
            <a:ext cx="4361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Программное обеспечение и алгоритмы искусственного интеллекта полностью взаимосвязаны с аппаратной платформой Робин. Благодаря этому достигается максимальная точность и скорость работы устройства.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E38D54-3AF6-A60D-472E-E68E9C974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09" y="4063477"/>
            <a:ext cx="542457" cy="5424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FEA368-6977-CB42-FD5D-1965200FDB1C}"/>
              </a:ext>
            </a:extLst>
          </p:cNvPr>
          <p:cNvSpPr txBox="1"/>
          <p:nvPr/>
        </p:nvSpPr>
        <p:spPr>
          <a:xfrm>
            <a:off x="6872763" y="2095109"/>
            <a:ext cx="4833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Робин определяет объекты с помощью ИИ без подключения к интернету. Все алгоритмы работают на устройстве в режиме реального времени. Это является уникальной особенностью продукта и его ключевым преимуществом.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F40C598-6DFF-7D3A-2066-1291DF930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328" y="2300933"/>
            <a:ext cx="542457" cy="5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237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BABD7082-FA97-E048-8D7F-CAACC8C03BB3}"/>
              </a:ext>
            </a:extLst>
          </p:cNvPr>
          <p:cNvSpPr txBox="1">
            <a:spLocks/>
          </p:cNvSpPr>
          <p:nvPr/>
        </p:nvSpPr>
        <p:spPr>
          <a:xfrm>
            <a:off x="376649" y="-117693"/>
            <a:ext cx="9716043" cy="104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224162"/>
                </a:solidFill>
                <a:uFillTx/>
                <a:latin typeface="LetoSans"/>
                <a:ea typeface="LetoSans"/>
                <a:cs typeface="LetoSans"/>
                <a:sym typeface="Leto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endParaRPr lang="ru-RU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  <a:p>
            <a:pPr hangingPunct="1"/>
            <a:r>
              <a:rPr lang="ru-RU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Контакты</a:t>
            </a:r>
            <a:endParaRPr lang="ru-RU" sz="3100" dirty="0"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45D54-B10C-77E6-120F-975BD979089B}"/>
              </a:ext>
            </a:extLst>
          </p:cNvPr>
          <p:cNvSpPr txBox="1"/>
          <p:nvPr/>
        </p:nvSpPr>
        <p:spPr>
          <a:xfrm>
            <a:off x="694265" y="1997615"/>
            <a:ext cx="7628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Надежда Беляева, менеджер продукта</a:t>
            </a:r>
          </a:p>
          <a:p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тел. +7 985 876 32-25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+mj-lt"/>
              <a:cs typeface="Farah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2351A8-5415-0834-0D36-28C7914E4E4B}"/>
              </a:ext>
            </a:extLst>
          </p:cNvPr>
          <p:cNvSpPr txBox="1"/>
          <p:nvPr/>
        </p:nvSpPr>
        <p:spPr>
          <a:xfrm>
            <a:off x="694265" y="2942214"/>
            <a:ext cx="7628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АНО «Лаборатория «Сенсор-Тех» и ООО «Сенсор-Тех»</a:t>
            </a:r>
            <a:b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Наш адрес: г. Москва, г. Москва, территория </a:t>
            </a:r>
            <a:r>
              <a:rPr lang="ru-RU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Сколково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инновационного центра, ул. Нобеля, д.7, </a:t>
            </a:r>
            <a:r>
              <a:rPr lang="ru-RU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1, пом. 184, </a:t>
            </a:r>
            <a:r>
              <a:rPr lang="ru-RU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р.м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2</a:t>
            </a:r>
            <a:b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Сайт: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www.sensor-tech.ru</a:t>
            </a:r>
            <a:endParaRPr lang="en-US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B859FA-5E56-07DC-5192-C15AAB5AE1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91" y="5024106"/>
            <a:ext cx="1356740" cy="9672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654E16B-D702-3EE9-470D-E414C95BD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45" y="5024106"/>
            <a:ext cx="2741147" cy="9672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5E3EED7-49C3-1454-B23C-D91B886DDD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06" y="5295014"/>
            <a:ext cx="2661694" cy="4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829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449</Words>
  <Application>Microsoft Office PowerPoint</Application>
  <PresentationFormat>Широкоэкранный</PresentationFormat>
  <Paragraphs>55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Bergen Sans</vt:lpstr>
      <vt:lpstr>Bergen Sans Bold Italic</vt:lpstr>
      <vt:lpstr>Calibri</vt:lpstr>
      <vt:lpstr>Calibri Light</vt:lpstr>
      <vt:lpstr>Helvetica</vt:lpstr>
      <vt:lpstr>Helvetica Light</vt:lpstr>
      <vt:lpstr>LetoSans</vt:lpstr>
      <vt:lpstr>Trebuchet MS</vt:lpstr>
      <vt:lpstr>1_Тема Office</vt:lpstr>
      <vt:lpstr>Тема Office</vt:lpstr>
      <vt:lpstr>Сенсор-Тех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Платформенная технология интеллектуальных решений для инвалидов с сенсорными нарушениями  (АНО «Лаборатория «Сенсор-Тех»)</dc:title>
  <dc:subject/>
  <dc:creator>Даниил</dc:creator>
  <cp:keywords/>
  <dc:description/>
  <cp:lastModifiedBy>Надежда Беляева</cp:lastModifiedBy>
  <cp:revision>166</cp:revision>
  <dcterms:created xsi:type="dcterms:W3CDTF">2019-09-11T14:42:02Z</dcterms:created>
  <dcterms:modified xsi:type="dcterms:W3CDTF">2023-04-29T07:45:23Z</dcterms:modified>
  <cp:category/>
</cp:coreProperties>
</file>