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8" r:id="rId4"/>
    <p:sldId id="261" r:id="rId5"/>
    <p:sldId id="283" r:id="rId6"/>
    <p:sldId id="291" r:id="rId7"/>
    <p:sldId id="284" r:id="rId8"/>
    <p:sldId id="288" r:id="rId9"/>
    <p:sldId id="289" r:id="rId10"/>
    <p:sldId id="285" r:id="rId11"/>
    <p:sldId id="260" r:id="rId12"/>
    <p:sldId id="286" r:id="rId13"/>
    <p:sldId id="280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 Никонов" initials="ЕН" lastIdx="1" clrIdx="0">
    <p:extLst>
      <p:ext uri="{19B8F6BF-5375-455C-9EA6-DF929625EA0E}">
        <p15:presenceInfo xmlns:p15="http://schemas.microsoft.com/office/powerpoint/2012/main" userId="Евгений Никоно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84B"/>
    <a:srgbClr val="000000"/>
    <a:srgbClr val="0F284C"/>
    <a:srgbClr val="F4753D"/>
    <a:srgbClr val="F4BC1E"/>
    <a:srgbClr val="2A8EE8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49" autoAdjust="0"/>
  </p:normalViewPr>
  <p:slideViewPr>
    <p:cSldViewPr snapToGrid="0">
      <p:cViewPr varScale="1">
        <p:scale>
          <a:sx n="90" d="100"/>
          <a:sy n="90" d="100"/>
        </p:scale>
        <p:origin x="52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DE81E33-720F-4EC2-A101-D769F6D0D6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E503A1-AAFB-431C-83EA-3B9173A866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C3116-9670-4D70-9E5D-F456CDD9249F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9868D4-CEA6-4ADB-B808-60F00C5CF6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1D4F5A-635B-4351-B405-DAB6B39AAE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37262-F6C5-4237-8ADC-FFB18FB22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3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A67FB-36EA-418B-894C-53E2123D3C5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59233-A81C-435D-8FB0-256E9190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3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6bb76818c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e6bb76818c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7A9C59-4D5C-4ED2-8B13-E83B0F825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10184">
            <a:off x="-1415855" y="1955811"/>
            <a:ext cx="15548847" cy="4845266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98F311DD-7A6D-4C94-89EB-F3C5176172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733" y="4796503"/>
            <a:ext cx="3398542" cy="340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/>
              <a:t>Имя Фамилия</a:t>
            </a:r>
          </a:p>
        </p:txBody>
      </p: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16DE061A-EA0F-438D-9A1B-8C14B7B0EE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232" y="5146834"/>
            <a:ext cx="3398542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2520C-1AA7-6141-BC3E-DF465582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780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730CB8-1DAC-4C2A-9C89-C01FBEBCB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7384" y="5225104"/>
            <a:ext cx="12766768" cy="22057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30AD0E-AC06-4749-8F90-2339F4EE33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828" y="5866067"/>
            <a:ext cx="1864135" cy="57034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7E7312-B65F-7C4D-AF9E-7C0AF09C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02FD847A-CE1C-D740-9464-51B989ECC3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1725" y="1355725"/>
            <a:ext cx="9948863" cy="3887788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66416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B068B6-C099-4F91-A6B2-A6F866099ACC}"/>
              </a:ext>
            </a:extLst>
          </p:cNvPr>
          <p:cNvSpPr/>
          <p:nvPr userDrawn="1"/>
        </p:nvSpPr>
        <p:spPr>
          <a:xfrm>
            <a:off x="1002407" y="1956340"/>
            <a:ext cx="2381250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3CF9EA5-E943-4343-AE6C-5E7B3F066E72}"/>
              </a:ext>
            </a:extLst>
          </p:cNvPr>
          <p:cNvSpPr/>
          <p:nvPr userDrawn="1"/>
        </p:nvSpPr>
        <p:spPr>
          <a:xfrm>
            <a:off x="4905374" y="1956340"/>
            <a:ext cx="2381250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C6BA42-C11E-42C5-80C3-52137534A50B}"/>
              </a:ext>
            </a:extLst>
          </p:cNvPr>
          <p:cNvSpPr/>
          <p:nvPr userDrawn="1"/>
        </p:nvSpPr>
        <p:spPr>
          <a:xfrm>
            <a:off x="8808345" y="1956340"/>
            <a:ext cx="2381250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F5E1438-059F-42A5-A34C-61113A5CA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58373">
            <a:off x="-1510099" y="5139670"/>
            <a:ext cx="15337121" cy="20240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92A49C-D3A3-4C87-BB53-FD1DFC9293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828" y="5865565"/>
            <a:ext cx="1864135" cy="570341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1FA47E83-1C23-4916-9C79-D9811F6DDE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204" y="1573213"/>
            <a:ext cx="2381250" cy="292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</a:t>
            </a:r>
            <a:endParaRPr lang="ru-RU" dirty="0"/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933EC0A1-B48F-47DD-9EA0-27BCDC36D4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1927" y="1577976"/>
            <a:ext cx="2381250" cy="292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b="1" i="0" u="none" strike="noStrike" dirty="0">
                <a:solidFill>
                  <a:srgbClr val="0F28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</a:t>
            </a:r>
            <a:endParaRPr lang="en-US" b="1" dirty="0">
              <a:solidFill>
                <a:srgbClr val="0F284C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B7D726E4-A992-49EC-9CB1-4708966423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94042" y="1569184"/>
            <a:ext cx="2381250" cy="292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b="1" i="0" u="none" strike="noStrike" dirty="0">
                <a:solidFill>
                  <a:srgbClr val="0F28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</a:t>
            </a:r>
            <a:endParaRPr lang="en-US" b="1" i="0" u="none" strike="noStrike" dirty="0">
              <a:solidFill>
                <a:srgbClr val="0F284C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BD4622-2CF3-45B2-962D-CD6B4C9B87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204" y="2144713"/>
            <a:ext cx="2381250" cy="2911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610CBD32-5120-4CC2-BA73-5BF2CA9869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1927" y="2144712"/>
            <a:ext cx="2381250" cy="2911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764DBD23-094B-4F7B-881C-A3C809160C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4042" y="2144712"/>
            <a:ext cx="2381250" cy="2911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A43EEF6-E7E8-2841-9CE7-F514EFA9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618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7022F3-05D8-4E3F-A317-2BF6F54A3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84029">
            <a:off x="722663" y="5340856"/>
            <a:ext cx="12192000" cy="36566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E3B345-191D-4A19-84B2-513A4C5F8E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828" y="5866067"/>
            <a:ext cx="1864135" cy="5703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6192B7-1ACB-4400-BEDB-9BBBFB9AB0A1}"/>
              </a:ext>
            </a:extLst>
          </p:cNvPr>
          <p:cNvSpPr/>
          <p:nvPr userDrawn="1"/>
        </p:nvSpPr>
        <p:spPr>
          <a:xfrm>
            <a:off x="359828" y="2215541"/>
            <a:ext cx="937344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2B8C58-D887-44EC-8887-9B407664243C}"/>
              </a:ext>
            </a:extLst>
          </p:cNvPr>
          <p:cNvSpPr/>
          <p:nvPr userDrawn="1"/>
        </p:nvSpPr>
        <p:spPr>
          <a:xfrm>
            <a:off x="2208476" y="2215541"/>
            <a:ext cx="937344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5AC0CB-800B-47A0-9118-978246C8F30A}"/>
              </a:ext>
            </a:extLst>
          </p:cNvPr>
          <p:cNvSpPr/>
          <p:nvPr userDrawn="1"/>
        </p:nvSpPr>
        <p:spPr>
          <a:xfrm>
            <a:off x="3672307" y="2212091"/>
            <a:ext cx="937344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2598A34-9000-4B7F-8C79-956BA25DCDE6}"/>
              </a:ext>
            </a:extLst>
          </p:cNvPr>
          <p:cNvSpPr/>
          <p:nvPr userDrawn="1"/>
        </p:nvSpPr>
        <p:spPr>
          <a:xfrm>
            <a:off x="5428777" y="2212090"/>
            <a:ext cx="937344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190C44-281C-4036-810F-49636944843E}"/>
              </a:ext>
            </a:extLst>
          </p:cNvPr>
          <p:cNvSpPr/>
          <p:nvPr userDrawn="1"/>
        </p:nvSpPr>
        <p:spPr>
          <a:xfrm>
            <a:off x="6973339" y="2212089"/>
            <a:ext cx="937344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06B82F-CF10-48AE-8D84-1D842397A9F1}"/>
              </a:ext>
            </a:extLst>
          </p:cNvPr>
          <p:cNvSpPr/>
          <p:nvPr userDrawn="1"/>
        </p:nvSpPr>
        <p:spPr>
          <a:xfrm>
            <a:off x="8517901" y="2207930"/>
            <a:ext cx="937344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9E1895-8603-4E18-89D1-3021B7859B87}"/>
              </a:ext>
            </a:extLst>
          </p:cNvPr>
          <p:cNvSpPr/>
          <p:nvPr userDrawn="1"/>
        </p:nvSpPr>
        <p:spPr>
          <a:xfrm>
            <a:off x="10201388" y="2209426"/>
            <a:ext cx="937344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F368142D-0A78-4375-9387-70290397902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3563" y="1188586"/>
            <a:ext cx="1537984" cy="923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</a:t>
            </a:r>
          </a:p>
        </p:txBody>
      </p:sp>
      <p:sp>
        <p:nvSpPr>
          <p:cNvPr id="16" name="Объект 13">
            <a:extLst>
              <a:ext uri="{FF2B5EF4-FFF2-40B4-BE49-F238E27FC236}">
                <a16:creationId xmlns:a16="http://schemas.microsoft.com/office/drawing/2014/main" id="{A6107BA7-62E0-4BCA-9D4D-5DF07C1F851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13043" y="1188586"/>
            <a:ext cx="1218077" cy="923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</a:t>
            </a:r>
          </a:p>
        </p:txBody>
      </p:sp>
      <p:sp>
        <p:nvSpPr>
          <p:cNvPr id="19" name="Объект 13">
            <a:extLst>
              <a:ext uri="{FF2B5EF4-FFF2-40B4-BE49-F238E27FC236}">
                <a16:creationId xmlns:a16="http://schemas.microsoft.com/office/drawing/2014/main" id="{F6DB1770-2F09-4C5C-B476-A2609B18D6A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75250" y="1188586"/>
            <a:ext cx="1436891" cy="923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</a:t>
            </a:r>
          </a:p>
        </p:txBody>
      </p:sp>
      <p:sp>
        <p:nvSpPr>
          <p:cNvPr id="20" name="Объект 13">
            <a:extLst>
              <a:ext uri="{FF2B5EF4-FFF2-40B4-BE49-F238E27FC236}">
                <a16:creationId xmlns:a16="http://schemas.microsoft.com/office/drawing/2014/main" id="{F39D9EE7-6523-4D2A-8618-4A8EBA4480F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33968" y="1186727"/>
            <a:ext cx="1197746" cy="923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</a:t>
            </a:r>
          </a:p>
        </p:txBody>
      </p:sp>
      <p:sp>
        <p:nvSpPr>
          <p:cNvPr id="21" name="Объект 13">
            <a:extLst>
              <a:ext uri="{FF2B5EF4-FFF2-40B4-BE49-F238E27FC236}">
                <a16:creationId xmlns:a16="http://schemas.microsoft.com/office/drawing/2014/main" id="{548B06FF-4487-42F8-89A5-87AAB01C0D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91241" y="1186726"/>
            <a:ext cx="1218077" cy="923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</a:t>
            </a:r>
          </a:p>
        </p:txBody>
      </p:sp>
      <p:sp>
        <p:nvSpPr>
          <p:cNvPr id="22" name="Объект 13">
            <a:extLst>
              <a:ext uri="{FF2B5EF4-FFF2-40B4-BE49-F238E27FC236}">
                <a16:creationId xmlns:a16="http://schemas.microsoft.com/office/drawing/2014/main" id="{17E3CEEE-FD5F-48D8-8C6E-9DC2EA76D6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39771" y="1186726"/>
            <a:ext cx="1342584" cy="923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</a:t>
            </a:r>
          </a:p>
        </p:txBody>
      </p:sp>
      <p:sp>
        <p:nvSpPr>
          <p:cNvPr id="23" name="Объект 13">
            <a:extLst>
              <a:ext uri="{FF2B5EF4-FFF2-40B4-BE49-F238E27FC236}">
                <a16:creationId xmlns:a16="http://schemas.microsoft.com/office/drawing/2014/main" id="{99D8C4BD-29BB-4EB9-A676-818370CE6D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120792" y="1186725"/>
            <a:ext cx="1688770" cy="9239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Тема</a:t>
            </a:r>
          </a:p>
        </p:txBody>
      </p:sp>
      <p:sp>
        <p:nvSpPr>
          <p:cNvPr id="25" name="Объект 24">
            <a:extLst>
              <a:ext uri="{FF2B5EF4-FFF2-40B4-BE49-F238E27FC236}">
                <a16:creationId xmlns:a16="http://schemas.microsoft.com/office/drawing/2014/main" id="{D7C843CF-7B92-480B-96C1-B2D9B65A986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73049" y="2466975"/>
            <a:ext cx="1202068" cy="6650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26" name="Объект 24">
            <a:extLst>
              <a:ext uri="{FF2B5EF4-FFF2-40B4-BE49-F238E27FC236}">
                <a16:creationId xmlns:a16="http://schemas.microsoft.com/office/drawing/2014/main" id="{114E795E-C928-472E-AADC-F4849BB75AF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73049" y="3270870"/>
            <a:ext cx="1202068" cy="6650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27" name="Объект 24">
            <a:extLst>
              <a:ext uri="{FF2B5EF4-FFF2-40B4-BE49-F238E27FC236}">
                <a16:creationId xmlns:a16="http://schemas.microsoft.com/office/drawing/2014/main" id="{DA54B821-092B-4E53-BD26-FF8A3F42935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73049" y="4057513"/>
            <a:ext cx="1202068" cy="6650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28" name="Объект 24">
            <a:extLst>
              <a:ext uri="{FF2B5EF4-FFF2-40B4-BE49-F238E27FC236}">
                <a16:creationId xmlns:a16="http://schemas.microsoft.com/office/drawing/2014/main" id="{76955279-E9FF-44AA-89B1-3F7FF45D99E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113043" y="2460066"/>
            <a:ext cx="1303017" cy="8242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31" name="Объект 24">
            <a:extLst>
              <a:ext uri="{FF2B5EF4-FFF2-40B4-BE49-F238E27FC236}">
                <a16:creationId xmlns:a16="http://schemas.microsoft.com/office/drawing/2014/main" id="{DAC5DFA3-A9FA-4CFC-8273-B843EDA4D83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576087" y="2456616"/>
            <a:ext cx="1132633" cy="6055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32" name="Объект 24">
            <a:extLst>
              <a:ext uri="{FF2B5EF4-FFF2-40B4-BE49-F238E27FC236}">
                <a16:creationId xmlns:a16="http://schemas.microsoft.com/office/drawing/2014/main" id="{F7C7C68D-E88D-4432-A02E-D7D2461BEE3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566368" y="3197886"/>
            <a:ext cx="1512196" cy="932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34" name="Объект 24">
            <a:extLst>
              <a:ext uri="{FF2B5EF4-FFF2-40B4-BE49-F238E27FC236}">
                <a16:creationId xmlns:a16="http://schemas.microsoft.com/office/drawing/2014/main" id="{A06B3A79-C09B-4E7F-8218-35BAF9D496EC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333968" y="2466975"/>
            <a:ext cx="1303017" cy="13775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38" name="Объект 24">
            <a:extLst>
              <a:ext uri="{FF2B5EF4-FFF2-40B4-BE49-F238E27FC236}">
                <a16:creationId xmlns:a16="http://schemas.microsoft.com/office/drawing/2014/main" id="{A706B871-2F49-42CA-8A1C-71303223866A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891241" y="2457906"/>
            <a:ext cx="1419404" cy="59475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39" name="Объект 24">
            <a:extLst>
              <a:ext uri="{FF2B5EF4-FFF2-40B4-BE49-F238E27FC236}">
                <a16:creationId xmlns:a16="http://schemas.microsoft.com/office/drawing/2014/main" id="{97F8C9B0-2F4E-40C8-950D-BAA65950A12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6889976" y="3176938"/>
            <a:ext cx="1419404" cy="9702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41" name="Объект 24">
            <a:extLst>
              <a:ext uri="{FF2B5EF4-FFF2-40B4-BE49-F238E27FC236}">
                <a16:creationId xmlns:a16="http://schemas.microsoft.com/office/drawing/2014/main" id="{8ACCF252-EDBF-407B-BADC-6836A4461C0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439771" y="2457106"/>
            <a:ext cx="1543269" cy="12151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42" name="Объект 24">
            <a:extLst>
              <a:ext uri="{FF2B5EF4-FFF2-40B4-BE49-F238E27FC236}">
                <a16:creationId xmlns:a16="http://schemas.microsoft.com/office/drawing/2014/main" id="{39F8C681-A5F1-4298-AD25-E6E4043B31F9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447132" y="3812734"/>
            <a:ext cx="1543269" cy="9702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44" name="Объект 24">
            <a:extLst>
              <a:ext uri="{FF2B5EF4-FFF2-40B4-BE49-F238E27FC236}">
                <a16:creationId xmlns:a16="http://schemas.microsoft.com/office/drawing/2014/main" id="{97FCC53D-BCD2-4EC5-BD50-83EBB2B6C211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0120792" y="2463330"/>
            <a:ext cx="1447231" cy="8209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45" name="Объект 24">
            <a:extLst>
              <a:ext uri="{FF2B5EF4-FFF2-40B4-BE49-F238E27FC236}">
                <a16:creationId xmlns:a16="http://schemas.microsoft.com/office/drawing/2014/main" id="{8764B8C6-AC19-4517-ADDD-4E69A51D8D7C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0120792" y="3429398"/>
            <a:ext cx="1798160" cy="9702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46" name="Объект 24">
            <a:extLst>
              <a:ext uri="{FF2B5EF4-FFF2-40B4-BE49-F238E27FC236}">
                <a16:creationId xmlns:a16="http://schemas.microsoft.com/office/drawing/2014/main" id="{454C0BD3-18A4-4211-95AE-FE8F3CBD15C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10128153" y="4545780"/>
            <a:ext cx="1864134" cy="14236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Текст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F0AC786-74D7-6148-9599-BEE8FE6B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848094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Photo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D3711A-D268-43DF-883F-19E56A6A2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953241">
            <a:off x="-5005234" y="1883010"/>
            <a:ext cx="11906835" cy="37103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E859C2-356E-4FD9-A4DD-9D6C9FD3CE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828" y="5865565"/>
            <a:ext cx="1864135" cy="570341"/>
          </a:xfrm>
          <a:prstGeom prst="rect">
            <a:avLst/>
          </a:prstGeom>
        </p:spPr>
      </p:pic>
      <p:sp>
        <p:nvSpPr>
          <p:cNvPr id="5" name="Рисунок 2">
            <a:extLst>
              <a:ext uri="{FF2B5EF4-FFF2-40B4-BE49-F238E27FC236}">
                <a16:creationId xmlns:a16="http://schemas.microsoft.com/office/drawing/2014/main" id="{0685A454-9602-44C2-AEA8-215D660610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36831" y="0"/>
            <a:ext cx="7655169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Текст 14">
            <a:extLst>
              <a:ext uri="{FF2B5EF4-FFF2-40B4-BE49-F238E27FC236}">
                <a16:creationId xmlns:a16="http://schemas.microsoft.com/office/drawing/2014/main" id="{9B02113B-F883-48DA-A798-0B4DA394EF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829" y="1226995"/>
            <a:ext cx="4028022" cy="4479213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b="0" dirty="0"/>
              <a:t>Основной текст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63D893-D4D5-DD42-AF8E-35751A9A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4114287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04758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er and Subheader and Photo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44DAC5-31B7-41DE-BD21-6D48837E54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953241">
            <a:off x="-4884047" y="2015213"/>
            <a:ext cx="11906835" cy="37103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117B2EE-5D63-4611-8892-5383ED32F1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828" y="5865565"/>
            <a:ext cx="1864135" cy="570341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8D60DA-97D5-4EE6-B352-CA498051B0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36831" y="0"/>
            <a:ext cx="7655169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2FF0AFCD-24C3-4672-8E67-4C862D2469C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9829" y="2092311"/>
            <a:ext cx="4027533" cy="35433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Основной текст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05B276DA-4747-452F-A14F-026AC7054D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829" y="1454436"/>
            <a:ext cx="4028022" cy="34290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b="1" dirty="0"/>
              <a:t>Подзаголовок</a:t>
            </a:r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07B377-E90A-A543-AA2B-E5C23433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411379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5088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4695C7-436C-4F30-8D29-259D401FD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58373">
            <a:off x="-1510099" y="5139670"/>
            <a:ext cx="15337121" cy="20240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E53AE-29F9-472E-8340-A140DA42E3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828" y="5865565"/>
            <a:ext cx="1864135" cy="570341"/>
          </a:xfrm>
          <a:prstGeom prst="rect">
            <a:avLst/>
          </a:prstGeom>
        </p:spPr>
      </p:pic>
      <p:sp>
        <p:nvSpPr>
          <p:cNvPr id="7" name="Рисунок 6">
            <a:extLst>
              <a:ext uri="{FF2B5EF4-FFF2-40B4-BE49-F238E27FC236}">
                <a16:creationId xmlns:a16="http://schemas.microsoft.com/office/drawing/2014/main" id="{CB5660C2-C24D-463B-8664-F229C943D6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8688" y="1301750"/>
            <a:ext cx="5724525" cy="38941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44F9051-FE03-40A1-8FFB-564135801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1301750"/>
            <a:ext cx="3094405" cy="39544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C05AD5-6383-B047-96C2-5B93644F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543514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A6E384D-F938-C84B-B4A8-9E95151E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27" y="987119"/>
            <a:ext cx="6987686" cy="1323437"/>
          </a:xfrm>
          <a:prstGeom prst="rect">
            <a:avLst/>
          </a:prstGeom>
        </p:spPr>
        <p:txBody>
          <a:bodyPr anchor="t"/>
          <a:lstStyle>
            <a:lvl1pPr>
              <a:defRPr kumimoji="0" lang="en-RU" sz="36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1CA198-2655-46A6-8E30-AA80D37EE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26231" y="1244285"/>
            <a:ext cx="14033388" cy="541445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B4577E-589C-43B9-B0E0-ACD71CD8701B}"/>
              </a:ext>
            </a:extLst>
          </p:cNvPr>
          <p:cNvSpPr/>
          <p:nvPr userDrawn="1"/>
        </p:nvSpPr>
        <p:spPr>
          <a:xfrm>
            <a:off x="359828" y="991933"/>
            <a:ext cx="66300" cy="1323438"/>
          </a:xfrm>
          <a:prstGeom prst="rect">
            <a:avLst/>
          </a:prstGeom>
          <a:solidFill>
            <a:srgbClr val="0F2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785EC77-C9A0-4BB0-A32E-06BBE4508BA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21906" y="2576782"/>
            <a:ext cx="1463057" cy="439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88900" marR="0" lvl="0" indent="0" algn="l" defTabSz="896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Часть</a:t>
            </a:r>
          </a:p>
        </p:txBody>
      </p:sp>
    </p:spTree>
    <p:extLst>
      <p:ext uri="{BB962C8B-B14F-4D97-AF65-F5344CB8AC3E}">
        <p14:creationId xmlns:p14="http://schemas.microsoft.com/office/powerpoint/2010/main" val="770401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81DD7D-7512-452B-B490-208F3EF57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52238">
            <a:off x="-2845858" y="1646300"/>
            <a:ext cx="14338826" cy="55323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A6CB666-E3D5-1040-AFD0-F33C2F021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737" y="2921169"/>
            <a:ext cx="6250591" cy="1015662"/>
          </a:xfrm>
          <a:prstGeom prst="rect">
            <a:avLst/>
          </a:prstGeom>
        </p:spPr>
        <p:txBody>
          <a:bodyPr anchor="ctr"/>
          <a:lstStyle>
            <a:lvl1pPr>
              <a:defRPr kumimoji="0" lang="en-RU" sz="36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550664-1108-485C-AA0A-B9D811DD8185}"/>
              </a:ext>
            </a:extLst>
          </p:cNvPr>
          <p:cNvSpPr/>
          <p:nvPr userDrawn="1"/>
        </p:nvSpPr>
        <p:spPr>
          <a:xfrm>
            <a:off x="4143807" y="2921169"/>
            <a:ext cx="69578" cy="1015662"/>
          </a:xfrm>
          <a:prstGeom prst="rect">
            <a:avLst/>
          </a:prstGeom>
          <a:solidFill>
            <a:srgbClr val="0F2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47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sontal picture with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4D3CEE-FDD1-41DB-9D71-69144402A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91014" y="5903158"/>
            <a:ext cx="13123762" cy="17428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7132AC-F835-46F2-9091-A510B9AC8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828" y="5865565"/>
            <a:ext cx="1864135" cy="57034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E0452B-7A62-4E25-BC17-8DF94A613933}"/>
              </a:ext>
            </a:extLst>
          </p:cNvPr>
          <p:cNvSpPr/>
          <p:nvPr userDrawn="1"/>
        </p:nvSpPr>
        <p:spPr>
          <a:xfrm>
            <a:off x="2229409" y="4111418"/>
            <a:ext cx="2971800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A2C42D-44BA-4E0F-8ED8-979196A8D8F5}"/>
              </a:ext>
            </a:extLst>
          </p:cNvPr>
          <p:cNvSpPr/>
          <p:nvPr userDrawn="1"/>
        </p:nvSpPr>
        <p:spPr>
          <a:xfrm>
            <a:off x="6991909" y="4111418"/>
            <a:ext cx="2971800" cy="45719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DAD414FC-0FB4-4705-AF89-AC9C897386F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20571" y="3744645"/>
            <a:ext cx="2797175" cy="323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2" name="Объект 10">
            <a:extLst>
              <a:ext uri="{FF2B5EF4-FFF2-40B4-BE49-F238E27FC236}">
                <a16:creationId xmlns:a16="http://schemas.microsoft.com/office/drawing/2014/main" id="{66FEA0ED-0F48-4188-87AF-159A26D117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88103" y="3744438"/>
            <a:ext cx="2797175" cy="323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67B9A8A5-29FD-4263-9048-5B9F41ADB2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120900" y="4305300"/>
            <a:ext cx="3079750" cy="15986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9AC51CAB-1D60-4C52-98C4-0E14D6FE61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88103" y="4305299"/>
            <a:ext cx="3079750" cy="15986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A22DE07-2EF9-46A1-A67F-1CAD226214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2637" y="1315720"/>
            <a:ext cx="10626725" cy="201066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E09BB1B-92F3-6348-B07A-08D9D1059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686396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columns">
  <p:cSld name="1_7 colum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e6bb76818c_0_2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15971">
            <a:off x="722663" y="5340857"/>
            <a:ext cx="12191998" cy="365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e6bb76818c_0_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828" y="5866067"/>
            <a:ext cx="1864134" cy="57034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e6bb76818c_0_262"/>
          <p:cNvSpPr/>
          <p:nvPr/>
        </p:nvSpPr>
        <p:spPr>
          <a:xfrm>
            <a:off x="359828" y="2215541"/>
            <a:ext cx="937200" cy="45600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e6bb76818c_0_262"/>
          <p:cNvSpPr/>
          <p:nvPr/>
        </p:nvSpPr>
        <p:spPr>
          <a:xfrm>
            <a:off x="2208476" y="2215541"/>
            <a:ext cx="937200" cy="45600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e6bb76818c_0_262"/>
          <p:cNvSpPr/>
          <p:nvPr/>
        </p:nvSpPr>
        <p:spPr>
          <a:xfrm>
            <a:off x="3672307" y="2212091"/>
            <a:ext cx="937200" cy="45600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e6bb76818c_0_262"/>
          <p:cNvSpPr/>
          <p:nvPr/>
        </p:nvSpPr>
        <p:spPr>
          <a:xfrm>
            <a:off x="5428777" y="2212090"/>
            <a:ext cx="937200" cy="45600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e6bb76818c_0_262"/>
          <p:cNvSpPr/>
          <p:nvPr/>
        </p:nvSpPr>
        <p:spPr>
          <a:xfrm>
            <a:off x="6973339" y="2212089"/>
            <a:ext cx="937200" cy="45600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e6bb76818c_0_262"/>
          <p:cNvSpPr/>
          <p:nvPr/>
        </p:nvSpPr>
        <p:spPr>
          <a:xfrm>
            <a:off x="8517901" y="2207930"/>
            <a:ext cx="937200" cy="45600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e6bb76818c_0_262"/>
          <p:cNvSpPr/>
          <p:nvPr/>
        </p:nvSpPr>
        <p:spPr>
          <a:xfrm>
            <a:off x="10201388" y="2209426"/>
            <a:ext cx="937200" cy="45600"/>
          </a:xfrm>
          <a:prstGeom prst="rect">
            <a:avLst/>
          </a:prstGeom>
          <a:solidFill>
            <a:srgbClr val="0F28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e6bb76818c_0_262"/>
          <p:cNvSpPr txBox="1">
            <a:spLocks noGrp="1"/>
          </p:cNvSpPr>
          <p:nvPr>
            <p:ph type="body" idx="1"/>
          </p:nvPr>
        </p:nvSpPr>
        <p:spPr>
          <a:xfrm>
            <a:off x="273563" y="1188586"/>
            <a:ext cx="15381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e6bb76818c_0_262"/>
          <p:cNvSpPr txBox="1">
            <a:spLocks noGrp="1"/>
          </p:cNvSpPr>
          <p:nvPr>
            <p:ph type="body" idx="2"/>
          </p:nvPr>
        </p:nvSpPr>
        <p:spPr>
          <a:xfrm>
            <a:off x="2113043" y="1188586"/>
            <a:ext cx="1218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ge6bb76818c_0_262"/>
          <p:cNvSpPr txBox="1">
            <a:spLocks noGrp="1"/>
          </p:cNvSpPr>
          <p:nvPr>
            <p:ph type="body" idx="3"/>
          </p:nvPr>
        </p:nvSpPr>
        <p:spPr>
          <a:xfrm>
            <a:off x="3575250" y="1188586"/>
            <a:ext cx="1437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ge6bb76818c_0_262"/>
          <p:cNvSpPr txBox="1">
            <a:spLocks noGrp="1"/>
          </p:cNvSpPr>
          <p:nvPr>
            <p:ph type="body" idx="4"/>
          </p:nvPr>
        </p:nvSpPr>
        <p:spPr>
          <a:xfrm>
            <a:off x="5333968" y="1186727"/>
            <a:ext cx="11976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e6bb76818c_0_262"/>
          <p:cNvSpPr txBox="1">
            <a:spLocks noGrp="1"/>
          </p:cNvSpPr>
          <p:nvPr>
            <p:ph type="body" idx="5"/>
          </p:nvPr>
        </p:nvSpPr>
        <p:spPr>
          <a:xfrm>
            <a:off x="6891241" y="1186726"/>
            <a:ext cx="1218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e6bb76818c_0_262"/>
          <p:cNvSpPr txBox="1">
            <a:spLocks noGrp="1"/>
          </p:cNvSpPr>
          <p:nvPr>
            <p:ph type="body" idx="6"/>
          </p:nvPr>
        </p:nvSpPr>
        <p:spPr>
          <a:xfrm>
            <a:off x="8439771" y="1186726"/>
            <a:ext cx="13425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ge6bb76818c_0_262"/>
          <p:cNvSpPr txBox="1">
            <a:spLocks noGrp="1"/>
          </p:cNvSpPr>
          <p:nvPr>
            <p:ph type="body" idx="7"/>
          </p:nvPr>
        </p:nvSpPr>
        <p:spPr>
          <a:xfrm>
            <a:off x="10120792" y="1186725"/>
            <a:ext cx="16887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e6bb76818c_0_262"/>
          <p:cNvSpPr txBox="1">
            <a:spLocks noGrp="1"/>
          </p:cNvSpPr>
          <p:nvPr>
            <p:ph type="body" idx="8"/>
          </p:nvPr>
        </p:nvSpPr>
        <p:spPr>
          <a:xfrm>
            <a:off x="273049" y="2466975"/>
            <a:ext cx="1202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ge6bb76818c_0_262"/>
          <p:cNvSpPr txBox="1">
            <a:spLocks noGrp="1"/>
          </p:cNvSpPr>
          <p:nvPr>
            <p:ph type="body" idx="9"/>
          </p:nvPr>
        </p:nvSpPr>
        <p:spPr>
          <a:xfrm>
            <a:off x="273049" y="3270870"/>
            <a:ext cx="1202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ge6bb76818c_0_262"/>
          <p:cNvSpPr txBox="1">
            <a:spLocks noGrp="1"/>
          </p:cNvSpPr>
          <p:nvPr>
            <p:ph type="body" idx="13"/>
          </p:nvPr>
        </p:nvSpPr>
        <p:spPr>
          <a:xfrm>
            <a:off x="273049" y="4057513"/>
            <a:ext cx="1202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e6bb76818c_0_262"/>
          <p:cNvSpPr txBox="1">
            <a:spLocks noGrp="1"/>
          </p:cNvSpPr>
          <p:nvPr>
            <p:ph type="body" idx="14"/>
          </p:nvPr>
        </p:nvSpPr>
        <p:spPr>
          <a:xfrm>
            <a:off x="2113043" y="2460066"/>
            <a:ext cx="1302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ge6bb76818c_0_262"/>
          <p:cNvSpPr txBox="1">
            <a:spLocks noGrp="1"/>
          </p:cNvSpPr>
          <p:nvPr>
            <p:ph type="body" idx="15"/>
          </p:nvPr>
        </p:nvSpPr>
        <p:spPr>
          <a:xfrm>
            <a:off x="3576087" y="2456616"/>
            <a:ext cx="1132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ge6bb76818c_0_262"/>
          <p:cNvSpPr txBox="1">
            <a:spLocks noGrp="1"/>
          </p:cNvSpPr>
          <p:nvPr>
            <p:ph type="body" idx="16"/>
          </p:nvPr>
        </p:nvSpPr>
        <p:spPr>
          <a:xfrm>
            <a:off x="3566368" y="3197886"/>
            <a:ext cx="15123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ge6bb76818c_0_262"/>
          <p:cNvSpPr txBox="1">
            <a:spLocks noGrp="1"/>
          </p:cNvSpPr>
          <p:nvPr>
            <p:ph type="body" idx="17"/>
          </p:nvPr>
        </p:nvSpPr>
        <p:spPr>
          <a:xfrm>
            <a:off x="5333968" y="2466975"/>
            <a:ext cx="1302900" cy="1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ge6bb76818c_0_262"/>
          <p:cNvSpPr txBox="1">
            <a:spLocks noGrp="1"/>
          </p:cNvSpPr>
          <p:nvPr>
            <p:ph type="body" idx="18"/>
          </p:nvPr>
        </p:nvSpPr>
        <p:spPr>
          <a:xfrm>
            <a:off x="6891241" y="2457906"/>
            <a:ext cx="14193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ge6bb76818c_0_262"/>
          <p:cNvSpPr txBox="1">
            <a:spLocks noGrp="1"/>
          </p:cNvSpPr>
          <p:nvPr>
            <p:ph type="body" idx="19"/>
          </p:nvPr>
        </p:nvSpPr>
        <p:spPr>
          <a:xfrm>
            <a:off x="6889976" y="3176938"/>
            <a:ext cx="14193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ge6bb76818c_0_262"/>
          <p:cNvSpPr txBox="1">
            <a:spLocks noGrp="1"/>
          </p:cNvSpPr>
          <p:nvPr>
            <p:ph type="body" idx="20"/>
          </p:nvPr>
        </p:nvSpPr>
        <p:spPr>
          <a:xfrm>
            <a:off x="8439771" y="2457106"/>
            <a:ext cx="1543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ge6bb76818c_0_262"/>
          <p:cNvSpPr txBox="1">
            <a:spLocks noGrp="1"/>
          </p:cNvSpPr>
          <p:nvPr>
            <p:ph type="body" idx="21"/>
          </p:nvPr>
        </p:nvSpPr>
        <p:spPr>
          <a:xfrm>
            <a:off x="8447132" y="3812734"/>
            <a:ext cx="15432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ge6bb76818c_0_262"/>
          <p:cNvSpPr txBox="1">
            <a:spLocks noGrp="1"/>
          </p:cNvSpPr>
          <p:nvPr>
            <p:ph type="body" idx="22"/>
          </p:nvPr>
        </p:nvSpPr>
        <p:spPr>
          <a:xfrm>
            <a:off x="10120792" y="2463330"/>
            <a:ext cx="1447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ge6bb76818c_0_262"/>
          <p:cNvSpPr txBox="1">
            <a:spLocks noGrp="1"/>
          </p:cNvSpPr>
          <p:nvPr>
            <p:ph type="body" idx="23"/>
          </p:nvPr>
        </p:nvSpPr>
        <p:spPr>
          <a:xfrm>
            <a:off x="10120792" y="3429398"/>
            <a:ext cx="17982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ge6bb76818c_0_262"/>
          <p:cNvSpPr txBox="1">
            <a:spLocks noGrp="1"/>
          </p:cNvSpPr>
          <p:nvPr>
            <p:ph type="body" idx="24"/>
          </p:nvPr>
        </p:nvSpPr>
        <p:spPr>
          <a:xfrm>
            <a:off x="10128153" y="4545780"/>
            <a:ext cx="1864200" cy="1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ge6bb76818c_0_262"/>
          <p:cNvSpPr txBox="1">
            <a:spLocks noGrp="1"/>
          </p:cNvSpPr>
          <p:nvPr>
            <p:ph type="title"/>
          </p:nvPr>
        </p:nvSpPr>
        <p:spPr>
          <a:xfrm>
            <a:off x="273564" y="421494"/>
            <a:ext cx="8936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3200"/>
              <a:buFont typeface="Open Sans"/>
              <a:buNone/>
              <a:defRPr sz="3200" b="1" i="0" u="none" strike="noStrike" cap="none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94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le with Partner'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64982B-BD63-4F49-A583-33FAB2886D4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5397" y="491126"/>
            <a:ext cx="2011043" cy="6177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RU" dirty="0"/>
              <a:t>Partner Logo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7A9C59-4D5C-4ED2-8B13-E83B0F825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10184">
            <a:off x="-1526024" y="1944794"/>
            <a:ext cx="15548847" cy="484526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CB61D99-E717-4CBA-870A-27249B30252A}"/>
              </a:ext>
            </a:extLst>
          </p:cNvPr>
          <p:cNvCxnSpPr/>
          <p:nvPr/>
        </p:nvCxnSpPr>
        <p:spPr>
          <a:xfrm>
            <a:off x="3043761" y="491126"/>
            <a:ext cx="0" cy="617782"/>
          </a:xfrm>
          <a:prstGeom prst="line">
            <a:avLst/>
          </a:prstGeom>
          <a:ln>
            <a:solidFill>
              <a:srgbClr val="0F284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87886545-0B02-FC45-AF69-FA304A29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RU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2E823AD0-B8ED-2D47-BD1A-AB45958CA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9733" y="4796503"/>
            <a:ext cx="3398542" cy="340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/>
              <a:t>Имя Фамилия</a:t>
            </a:r>
          </a:p>
        </p:txBody>
      </p:sp>
      <p:sp>
        <p:nvSpPr>
          <p:cNvPr id="14" name="Объект 16">
            <a:extLst>
              <a:ext uri="{FF2B5EF4-FFF2-40B4-BE49-F238E27FC236}">
                <a16:creationId xmlns:a16="http://schemas.microsoft.com/office/drawing/2014/main" id="{1C8A9C8B-0E40-F948-AE03-15B0F75051D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9232" y="5146834"/>
            <a:ext cx="3398542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507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">
  <p:cSld name="1_Blank with 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691014" y="5903158"/>
            <a:ext cx="13123762" cy="174280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8"/>
          <p:cNvSpPr txBox="1"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F284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body" idx="1"/>
          </p:nvPr>
        </p:nvSpPr>
        <p:spPr>
          <a:xfrm>
            <a:off x="1101725" y="1355725"/>
            <a:ext cx="9948863" cy="388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1818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818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818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818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1818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rgbClr val="81818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00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03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5595D-9D3B-9940-BBFB-32938E82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96183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27DE1F-A5D4-48EF-8715-7AD126E04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91014" y="5903158"/>
            <a:ext cx="13123762" cy="1742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72C-09B7-314A-93D0-3031B759E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6E4F733F-3E31-B84A-A6B7-3BCBC82924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1725" y="1355725"/>
            <a:ext cx="9948863" cy="3887788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97252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90EF2E-A0DF-43CE-9DAE-659D1B3CE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9609" y="4967517"/>
            <a:ext cx="13814250" cy="23867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401BC6-50AC-4F4E-8D8A-F80769F0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7D81845-A6E8-E749-8626-ADB0B0FAE2D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1725" y="1355725"/>
            <a:ext cx="9948863" cy="3887788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37807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6395BA-8C66-4934-AD0D-E44AA01EB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58373">
            <a:off x="-1510099" y="5139670"/>
            <a:ext cx="15337121" cy="202408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922335-2376-754D-A72C-26DAFCDF9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3EB5136-19DA-F641-9CCA-82B3427B02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1725" y="1355725"/>
            <a:ext cx="9948863" cy="3887788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87028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CB6060-AD11-45AE-81BE-AEFABB46F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947764">
            <a:off x="-2436906" y="2531391"/>
            <a:ext cx="18119757" cy="56464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D02D75-9EDB-664E-9DE5-CFBE37D73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02F85DAB-3D35-8642-96DE-C00B6E2FD1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1725" y="1355725"/>
            <a:ext cx="9948863" cy="3887788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9807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E09460-1F28-CE4C-9122-BAC9510A7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1725" y="1355725"/>
            <a:ext cx="9948863" cy="3887788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buSzPct val="80000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8C84E0-3775-42CD-8062-A062E307DC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84029">
            <a:off x="722663" y="5340856"/>
            <a:ext cx="12192000" cy="36566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BFECA78-341F-7940-9AB0-2CC4B766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8936538" cy="447675"/>
          </a:xfrm>
          <a:prstGeom prst="rect">
            <a:avLst/>
          </a:prstGeom>
        </p:spPr>
        <p:txBody>
          <a:bodyPr anchor="t"/>
          <a:lstStyle>
            <a:lvl1pPr>
              <a:defRPr kumimoji="0" lang="en-RU" sz="3200" b="1" i="0" u="none" strike="noStrike" cap="none" spc="0" normalizeH="0" baseline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Click to edit Master title style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97147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47F63AA-6DB0-894B-9F17-556EE456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6" y="1450097"/>
            <a:ext cx="9141067" cy="3174657"/>
          </a:xfrm>
          <a:prstGeom prst="rect">
            <a:avLst/>
          </a:prstGeom>
        </p:spPr>
        <p:txBody>
          <a:bodyPr anchor="t"/>
          <a:lstStyle/>
          <a:p>
            <a:pPr marL="0" lvl="0"/>
            <a:r>
              <a:rPr lang="ru-RU"/>
              <a:t>Образец заголовка</a:t>
            </a:r>
            <a:endParaRPr lang="en-RU" dirty="0"/>
          </a:p>
        </p:txBody>
      </p:sp>
      <p:pic>
        <p:nvPicPr>
          <p:cNvPr id="8" name="Рисунок 10">
            <a:extLst>
              <a:ext uri="{FF2B5EF4-FFF2-40B4-BE49-F238E27FC236}">
                <a16:creationId xmlns:a16="http://schemas.microsoft.com/office/drawing/2014/main" id="{30BFFFC6-35BF-EC4B-B85E-32627D1137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932" y="377973"/>
            <a:ext cx="2019194" cy="6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RU" sz="4400" b="1" kern="1200" smtClean="0">
          <a:solidFill>
            <a:srgbClr val="0F284C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D3A7CB65-57D7-B344-B74F-81FF3C9071F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9828" y="5865565"/>
            <a:ext cx="1864135" cy="57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54" r:id="rId4"/>
    <p:sldLayoutId id="2147483652" r:id="rId5"/>
    <p:sldLayoutId id="2147483655" r:id="rId6"/>
    <p:sldLayoutId id="2147483658" r:id="rId7"/>
    <p:sldLayoutId id="2147483659" r:id="rId8"/>
    <p:sldLayoutId id="2147483653" r:id="rId9"/>
    <p:sldLayoutId id="2147483662" r:id="rId10"/>
    <p:sldLayoutId id="2147483663" r:id="rId11"/>
    <p:sldLayoutId id="2147483656" r:id="rId12"/>
    <p:sldLayoutId id="2147483665" r:id="rId13"/>
    <p:sldLayoutId id="2147483657" r:id="rId14"/>
    <p:sldLayoutId id="2147483660" r:id="rId15"/>
    <p:sldLayoutId id="2147483661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0BC34F3-0009-4752-AC37-4D6E88C55C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4800" dirty="0" err="1"/>
              <a:t>Теквел</a:t>
            </a:r>
            <a:r>
              <a:rPr lang="ru-RU" sz="4800" dirty="0"/>
              <a:t> Парк — </a:t>
            </a:r>
            <a:br>
              <a:rPr lang="ru-RU" sz="4800" dirty="0"/>
            </a:br>
            <a:r>
              <a:rPr lang="ru-RU" sz="4800" b="0" dirty="0"/>
              <a:t>бортовой компьютер подстанции</a:t>
            </a:r>
            <a:endParaRPr lang="ru-RU" sz="4600" b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EEA4953-A6D7-4AE1-9A3D-553DC8490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9732" y="4796503"/>
            <a:ext cx="4021557" cy="340822"/>
          </a:xfrm>
          <a:prstGeom prst="rect">
            <a:avLst/>
          </a:prstGeom>
        </p:spPr>
        <p:txBody>
          <a:bodyPr/>
          <a:lstStyle/>
          <a:p>
            <a:r>
              <a:rPr lang="ru-RU" sz="1800" dirty="0"/>
              <a:t>Алексей Аношин	</a:t>
            </a:r>
            <a:endParaRPr lang="en-US" sz="1800" dirty="0"/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7D4669B4-8250-4EE6-B4B4-9A2E2245211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Генеральный директор</a:t>
            </a:r>
            <a:endParaRPr lang="en-US" dirty="0"/>
          </a:p>
        </p:txBody>
      </p:sp>
      <p:sp>
        <p:nvSpPr>
          <p:cNvPr id="5" name="AutoShape 2" descr="Московский метрополитен">
            <a:extLst>
              <a:ext uri="{FF2B5EF4-FFF2-40B4-BE49-F238E27FC236}">
                <a16:creationId xmlns:a16="http://schemas.microsoft.com/office/drawing/2014/main" id="{AA277C45-482D-DE69-B713-7EB06555EE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Рисунок 1">
            <a:extLst>
              <a:ext uri="{FF2B5EF4-FFF2-40B4-BE49-F238E27FC236}">
                <a16:creationId xmlns:a16="http://schemas.microsoft.com/office/drawing/2014/main" id="{C741E818-798F-7036-E79A-234CE2E405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96729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6bb76818c_0_177"/>
          <p:cNvSpPr txBox="1">
            <a:spLocks noGrp="1"/>
          </p:cNvSpPr>
          <p:nvPr>
            <p:ph type="body" idx="1"/>
          </p:nvPr>
        </p:nvSpPr>
        <p:spPr>
          <a:xfrm>
            <a:off x="273563" y="421494"/>
            <a:ext cx="8933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3200"/>
              <a:buFont typeface="Arial"/>
              <a:buNone/>
            </a:pPr>
            <a:r>
              <a:rPr lang="ru-RU" sz="2400" b="1" i="0" u="none" strike="noStrike" cap="none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Эффект от применения Теквел Парк</a:t>
            </a:r>
            <a:endParaRPr sz="2400"/>
          </a:p>
        </p:txBody>
      </p:sp>
      <p:sp>
        <p:nvSpPr>
          <p:cNvPr id="253" name="Google Shape;253;ge6bb76818c_0_177"/>
          <p:cNvSpPr txBox="1">
            <a:spLocks noGrp="1"/>
          </p:cNvSpPr>
          <p:nvPr>
            <p:ph type="body" idx="1"/>
          </p:nvPr>
        </p:nvSpPr>
        <p:spPr>
          <a:xfrm>
            <a:off x="273563" y="1188586"/>
            <a:ext cx="15381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Визуализация и автоматическая экспертиза проекта</a:t>
            </a:r>
            <a:endParaRPr/>
          </a:p>
        </p:txBody>
      </p:sp>
      <p:sp>
        <p:nvSpPr>
          <p:cNvPr id="254" name="Google Shape;254;ge6bb76818c_0_177"/>
          <p:cNvSpPr txBox="1">
            <a:spLocks noGrp="1"/>
          </p:cNvSpPr>
          <p:nvPr>
            <p:ph type="body" idx="2"/>
          </p:nvPr>
        </p:nvSpPr>
        <p:spPr>
          <a:xfrm>
            <a:off x="2113043" y="1188586"/>
            <a:ext cx="1218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/>
              <a:t>Управление версиями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/>
              <a:t>проекта</a:t>
            </a:r>
            <a:endParaRPr/>
          </a:p>
        </p:txBody>
      </p:sp>
      <p:sp>
        <p:nvSpPr>
          <p:cNvPr id="255" name="Google Shape;255;ge6bb76818c_0_177"/>
          <p:cNvSpPr txBox="1">
            <a:spLocks noGrp="1"/>
          </p:cNvSpPr>
          <p:nvPr>
            <p:ph type="body" idx="3"/>
          </p:nvPr>
        </p:nvSpPr>
        <p:spPr>
          <a:xfrm>
            <a:off x="3575250" y="1188586"/>
            <a:ext cx="1437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Сопоставление проекта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и фактически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работающей системы</a:t>
            </a:r>
            <a:endParaRPr/>
          </a:p>
        </p:txBody>
      </p:sp>
      <p:sp>
        <p:nvSpPr>
          <p:cNvPr id="256" name="Google Shape;256;ge6bb76818c_0_177"/>
          <p:cNvSpPr txBox="1">
            <a:spLocks noGrp="1"/>
          </p:cNvSpPr>
          <p:nvPr>
            <p:ph type="body" idx="4"/>
          </p:nvPr>
        </p:nvSpPr>
        <p:spPr>
          <a:xfrm>
            <a:off x="5333968" y="1186727"/>
            <a:ext cx="11976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Мониторинг состояния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системы 24х7х365х10</a:t>
            </a:r>
            <a:endParaRPr/>
          </a:p>
        </p:txBody>
      </p:sp>
      <p:sp>
        <p:nvSpPr>
          <p:cNvPr id="257" name="Google Shape;257;ge6bb76818c_0_177"/>
          <p:cNvSpPr txBox="1">
            <a:spLocks noGrp="1"/>
          </p:cNvSpPr>
          <p:nvPr>
            <p:ph type="body" idx="5"/>
          </p:nvPr>
        </p:nvSpPr>
        <p:spPr>
          <a:xfrm>
            <a:off x="6891241" y="1186726"/>
            <a:ext cx="12180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Регистрация и анализ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Аварийных событий</a:t>
            </a:r>
            <a:endParaRPr/>
          </a:p>
        </p:txBody>
      </p:sp>
      <p:sp>
        <p:nvSpPr>
          <p:cNvPr id="258" name="Google Shape;258;ge6bb76818c_0_177"/>
          <p:cNvSpPr txBox="1">
            <a:spLocks noGrp="1"/>
          </p:cNvSpPr>
          <p:nvPr>
            <p:ph type="body" idx="6"/>
          </p:nvPr>
        </p:nvSpPr>
        <p:spPr>
          <a:xfrm>
            <a:off x="8439775" y="1186725"/>
            <a:ext cx="14472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Поставщик данных для систем </a:t>
            </a:r>
            <a:r>
              <a:rPr lang="ru-RU"/>
              <a:t>кибер-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/>
              <a:t>безопасности</a:t>
            </a:r>
            <a:endParaRPr/>
          </a:p>
        </p:txBody>
      </p:sp>
      <p:sp>
        <p:nvSpPr>
          <p:cNvPr id="259" name="Google Shape;259;ge6bb76818c_0_177"/>
          <p:cNvSpPr txBox="1">
            <a:spLocks noGrp="1"/>
          </p:cNvSpPr>
          <p:nvPr>
            <p:ph type="body" idx="7"/>
          </p:nvPr>
        </p:nvSpPr>
        <p:spPr>
          <a:xfrm>
            <a:off x="10120792" y="1186725"/>
            <a:ext cx="1688700" cy="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Сбор и анализ статистических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84C"/>
              </a:buClr>
              <a:buSzPts val="1200"/>
              <a:buNone/>
            </a:pPr>
            <a:r>
              <a:rPr lang="ru-RU" sz="1200" b="1">
                <a:solidFill>
                  <a:srgbClr val="0F284C"/>
                </a:solidFill>
                <a:latin typeface="Open Sans"/>
                <a:ea typeface="Open Sans"/>
                <a:cs typeface="Open Sans"/>
                <a:sym typeface="Open Sans"/>
              </a:rPr>
              <a:t>данных по работе устройств</a:t>
            </a:r>
            <a:endParaRPr/>
          </a:p>
        </p:txBody>
      </p:sp>
      <p:sp>
        <p:nvSpPr>
          <p:cNvPr id="260" name="Google Shape;260;ge6bb76818c_0_177"/>
          <p:cNvSpPr txBox="1">
            <a:spLocks noGrp="1"/>
          </p:cNvSpPr>
          <p:nvPr>
            <p:ph type="body" idx="8"/>
          </p:nvPr>
        </p:nvSpPr>
        <p:spPr>
          <a:xfrm>
            <a:off x="273049" y="2466975"/>
            <a:ext cx="1202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Уменьшение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ошибок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в проекте</a:t>
            </a:r>
            <a:endParaRPr/>
          </a:p>
        </p:txBody>
      </p:sp>
      <p:sp>
        <p:nvSpPr>
          <p:cNvPr id="261" name="Google Shape;261;ge6bb76818c_0_177"/>
          <p:cNvSpPr txBox="1">
            <a:spLocks noGrp="1"/>
          </p:cNvSpPr>
          <p:nvPr>
            <p:ph type="body" idx="9"/>
          </p:nvPr>
        </p:nvSpPr>
        <p:spPr>
          <a:xfrm>
            <a:off x="273049" y="3270870"/>
            <a:ext cx="1202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Сокращение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срока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экспертизы</a:t>
            </a:r>
            <a:endParaRPr/>
          </a:p>
        </p:txBody>
      </p:sp>
      <p:sp>
        <p:nvSpPr>
          <p:cNvPr id="262" name="Google Shape;262;ge6bb76818c_0_177"/>
          <p:cNvSpPr txBox="1">
            <a:spLocks noGrp="1"/>
          </p:cNvSpPr>
          <p:nvPr>
            <p:ph type="body" idx="13"/>
          </p:nvPr>
        </p:nvSpPr>
        <p:spPr>
          <a:xfrm>
            <a:off x="273049" y="4057513"/>
            <a:ext cx="1202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Сокращение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сроков ПНР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на объекте</a:t>
            </a:r>
            <a:endParaRPr/>
          </a:p>
        </p:txBody>
      </p:sp>
      <p:sp>
        <p:nvSpPr>
          <p:cNvPr id="263" name="Google Shape;263;ge6bb76818c_0_177"/>
          <p:cNvSpPr txBox="1">
            <a:spLocks noGrp="1"/>
          </p:cNvSpPr>
          <p:nvPr>
            <p:ph type="body" idx="14"/>
          </p:nvPr>
        </p:nvSpPr>
        <p:spPr>
          <a:xfrm>
            <a:off x="2113043" y="2460066"/>
            <a:ext cx="1302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Передача знаний между поколениями персонала</a:t>
            </a:r>
            <a:endParaRPr/>
          </a:p>
        </p:txBody>
      </p:sp>
      <p:sp>
        <p:nvSpPr>
          <p:cNvPr id="264" name="Google Shape;264;ge6bb76818c_0_177"/>
          <p:cNvSpPr txBox="1">
            <a:spLocks noGrp="1"/>
          </p:cNvSpPr>
          <p:nvPr>
            <p:ph type="body" idx="15"/>
          </p:nvPr>
        </p:nvSpPr>
        <p:spPr>
          <a:xfrm>
            <a:off x="3576087" y="2456616"/>
            <a:ext cx="1132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Исключение ошибок при наладке</a:t>
            </a:r>
            <a:endParaRPr/>
          </a:p>
        </p:txBody>
      </p:sp>
      <p:sp>
        <p:nvSpPr>
          <p:cNvPr id="265" name="Google Shape;265;ge6bb76818c_0_177"/>
          <p:cNvSpPr txBox="1">
            <a:spLocks noGrp="1"/>
          </p:cNvSpPr>
          <p:nvPr>
            <p:ph type="body" idx="16"/>
          </p:nvPr>
        </p:nvSpPr>
        <p:spPr>
          <a:xfrm>
            <a:off x="3566368" y="3197886"/>
            <a:ext cx="15123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Обеспечение целостности процесса проектирования и наладки</a:t>
            </a:r>
            <a:endParaRPr/>
          </a:p>
        </p:txBody>
      </p:sp>
      <p:sp>
        <p:nvSpPr>
          <p:cNvPr id="266" name="Google Shape;266;ge6bb76818c_0_177"/>
          <p:cNvSpPr txBox="1">
            <a:spLocks noGrp="1"/>
          </p:cNvSpPr>
          <p:nvPr>
            <p:ph type="body" idx="17"/>
          </p:nvPr>
        </p:nvSpPr>
        <p:spPr>
          <a:xfrm>
            <a:off x="5333968" y="2466975"/>
            <a:ext cx="1302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Выявление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отказов оборудования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до того, как они приведут</a:t>
            </a:r>
            <a:b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к негативным последствиям</a:t>
            </a:r>
            <a:endParaRPr/>
          </a:p>
        </p:txBody>
      </p:sp>
      <p:sp>
        <p:nvSpPr>
          <p:cNvPr id="267" name="Google Shape;267;ge6bb76818c_0_177"/>
          <p:cNvSpPr txBox="1">
            <a:spLocks noGrp="1"/>
          </p:cNvSpPr>
          <p:nvPr>
            <p:ph type="body" idx="18"/>
          </p:nvPr>
        </p:nvSpPr>
        <p:spPr>
          <a:xfrm>
            <a:off x="6891241" y="2457906"/>
            <a:ext cx="14193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Сокращение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сроков анализа аварий</a:t>
            </a:r>
            <a:endParaRPr/>
          </a:p>
        </p:txBody>
      </p:sp>
      <p:sp>
        <p:nvSpPr>
          <p:cNvPr id="268" name="Google Shape;268;ge6bb76818c_0_177"/>
          <p:cNvSpPr txBox="1">
            <a:spLocks noGrp="1"/>
          </p:cNvSpPr>
          <p:nvPr>
            <p:ph type="body" idx="19"/>
          </p:nvPr>
        </p:nvSpPr>
        <p:spPr>
          <a:xfrm>
            <a:off x="6889976" y="3176938"/>
            <a:ext cx="14193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Автоматическое заключение</a:t>
            </a:r>
            <a:b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о корректности работы системы</a:t>
            </a:r>
            <a:endParaRPr/>
          </a:p>
        </p:txBody>
      </p:sp>
      <p:sp>
        <p:nvSpPr>
          <p:cNvPr id="269" name="Google Shape;269;ge6bb76818c_0_177"/>
          <p:cNvSpPr txBox="1">
            <a:spLocks noGrp="1"/>
          </p:cNvSpPr>
          <p:nvPr>
            <p:ph type="body" idx="20"/>
          </p:nvPr>
        </p:nvSpPr>
        <p:spPr>
          <a:xfrm>
            <a:off x="8439771" y="2457106"/>
            <a:ext cx="1543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 dirty="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Сокращение затрат на организацию системы информационной защиты</a:t>
            </a:r>
            <a:endParaRPr dirty="0"/>
          </a:p>
        </p:txBody>
      </p:sp>
      <p:sp>
        <p:nvSpPr>
          <p:cNvPr id="270" name="Google Shape;270;ge6bb76818c_0_177"/>
          <p:cNvSpPr txBox="1">
            <a:spLocks noGrp="1"/>
          </p:cNvSpPr>
          <p:nvPr>
            <p:ph type="body" idx="21"/>
          </p:nvPr>
        </p:nvSpPr>
        <p:spPr>
          <a:xfrm>
            <a:off x="8447132" y="3812734"/>
            <a:ext cx="15432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 dirty="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Предотвращение инцидентов, вызванных халатностью персонала</a:t>
            </a:r>
            <a:endParaRPr dirty="0"/>
          </a:p>
        </p:txBody>
      </p:sp>
      <p:sp>
        <p:nvSpPr>
          <p:cNvPr id="271" name="Google Shape;271;ge6bb76818c_0_177"/>
          <p:cNvSpPr txBox="1">
            <a:spLocks noGrp="1"/>
          </p:cNvSpPr>
          <p:nvPr>
            <p:ph type="body" idx="22"/>
          </p:nvPr>
        </p:nvSpPr>
        <p:spPr>
          <a:xfrm>
            <a:off x="10120792" y="2463330"/>
            <a:ext cx="1447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Автоматическая сводка по видам неисправностей оборудования</a:t>
            </a:r>
            <a:endParaRPr/>
          </a:p>
        </p:txBody>
      </p:sp>
      <p:sp>
        <p:nvSpPr>
          <p:cNvPr id="272" name="Google Shape;272;ge6bb76818c_0_177"/>
          <p:cNvSpPr txBox="1">
            <a:spLocks noGrp="1"/>
          </p:cNvSpPr>
          <p:nvPr>
            <p:ph type="body" idx="23"/>
          </p:nvPr>
        </p:nvSpPr>
        <p:spPr>
          <a:xfrm>
            <a:off x="10120792" y="3429398"/>
            <a:ext cx="17982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Автоматический анализ по наиболее часто отказывающим элементам</a:t>
            </a:r>
            <a:b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или системам</a:t>
            </a:r>
            <a:endParaRPr/>
          </a:p>
        </p:txBody>
      </p:sp>
      <p:sp>
        <p:nvSpPr>
          <p:cNvPr id="273" name="Google Shape;273;ge6bb76818c_0_177"/>
          <p:cNvSpPr txBox="1">
            <a:spLocks noGrp="1"/>
          </p:cNvSpPr>
          <p:nvPr>
            <p:ph type="body" idx="24"/>
          </p:nvPr>
        </p:nvSpPr>
        <p:spPr>
          <a:xfrm>
            <a:off x="10128153" y="4545780"/>
            <a:ext cx="1864200" cy="1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200"/>
              <a:buNone/>
            </a:pP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Структурированная информация</a:t>
            </a:r>
            <a:b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12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rPr>
              <a:t>для принятия обоснованных технических решений в дальнейшем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4616537-57EF-44A7-9C81-BDC9B759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конкурентов</a:t>
            </a:r>
            <a:endParaRPr lang="en-US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7C095A9-D1B6-4369-9EBA-3F092FD58BB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134350480"/>
              </p:ext>
            </p:extLst>
          </p:nvPr>
        </p:nvGraphicFramePr>
        <p:xfrm>
          <a:off x="1101725" y="1355725"/>
          <a:ext cx="9274174" cy="463746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991536">
                  <a:extLst>
                    <a:ext uri="{9D8B030D-6E8A-4147-A177-3AD203B41FA5}">
                      <a16:colId xmlns:a16="http://schemas.microsoft.com/office/drawing/2014/main" val="2016457936"/>
                    </a:ext>
                  </a:extLst>
                </a:gridCol>
                <a:gridCol w="1259831">
                  <a:extLst>
                    <a:ext uri="{9D8B030D-6E8A-4147-A177-3AD203B41FA5}">
                      <a16:colId xmlns:a16="http://schemas.microsoft.com/office/drawing/2014/main" val="3320999636"/>
                    </a:ext>
                  </a:extLst>
                </a:gridCol>
                <a:gridCol w="1388968">
                  <a:extLst>
                    <a:ext uri="{9D8B030D-6E8A-4147-A177-3AD203B41FA5}">
                      <a16:colId xmlns:a16="http://schemas.microsoft.com/office/drawing/2014/main" val="3443571612"/>
                    </a:ext>
                  </a:extLst>
                </a:gridCol>
                <a:gridCol w="1884490">
                  <a:extLst>
                    <a:ext uri="{9D8B030D-6E8A-4147-A177-3AD203B41FA5}">
                      <a16:colId xmlns:a16="http://schemas.microsoft.com/office/drawing/2014/main" val="1082346771"/>
                    </a:ext>
                  </a:extLst>
                </a:gridCol>
                <a:gridCol w="1749349">
                  <a:extLst>
                    <a:ext uri="{9D8B030D-6E8A-4147-A177-3AD203B41FA5}">
                      <a16:colId xmlns:a16="http://schemas.microsoft.com/office/drawing/2014/main" val="3607464020"/>
                    </a:ext>
                  </a:extLst>
                </a:gridCol>
              </a:tblGrid>
              <a:tr h="903073">
                <a:tc>
                  <a:txBody>
                    <a:bodyPr/>
                    <a:lstStyle/>
                    <a:p>
                      <a:r>
                        <a:rPr lang="ru-RU" sz="1200" dirty="0"/>
                        <a:t>Функциональные возможности</a:t>
                      </a:r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Теквел</a:t>
                      </a:r>
                      <a:r>
                        <a:rPr lang="ru-RU" sz="1200" dirty="0"/>
                        <a:t> Парк</a:t>
                      </a:r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Omicron Station Scout</a:t>
                      </a:r>
                      <a:endParaRPr lang="en-US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Bahnschrift" panose="020B0502040204020203" pitchFamily="34" charset="0"/>
                        </a:rPr>
                        <a:t>Kaspersky KICS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ahnschrift" panose="020B0502040204020203" pitchFamily="34" charset="0"/>
                        </a:rPr>
                        <a:t>Positive Technologies</a:t>
                      </a:r>
                    </a:p>
                    <a:p>
                      <a:r>
                        <a:rPr lang="en-US" sz="1200" dirty="0">
                          <a:latin typeface="Bahnschrift" panose="020B0502040204020203" pitchFamily="34" charset="0"/>
                        </a:rPr>
                        <a:t>ISIM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03804"/>
                  </a:ext>
                </a:extLst>
              </a:tr>
              <a:tr h="555737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ru-RU" sz="1200" dirty="0"/>
                        <a:t>Визуализация и автоматическая экспертиза проекта</a:t>
                      </a:r>
                      <a:endParaRPr lang="en-GB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8595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8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85958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85958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143971"/>
                  </a:ext>
                </a:extLst>
              </a:tr>
              <a:tr h="439958">
                <a:tc>
                  <a:txBody>
                    <a:bodyPr/>
                    <a:lstStyle/>
                    <a:p>
                      <a:pPr lvl="0"/>
                      <a:r>
                        <a:rPr lang="ru-RU" sz="1200" dirty="0"/>
                        <a:t>Управление версиями проекта</a:t>
                      </a:r>
                      <a:endParaRPr lang="ru-RU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266890"/>
                  </a:ext>
                </a:extLst>
              </a:tr>
              <a:tr h="555737">
                <a:tc>
                  <a:txBody>
                    <a:bodyPr/>
                    <a:lstStyle/>
                    <a:p>
                      <a:pPr lvl="0"/>
                      <a:r>
                        <a:rPr lang="ru-RU" sz="1200" dirty="0"/>
                        <a:t>Сопоставление проекта и фактически работающей системы</a:t>
                      </a:r>
                      <a:endParaRPr lang="ru-RU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+/–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2831946"/>
                  </a:ext>
                </a:extLst>
              </a:tr>
              <a:tr h="514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Мониторинг состояния системы 24х7х365х10</a:t>
                      </a:r>
                      <a:endParaRPr lang="ru-RU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2153899"/>
                  </a:ext>
                </a:extLst>
              </a:tr>
              <a:tr h="514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Регистрация и анализ аварийных событий</a:t>
                      </a:r>
                      <a:endParaRPr lang="ru-RU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159091"/>
                  </a:ext>
                </a:extLst>
              </a:tr>
              <a:tr h="514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Поставщик данных для систем кибербезопасности</a:t>
                      </a:r>
                      <a:endParaRPr lang="ru-RU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1219985"/>
                  </a:ext>
                </a:extLst>
              </a:tr>
              <a:tr h="514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Bahnschrift" panose="020B0502040204020203" pitchFamily="34" charset="0"/>
                        </a:rPr>
                        <a:t>Deep Packet Inspection </a:t>
                      </a:r>
                      <a:r>
                        <a:rPr lang="ru-RU" sz="1200" dirty="0">
                          <a:latin typeface="Bahnschrift" panose="020B0502040204020203" pitchFamily="34" charset="0"/>
                        </a:rPr>
                        <a:t>для </a:t>
                      </a:r>
                      <a:r>
                        <a:rPr lang="ru-RU" sz="1200" dirty="0" err="1">
                          <a:latin typeface="Bahnschrift" panose="020B0502040204020203" pitchFamily="34" charset="0"/>
                        </a:rPr>
                        <a:t>высконагруженных</a:t>
                      </a:r>
                      <a:r>
                        <a:rPr lang="ru-RU" sz="1200" dirty="0">
                          <a:latin typeface="Bahnschrift" panose="020B0502040204020203" pitchFamily="34" charset="0"/>
                        </a:rPr>
                        <a:t> систем </a:t>
                      </a:r>
                      <a:r>
                        <a:rPr lang="ru-RU" sz="1200" dirty="0" err="1">
                          <a:latin typeface="Bahnschrift" panose="020B0502040204020203" pitchFamily="34" charset="0"/>
                        </a:rPr>
                        <a:t>энергобъектов</a:t>
                      </a:r>
                      <a:endParaRPr lang="en-RU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+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–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22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10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E768A12A-6FD3-4B75-A674-49576A321E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Версия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TLS (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на подстанции):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Россети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20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 проектов на подстанциях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35-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110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кВ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Лукойл: 2 проекта на ПС 35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кВ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Транснефть: 2 проекта на ПС 110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кВ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Газпромнефть: 2 проекта на НПЗ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Гомельэнерго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 (Беларусь): 1 проект на ПС 330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кВ</a:t>
            </a:r>
            <a:endParaRPr lang="ru-RU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Версия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TCC (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на сервере в ДЦ заказчика):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Россети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 Волга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Россети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 Сибирь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Россети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 Ленэнерго</a:t>
            </a:r>
            <a:endParaRPr lang="en-US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Россети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 Урал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Версия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TSC (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на сервере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Теквел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):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Больше 200 пользователей в демо-режиме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Выручка от реализации проектов в 2020 г: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90 млн. руб.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CD0D7A3-8247-42EC-AEB1-EA81B565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Внедрения</a:t>
            </a:r>
            <a:endParaRPr lang="en-US" dirty="0"/>
          </a:p>
        </p:txBody>
      </p:sp>
      <p:pic>
        <p:nvPicPr>
          <p:cNvPr id="7" name="Рисунок 6" descr="Изображение выглядит как текст,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27A9BFFF-695F-44C8-8F72-5D13836B1C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8134"/>
          <a:stretch/>
        </p:blipFill>
        <p:spPr>
          <a:xfrm>
            <a:off x="4537075" y="0"/>
            <a:ext cx="7654925" cy="6858000"/>
          </a:xfrm>
        </p:spPr>
      </p:pic>
    </p:spTree>
    <p:extLst>
      <p:ext uri="{BB962C8B-B14F-4D97-AF65-F5344CB8AC3E}">
        <p14:creationId xmlns:p14="http://schemas.microsoft.com/office/powerpoint/2010/main" val="183477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CCB0CD1-78E0-4658-936D-F7127D275601}"/>
              </a:ext>
            </a:extLst>
          </p:cNvPr>
          <p:cNvGrpSpPr/>
          <p:nvPr/>
        </p:nvGrpSpPr>
        <p:grpSpPr>
          <a:xfrm>
            <a:off x="359828" y="596698"/>
            <a:ext cx="4503760" cy="1723549"/>
            <a:chOff x="2995684" y="2413337"/>
            <a:chExt cx="4503760" cy="17235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CA735CF-13F2-47EA-BA6D-D300CC8C88B6}"/>
                </a:ext>
              </a:extLst>
            </p:cNvPr>
            <p:cNvSpPr txBox="1"/>
            <p:nvPr/>
          </p:nvSpPr>
          <p:spPr>
            <a:xfrm>
              <a:off x="2995684" y="2413337"/>
              <a:ext cx="45037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solidFill>
                    <a:srgbClr val="0F284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Спасибо!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5683317-8D11-481D-8B15-968D6FB7D68B}"/>
                </a:ext>
              </a:extLst>
            </p:cNvPr>
            <p:cNvSpPr txBox="1"/>
            <p:nvPr/>
          </p:nvSpPr>
          <p:spPr>
            <a:xfrm>
              <a:off x="2995684" y="3429000"/>
              <a:ext cx="4268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F284C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Не запутайтесь в сетях цифровых подстанций!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935598A-6393-4010-ACD4-DA6C0BAE87B6}"/>
              </a:ext>
            </a:extLst>
          </p:cNvPr>
          <p:cNvGrpSpPr/>
          <p:nvPr/>
        </p:nvGrpSpPr>
        <p:grpSpPr>
          <a:xfrm>
            <a:off x="359828" y="3189432"/>
            <a:ext cx="2103240" cy="1121391"/>
            <a:chOff x="3102632" y="4406392"/>
            <a:chExt cx="2103240" cy="11213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E23A86-68C4-40FE-9647-B8E9D3C75971}"/>
                </a:ext>
              </a:extLst>
            </p:cNvPr>
            <p:cNvSpPr txBox="1"/>
            <p:nvPr/>
          </p:nvSpPr>
          <p:spPr>
            <a:xfrm>
              <a:off x="3102632" y="4406392"/>
              <a:ext cx="210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600" b="1" u="none" strike="noStrike" dirty="0">
                  <a:solidFill>
                    <a:srgbClr val="0F284C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Алексей Аношин</a:t>
              </a:r>
              <a:endParaRPr lang="en-US" sz="1600" b="1" dirty="0">
                <a:solidFill>
                  <a:srgbClr val="0F284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CF425A-A639-4A3B-BCB4-5EC63903DC09}"/>
                </a:ext>
              </a:extLst>
            </p:cNvPr>
            <p:cNvSpPr txBox="1"/>
            <p:nvPr/>
          </p:nvSpPr>
          <p:spPr>
            <a:xfrm>
              <a:off x="3102632" y="4689292"/>
              <a:ext cx="21032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ru-RU" sz="12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Генеральный директор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E75E56-8CF9-46CB-B546-A11E3B5EFC2B}"/>
                </a:ext>
              </a:extLst>
            </p:cNvPr>
            <p:cNvSpPr txBox="1"/>
            <p:nvPr/>
          </p:nvSpPr>
          <p:spPr>
            <a:xfrm>
              <a:off x="3102632" y="5066118"/>
              <a:ext cx="2103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aao@tekvel.com</a:t>
              </a:r>
              <a:br>
                <a:rPr lang="en-US" sz="12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2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@anoshin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D6B2686E-C23C-41C1-9A8D-CF8C9B1EA0C9}"/>
                </a:ext>
              </a:extLst>
            </p:cNvPr>
            <p:cNvCxnSpPr>
              <a:cxnSpLocks/>
            </p:cNvCxnSpPr>
            <p:nvPr/>
          </p:nvCxnSpPr>
          <p:spPr>
            <a:xfrm>
              <a:off x="3198126" y="5018748"/>
              <a:ext cx="1846996" cy="0"/>
            </a:xfrm>
            <a:prstGeom prst="line">
              <a:avLst/>
            </a:prstGeom>
            <a:ln>
              <a:solidFill>
                <a:srgbClr val="0F28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D3FDA0B-C601-48C8-AC4C-CA30599CD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03" y="1729152"/>
            <a:ext cx="3399696" cy="339969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B220E3A-CBFB-4955-B71A-5570A8FE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0" y="4096511"/>
            <a:ext cx="164782" cy="1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CB7B05-9B63-48BE-9CC3-45A6B7D9A1DF}"/>
              </a:ext>
            </a:extLst>
          </p:cNvPr>
          <p:cNvSpPr txBox="1"/>
          <p:nvPr/>
        </p:nvSpPr>
        <p:spPr>
          <a:xfrm>
            <a:off x="7833286" y="4944182"/>
            <a:ext cx="120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tekvel.com</a:t>
            </a:r>
          </a:p>
        </p:txBody>
      </p:sp>
    </p:spTree>
    <p:extLst>
      <p:ext uri="{BB962C8B-B14F-4D97-AF65-F5344CB8AC3E}">
        <p14:creationId xmlns:p14="http://schemas.microsoft.com/office/powerpoint/2010/main" val="388906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текст, человек, костюм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A74EDBA-298C-49A2-9136-E5B1B1974F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9" r="5439"/>
          <a:stretch/>
        </p:blipFill>
        <p:spPr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956AA51B-C479-4D14-94BE-EA7113D921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Российская инженерная компания, основанная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в 2010, работающая в области релейной защиты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и автоматизации электроэнергетических объектов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с преимущественным применением стандарта МЭК 61850.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hnschrif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Сотрудники компании являются действующими членами профильных рабочих групп Международной электротехнической комиссии и CIGRE.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hnschrif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F284C"/>
                </a:solidFill>
                <a:effectLst/>
                <a:uLnTx/>
                <a:uFillTx/>
                <a:latin typeface="Bahnschrift" panose="020B0502040204020203" pitchFamily="34" charset="0"/>
              </a:rPr>
              <a:t>Основные направления работы: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F284C"/>
              </a:solidFill>
              <a:effectLst/>
              <a:uLnTx/>
              <a:uFillTx/>
              <a:latin typeface="Bahnschrif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Цифровые системы защиты и автоматизации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и сопутствующие программные продукты;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hnschrif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Проектирование и наладка систем релейной защиты и АСУ ТП цифровых подстанций;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hnschrif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Дистрибьюция программного обеспечения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и оборудования;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hnschrift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" panose="020B0502040204020203" pitchFamily="34" charset="0"/>
              </a:rPr>
              <a:t>Обучение и повышение квалификации персонала.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7364-CD6C-2349-9F8F-C481F214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 компании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30940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4A96E284-96FE-43B0-BC73-9F0174F33AB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73562" y="421494"/>
            <a:ext cx="11918437" cy="4476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3200" b="1" dirty="0" err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Теквел</a:t>
            </a:r>
            <a:r>
              <a:rPr lang="ru-RU" sz="32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Парк — бортовой компьютер для подстанции</a:t>
            </a:r>
            <a:endParaRPr lang="en-US" sz="3200" b="1" i="0" u="none" strike="noStrike" dirty="0">
              <a:solidFill>
                <a:srgbClr val="0F284C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6A046F60-8866-49AB-A3D6-BFD152FC91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6203" y="1573213"/>
            <a:ext cx="2780058" cy="292100"/>
          </a:xfrm>
        </p:spPr>
        <p:txBody>
          <a:bodyPr/>
          <a:lstStyle/>
          <a:p>
            <a:r>
              <a:rPr lang="ru-RU" dirty="0"/>
              <a:t>Убытки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BD12003-33CE-446D-9B43-D642E2C88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err="1"/>
              <a:t>Теквел</a:t>
            </a:r>
            <a:r>
              <a:rPr lang="ru-RU" dirty="0"/>
              <a:t> Парк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95B5FA3E-270F-447D-BE07-6B7F11347F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94042" y="1573213"/>
            <a:ext cx="2381250" cy="292100"/>
          </a:xfrm>
        </p:spPr>
        <p:txBody>
          <a:bodyPr/>
          <a:lstStyle/>
          <a:p>
            <a:r>
              <a:rPr lang="ru-RU" dirty="0"/>
              <a:t>Заказчики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C7065DB3-A879-4063-9606-BBF14EE222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04" y="2144713"/>
            <a:ext cx="2381250" cy="3246437"/>
          </a:xfrm>
        </p:spPr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Сетевые компании несут убытки, связанные с несвоевременным вводом подстанций в эксплуатацию и отказами в эксплуатации.</a:t>
            </a:r>
          </a:p>
          <a:p>
            <a:endParaRPr lang="ru-RU" dirty="0">
              <a:latin typeface="Bahnschrift" panose="020B0502040204020203" pitchFamily="34" charset="0"/>
            </a:endParaRPr>
          </a:p>
          <a:p>
            <a:r>
              <a:rPr lang="ru-RU" dirty="0">
                <a:latin typeface="Bahnschrift" panose="020B0502040204020203" pitchFamily="34" charset="0"/>
              </a:rPr>
              <a:t>В 70% эти убытки прямо или косвенно вызваны недостатками в работе систем автоматизации подстанции.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ru-RU" dirty="0">
                <a:latin typeface="Bahnschrift" panose="020B0502040204020203" pitchFamily="34" charset="0"/>
              </a:rPr>
              <a:t>Эксплуатационный персонал даже не в состоянии оценить риски информационной безопасности в современных системах автоматизации ввиду отсутствия соответствующих компетенций.</a:t>
            </a:r>
            <a:endParaRPr lang="en-RU" dirty="0">
              <a:latin typeface="Bahnschrift" panose="020B0502040204020203" pitchFamily="34" charset="0"/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4A14004B-ADA8-4619-93BA-79C919ABA9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1927" y="2144712"/>
            <a:ext cx="2381250" cy="3732673"/>
          </a:xfrm>
        </p:spPr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Комплекс «</a:t>
            </a:r>
            <a:r>
              <a:rPr lang="ru-RU" dirty="0" err="1">
                <a:latin typeface="Bahnschrift" panose="020B0502040204020203" pitchFamily="34" charset="0"/>
              </a:rPr>
              <a:t>Теквел</a:t>
            </a:r>
            <a:r>
              <a:rPr lang="ru-RU" dirty="0">
                <a:latin typeface="Bahnschrift" panose="020B0502040204020203" pitchFamily="34" charset="0"/>
              </a:rPr>
              <a:t> Парк» обеспечивает:</a:t>
            </a:r>
          </a:p>
          <a:p>
            <a:pPr marL="144000" indent="-144000">
              <a:buFont typeface="Wingdings" panose="05000000000000000000" pitchFamily="2" charset="2"/>
              <a:buChar char="§"/>
            </a:pPr>
            <a:r>
              <a:rPr lang="ru-RU" dirty="0">
                <a:latin typeface="Bahnschrift" panose="020B0502040204020203" pitchFamily="34" charset="0"/>
              </a:rPr>
              <a:t>Интеллектуализацию процесса экспертизы проекта</a:t>
            </a:r>
          </a:p>
          <a:p>
            <a:pPr marL="144000" indent="-144000">
              <a:buFont typeface="Wingdings" panose="05000000000000000000" pitchFamily="2" charset="2"/>
              <a:buChar char="§"/>
            </a:pPr>
            <a:r>
              <a:rPr lang="ru-RU" dirty="0">
                <a:latin typeface="Bahnschrift" panose="020B0502040204020203" pitchFamily="34" charset="0"/>
              </a:rPr>
              <a:t>Цифровизацию процесса настройки и приёмки новых объектов</a:t>
            </a:r>
          </a:p>
          <a:p>
            <a:pPr marL="144000" indent="-144000">
              <a:buFont typeface="Wingdings" panose="05000000000000000000" pitchFamily="2" charset="2"/>
              <a:buChar char="§"/>
            </a:pPr>
            <a:r>
              <a:rPr lang="ru-RU" dirty="0">
                <a:latin typeface="Bahnschrift" panose="020B0502040204020203" pitchFamily="34" charset="0"/>
              </a:rPr>
              <a:t>Мониторинг всех систем и скрытых процессов на подстанции</a:t>
            </a:r>
            <a:r>
              <a:rPr lang="en-US" dirty="0">
                <a:latin typeface="Bahnschrift" panose="020B0502040204020203" pitchFamily="34" charset="0"/>
              </a:rPr>
              <a:t> 24x7</a:t>
            </a:r>
            <a:endParaRPr lang="ru-RU" dirty="0">
              <a:latin typeface="Bahnschrift" panose="020B0502040204020203" pitchFamily="34" charset="0"/>
            </a:endParaRPr>
          </a:p>
          <a:p>
            <a:pPr marL="144000" indent="-144000">
              <a:buFont typeface="Wingdings" panose="05000000000000000000" pitchFamily="2" charset="2"/>
              <a:buChar char="§"/>
            </a:pPr>
            <a:r>
              <a:rPr lang="ru-RU" dirty="0">
                <a:latin typeface="Bahnschrift" panose="020B0502040204020203" pitchFamily="34" charset="0"/>
              </a:rPr>
              <a:t>Доступную и полную сигнализацию о событиях</a:t>
            </a:r>
          </a:p>
          <a:p>
            <a:pPr marL="144000" indent="-144000">
              <a:buFont typeface="Wingdings" panose="05000000000000000000" pitchFamily="2" charset="2"/>
              <a:buChar char="§"/>
            </a:pPr>
            <a:r>
              <a:rPr lang="ru-RU" dirty="0">
                <a:latin typeface="Bahnschrift" panose="020B0502040204020203" pitchFamily="34" charset="0"/>
              </a:rPr>
              <a:t>Исчерпывающую информацию о работе систем и алгоритмов</a:t>
            </a:r>
          </a:p>
          <a:p>
            <a:pPr marL="144000" indent="-144000">
              <a:buFont typeface="Wingdings" panose="05000000000000000000" pitchFamily="2" charset="2"/>
              <a:buChar char="§"/>
            </a:pPr>
            <a:r>
              <a:rPr lang="ru-RU" dirty="0">
                <a:latin typeface="Bahnschrift" panose="020B0502040204020203" pitchFamily="34" charset="0"/>
              </a:rPr>
              <a:t>Детекция аномальной работы и несанкционированных сообщений и хостов.</a:t>
            </a:r>
            <a:endParaRPr lang="en-RU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BF640843-C190-41BD-AA05-D6E7C8727A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Bahnschrift" panose="020B0502040204020203" pitchFamily="34" charset="0"/>
              </a:rPr>
              <a:t>Наши заказчики подтверждают эффекты применения </a:t>
            </a:r>
            <a:r>
              <a:rPr lang="ru-RU" b="1" dirty="0" err="1">
                <a:latin typeface="Bahnschrift" panose="020B0502040204020203" pitchFamily="34" charset="0"/>
              </a:rPr>
              <a:t>Теквел</a:t>
            </a:r>
            <a:r>
              <a:rPr lang="ru-RU" b="1" dirty="0">
                <a:latin typeface="Bahnschrift" panose="020B0502040204020203" pitchFamily="34" charset="0"/>
              </a:rPr>
              <a:t> Парк</a:t>
            </a:r>
            <a:r>
              <a:rPr lang="en-US" b="1" dirty="0">
                <a:latin typeface="Bahnschrift" panose="020B0502040204020203" pitchFamily="34" charset="0"/>
              </a:rPr>
              <a:t> </a:t>
            </a:r>
            <a:r>
              <a:rPr lang="ru-RU" b="1" dirty="0">
                <a:latin typeface="Bahnschrift" panose="020B0502040204020203" pitchFamily="34" charset="0"/>
              </a:rPr>
              <a:t>на всех этапах жизненного цикла подстанции</a:t>
            </a:r>
            <a:r>
              <a:rPr lang="ru-RU" dirty="0">
                <a:latin typeface="Bahnschrift" panose="020B0502040204020203" pitchFamily="34" charset="0"/>
              </a:rPr>
              <a:t>: от проектирования до текущей эксплуатации, позволяет исключить до 90% ошибок и неисправностей до того, как они привели к негативным или критическим последствиям.</a:t>
            </a:r>
            <a:br>
              <a:rPr lang="ru-RU" dirty="0">
                <a:latin typeface="Bahnschrift" panose="020B0502040204020203" pitchFamily="34" charset="0"/>
              </a:rPr>
            </a:br>
            <a:br>
              <a:rPr lang="ru-RU" dirty="0">
                <a:latin typeface="Bahnschrift" panose="020B0502040204020203" pitchFamily="34" charset="0"/>
              </a:rPr>
            </a:br>
            <a:r>
              <a:rPr lang="ru-RU" b="1" dirty="0">
                <a:latin typeface="Bahnschrift" panose="020B0502040204020203" pitchFamily="34" charset="0"/>
              </a:rPr>
              <a:t>С 2018 года </a:t>
            </a:r>
            <a:r>
              <a:rPr lang="ru-RU" b="1" dirty="0" err="1">
                <a:latin typeface="Bahnschrift" panose="020B0502040204020203" pitchFamily="34" charset="0"/>
              </a:rPr>
              <a:t>Теквел</a:t>
            </a:r>
            <a:r>
              <a:rPr lang="ru-RU" b="1" dirty="0">
                <a:latin typeface="Bahnschrift" panose="020B0502040204020203" pitchFamily="34" charset="0"/>
              </a:rPr>
              <a:t> Парк эксплуатируется на 20 подстанциях 110, 220 и 330 </a:t>
            </a:r>
            <a:r>
              <a:rPr lang="ru-RU" b="1" dirty="0" err="1">
                <a:latin typeface="Bahnschrift" panose="020B0502040204020203" pitchFamily="34" charset="0"/>
              </a:rPr>
              <a:t>кВ.</a:t>
            </a:r>
            <a:endParaRPr lang="ru-RU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7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9ECE78D-E75B-4B36-9617-3349CF3076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/>
              <a:t>&gt; 210</a:t>
            </a:r>
            <a:r>
              <a:rPr lang="ru-RU" sz="1800" dirty="0"/>
              <a:t> 000</a:t>
            </a:r>
            <a:endParaRPr lang="en-US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F6F520-1CF0-4793-832A-551257C23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$ 23</a:t>
            </a:r>
            <a:r>
              <a:rPr lang="ru-RU" sz="1800" dirty="0"/>
              <a:t>,</a:t>
            </a:r>
            <a:r>
              <a:rPr lang="en-US" sz="1800" dirty="0"/>
              <a:t>03</a:t>
            </a:r>
            <a:r>
              <a:rPr lang="ru-RU" sz="1800" dirty="0"/>
              <a:t> млрд.</a:t>
            </a:r>
            <a:endParaRPr lang="en-US" sz="18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485F2A-3790-4D46-B511-D3C5870411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1800" dirty="0"/>
              <a:t>На 53,1%</a:t>
            </a:r>
            <a:endParaRPr lang="en-US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47BB0D-7331-44A7-8E35-9FC7DF43F9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04" y="2906225"/>
            <a:ext cx="2381250" cy="2149963"/>
          </a:xfrm>
        </p:spPr>
        <p:txBody>
          <a:bodyPr/>
          <a:lstStyle/>
          <a:p>
            <a:r>
              <a:rPr lang="ru-RU" sz="900" dirty="0">
                <a:latin typeface="Bahnschrift" panose="020B0502040204020203" pitchFamily="34" charset="0"/>
              </a:rPr>
              <a:t>Подстанция – это связующее звено энергосистемы, обеспечивающее передачу электроэнергии от источников к приёмникам.</a:t>
            </a:r>
          </a:p>
          <a:p>
            <a:endParaRPr lang="ru-RU" sz="900" dirty="0">
              <a:latin typeface="Bahnschrift" panose="020B0502040204020203" pitchFamily="34" charset="0"/>
            </a:endParaRPr>
          </a:p>
          <a:p>
            <a:r>
              <a:rPr lang="ru-RU" sz="900" dirty="0">
                <a:latin typeface="Bahnschrift" panose="020B0502040204020203" pitchFamily="34" charset="0"/>
              </a:rPr>
              <a:t>Подстанции строятся для электроснабжения жилой и коммерческой недвижимости, промышленных предприятий.</a:t>
            </a:r>
          </a:p>
          <a:p>
            <a:endParaRPr lang="ru-RU" sz="900" dirty="0">
              <a:latin typeface="Bahnschrift" panose="020B0502040204020203" pitchFamily="34" charset="0"/>
            </a:endParaRPr>
          </a:p>
          <a:p>
            <a:r>
              <a:rPr lang="ru-RU" sz="900" dirty="0">
                <a:latin typeface="Bahnschrift" panose="020B0502040204020203" pitchFamily="34" charset="0"/>
              </a:rPr>
              <a:t>Только в рамках ПАО «</a:t>
            </a:r>
            <a:r>
              <a:rPr lang="ru-RU" sz="900" dirty="0" err="1">
                <a:latin typeface="Bahnschrift" panose="020B0502040204020203" pitchFamily="34" charset="0"/>
              </a:rPr>
              <a:t>Россети</a:t>
            </a:r>
            <a:r>
              <a:rPr lang="ru-RU" sz="900" dirty="0">
                <a:latin typeface="Bahnschrift" panose="020B0502040204020203" pitchFamily="34" charset="0"/>
              </a:rPr>
              <a:t>» общее количество ПС классом напряжения 35 </a:t>
            </a:r>
            <a:r>
              <a:rPr lang="ru-RU" sz="900" dirty="0" err="1">
                <a:latin typeface="Bahnschrift" panose="020B0502040204020203" pitchFamily="34" charset="0"/>
              </a:rPr>
              <a:t>кВ</a:t>
            </a:r>
            <a:r>
              <a:rPr lang="ru-RU" sz="900" dirty="0">
                <a:latin typeface="Bahnschrift" panose="020B0502040204020203" pitchFamily="34" charset="0"/>
              </a:rPr>
              <a:t> превышает 15 000 штук.</a:t>
            </a:r>
          </a:p>
          <a:p>
            <a:endParaRPr lang="ru-RU" sz="900" dirty="0">
              <a:latin typeface="Bahnschrift" panose="020B0502040204020203" pitchFamily="34" charset="0"/>
            </a:endParaRPr>
          </a:p>
          <a:p>
            <a:r>
              <a:rPr lang="ru-RU" sz="800" i="1" dirty="0">
                <a:latin typeface="Bahnschrift" panose="020B0502040204020203" pitchFamily="34" charset="0"/>
              </a:rPr>
              <a:t>* </a:t>
            </a:r>
            <a:r>
              <a:rPr lang="en-US" sz="800" i="1" dirty="0">
                <a:latin typeface="Bahnschrift" panose="020B0502040204020203" pitchFamily="34" charset="0"/>
              </a:rPr>
              <a:t>Newton Evans Research. The World Market for Substation Automation and Integration Programs in Electric Utilities</a:t>
            </a:r>
            <a:endParaRPr lang="ru-RU" sz="800" i="1" dirty="0">
              <a:latin typeface="Bahnschrift" panose="020B0502040204020203" pitchFamily="34" charset="0"/>
            </a:endParaRPr>
          </a:p>
          <a:p>
            <a:endParaRPr lang="en-US" sz="900" dirty="0">
              <a:latin typeface="Bahnschrift" panose="020B0502040204020203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22B3518-5AB3-4E16-B18D-5148780B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3" y="421494"/>
            <a:ext cx="10680317" cy="447675"/>
          </a:xfrm>
        </p:spPr>
        <p:txBody>
          <a:bodyPr/>
          <a:lstStyle/>
          <a:p>
            <a:r>
              <a:rPr lang="ru-RU" dirty="0"/>
              <a:t>Цена ошибок при цифровизации подстанций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BBAD9F-C983-418D-9499-CE65E47E0C5E}"/>
              </a:ext>
            </a:extLst>
          </p:cNvPr>
          <p:cNvSpPr txBox="1"/>
          <p:nvPr/>
        </p:nvSpPr>
        <p:spPr>
          <a:xfrm>
            <a:off x="896204" y="2016437"/>
            <a:ext cx="23948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Bahnschrift" panose="020B0502040204020203" pitchFamily="34" charset="0"/>
              </a:rPr>
              <a:t>подстанций классом напряжения 3</a:t>
            </a:r>
            <a:r>
              <a:rPr lang="en-US" sz="1400" dirty="0">
                <a:latin typeface="Bahnschrift" panose="020B0502040204020203" pitchFamily="34" charset="0"/>
              </a:rPr>
              <a:t>0 - 115</a:t>
            </a:r>
            <a:r>
              <a:rPr lang="ru-RU" sz="1400" dirty="0">
                <a:latin typeface="Bahnschrift" panose="020B0502040204020203" pitchFamily="34" charset="0"/>
              </a:rPr>
              <a:t> </a:t>
            </a:r>
            <a:r>
              <a:rPr lang="ru-RU" sz="1400" dirty="0" err="1">
                <a:latin typeface="Bahnschrift" panose="020B0502040204020203" pitchFamily="34" charset="0"/>
              </a:rPr>
              <a:t>кВ</a:t>
            </a:r>
            <a:r>
              <a:rPr lang="ru-RU" sz="1400" dirty="0">
                <a:latin typeface="Bahnschrift" panose="020B0502040204020203" pitchFamily="34" charset="0"/>
              </a:rPr>
              <a:t> насчитывается в мире *</a:t>
            </a:r>
            <a:endParaRPr lang="en-US" sz="1400" dirty="0">
              <a:latin typeface="Bahnschrift" panose="020B0502040204020203" pitchFamily="34" charset="0"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4BE131FE-5AA5-4DE7-838A-06905994FCF9}"/>
              </a:ext>
            </a:extLst>
          </p:cNvPr>
          <p:cNvSpPr txBox="1">
            <a:spLocks/>
          </p:cNvSpPr>
          <p:nvPr/>
        </p:nvSpPr>
        <p:spPr>
          <a:xfrm>
            <a:off x="4801927" y="3130061"/>
            <a:ext cx="2381250" cy="2149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latin typeface="Bahnschrift" panose="020B0502040204020203" pitchFamily="34" charset="0"/>
              </a:rPr>
              <a:t>Системы автоматизации подстанций – это комплекс вторичных систем, призванных автоматизировать процесс передачи и распределения электроэнергии, а также обеспечивать защиту электрооборудования от ненормальных режимов, включая короткие замыкания, перегрузку и иные неисправности.</a:t>
            </a:r>
          </a:p>
          <a:p>
            <a:endParaRPr lang="ru-RU" sz="900" dirty="0">
              <a:latin typeface="Bahnschrift" panose="020B0502040204020203" pitchFamily="34" charset="0"/>
            </a:endParaRPr>
          </a:p>
          <a:p>
            <a:endParaRPr lang="ru-RU" sz="900" dirty="0">
              <a:latin typeface="Bahnschrift" panose="020B0502040204020203" pitchFamily="34" charset="0"/>
            </a:endParaRPr>
          </a:p>
          <a:p>
            <a:r>
              <a:rPr lang="ru-RU" sz="800" i="1" dirty="0">
                <a:latin typeface="Bahnschrift" panose="020B0502040204020203" pitchFamily="34" charset="0"/>
              </a:rPr>
              <a:t>* Global Smart Grid Market </a:t>
            </a:r>
            <a:r>
              <a:rPr lang="ru-RU" sz="800" i="1" dirty="0" err="1">
                <a:latin typeface="Bahnschrift" panose="020B0502040204020203" pitchFamily="34" charset="0"/>
              </a:rPr>
              <a:t>Opportunity</a:t>
            </a:r>
            <a:r>
              <a:rPr lang="ru-RU" sz="800" i="1" dirty="0">
                <a:latin typeface="Bahnschrift" panose="020B0502040204020203" pitchFamily="34" charset="0"/>
              </a:rPr>
              <a:t> Analysis </a:t>
            </a:r>
            <a:r>
              <a:rPr lang="ru-RU" sz="800" i="1" dirty="0" err="1">
                <a:latin typeface="Bahnschrift" panose="020B0502040204020203" pitchFamily="34" charset="0"/>
              </a:rPr>
              <a:t>and</a:t>
            </a:r>
            <a:r>
              <a:rPr lang="ru-RU" sz="800" i="1" dirty="0">
                <a:latin typeface="Bahnschrift" panose="020B0502040204020203" pitchFamily="34" charset="0"/>
              </a:rPr>
              <a:t> Industry </a:t>
            </a:r>
            <a:r>
              <a:rPr lang="ru-RU" sz="800" i="1" dirty="0" err="1">
                <a:latin typeface="Bahnschrift" panose="020B0502040204020203" pitchFamily="34" charset="0"/>
              </a:rPr>
              <a:t>Forecast</a:t>
            </a:r>
            <a:r>
              <a:rPr lang="ru-RU" sz="800" i="1" dirty="0">
                <a:latin typeface="Bahnschrift" panose="020B0502040204020203" pitchFamily="34" charset="0"/>
              </a:rPr>
              <a:t>, 2018-2025. Allied Market Research, 2017</a:t>
            </a:r>
          </a:p>
          <a:p>
            <a:endParaRPr lang="ru-RU" sz="900" dirty="0"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D90E7-D7DE-4F28-9FE0-4282E4170321}"/>
              </a:ext>
            </a:extLst>
          </p:cNvPr>
          <p:cNvSpPr txBox="1"/>
          <p:nvPr/>
        </p:nvSpPr>
        <p:spPr>
          <a:xfrm>
            <a:off x="4801927" y="2021807"/>
            <a:ext cx="23948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Bahnschrift" panose="020B0502040204020203" pitchFamily="34" charset="0"/>
              </a:rPr>
              <a:t>будет составлять </a:t>
            </a:r>
          </a:p>
          <a:p>
            <a:r>
              <a:rPr lang="ru-RU" sz="1400" dirty="0">
                <a:latin typeface="Bahnschrift" panose="020B0502040204020203" pitchFamily="34" charset="0"/>
              </a:rPr>
              <a:t>глобальный рынок систем автоматизации подстанций к 2025 г *</a:t>
            </a: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77B90279-5F2C-4403-998C-1FB0853FF9F6}"/>
              </a:ext>
            </a:extLst>
          </p:cNvPr>
          <p:cNvSpPr txBox="1">
            <a:spLocks/>
          </p:cNvSpPr>
          <p:nvPr/>
        </p:nvSpPr>
        <p:spPr>
          <a:xfrm>
            <a:off x="8721258" y="2906224"/>
            <a:ext cx="2381250" cy="2149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latin typeface="Bahnschrift" panose="020B0502040204020203" pitchFamily="34" charset="0"/>
              </a:rPr>
              <a:t>Системы автоматизации, призванные повышать надёжность электроснабжения сами по себе оцениваются эксплуатирующими организациями как самый ненадёжный элемент подстанции.</a:t>
            </a:r>
          </a:p>
          <a:p>
            <a:endParaRPr lang="ru-RU" sz="900" dirty="0">
              <a:latin typeface="Bahnschrift" panose="020B0502040204020203" pitchFamily="34" charset="0"/>
            </a:endParaRPr>
          </a:p>
          <a:p>
            <a:r>
              <a:rPr lang="ru-RU" sz="900" dirty="0">
                <a:latin typeface="Bahnschrift" panose="020B0502040204020203" pitchFamily="34" charset="0"/>
              </a:rPr>
              <a:t>Ошибки на разных этапах реализации проекта приводят к увеличению стоимости оборудования и услуг, срывам сроков реализации проектов, штрафным санкциям со стороны регулятора.</a:t>
            </a:r>
          </a:p>
          <a:p>
            <a:endParaRPr lang="ru-RU" sz="900" dirty="0">
              <a:latin typeface="Bahnschrift" panose="020B0502040204020203" pitchFamily="34" charset="0"/>
            </a:endParaRPr>
          </a:p>
          <a:p>
            <a:r>
              <a:rPr lang="ru-RU" sz="900" dirty="0">
                <a:latin typeface="Bahnschrift" panose="020B0502040204020203" pitchFamily="34" charset="0"/>
              </a:rPr>
              <a:t>Возросшие риски информационной безопасности в технологических сетях зачастую закрыты только физической их изоляцией, что приводит к дополнительным расходам.</a:t>
            </a:r>
          </a:p>
          <a:p>
            <a:endParaRPr lang="ru-RU" sz="900" dirty="0">
              <a:latin typeface="Bahnschrift" panose="020B0502040204020203" pitchFamily="34" charset="0"/>
            </a:endParaRPr>
          </a:p>
          <a:p>
            <a:r>
              <a:rPr lang="ru-RU" sz="800" i="1" dirty="0">
                <a:latin typeface="Bahnschrift" panose="020B0502040204020203" pitchFamily="34" charset="0"/>
              </a:rPr>
              <a:t>* Анализ ООО «ТЕКВЕЛ Разработка», 2020.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FE3DD-5607-4A24-A78D-29F4B59EE1FE}"/>
              </a:ext>
            </a:extLst>
          </p:cNvPr>
          <p:cNvSpPr txBox="1"/>
          <p:nvPr/>
        </p:nvSpPr>
        <p:spPr>
          <a:xfrm>
            <a:off x="8721258" y="2021807"/>
            <a:ext cx="23948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Bahnschrift" panose="020B0502040204020203" pitchFamily="34" charset="0"/>
              </a:rPr>
              <a:t>увеличивается стоимость системы автоматизации из-за ошибок</a:t>
            </a:r>
          </a:p>
        </p:txBody>
      </p:sp>
    </p:spTree>
    <p:extLst>
      <p:ext uri="{BB962C8B-B14F-4D97-AF65-F5344CB8AC3E}">
        <p14:creationId xmlns:p14="http://schemas.microsoft.com/office/powerpoint/2010/main" val="243461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C684D-D301-81B0-C6A1-82477AE8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4" y="421494"/>
            <a:ext cx="11232636" cy="447675"/>
          </a:xfrm>
        </p:spPr>
        <p:txBody>
          <a:bodyPr/>
          <a:lstStyle/>
          <a:p>
            <a:r>
              <a:rPr lang="ru-RU" dirty="0"/>
              <a:t>Угрозы технологической ЛВС ПС и их последствия</a:t>
            </a:r>
            <a:endParaRPr lang="en-US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331A09-7A16-83A4-695B-C18B0E5E694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31372508"/>
              </p:ext>
            </p:extLst>
          </p:nvPr>
        </p:nvGraphicFramePr>
        <p:xfrm>
          <a:off x="368300" y="1327512"/>
          <a:ext cx="11055350" cy="442148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60023">
                  <a:extLst>
                    <a:ext uri="{9D8B030D-6E8A-4147-A177-3AD203B41FA5}">
                      <a16:colId xmlns:a16="http://schemas.microsoft.com/office/drawing/2014/main" val="218441976"/>
                    </a:ext>
                  </a:extLst>
                </a:gridCol>
                <a:gridCol w="7995327">
                  <a:extLst>
                    <a:ext uri="{9D8B030D-6E8A-4147-A177-3AD203B41FA5}">
                      <a16:colId xmlns:a16="http://schemas.microsoft.com/office/drawing/2014/main" val="3882643761"/>
                    </a:ext>
                  </a:extLst>
                </a:gridCol>
              </a:tblGrid>
              <a:tr h="92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/>
                        <a:t>Угроза</a:t>
                      </a:r>
                      <a:endParaRPr lang="en-US" sz="1050"/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Последствия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597281022"/>
                  </a:ext>
                </a:extLst>
              </a:tr>
              <a:tr h="203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/>
                        <a:t>MITM</a:t>
                      </a:r>
                      <a:r>
                        <a:rPr lang="ru-RU" sz="1050"/>
                        <a:t> (атака на </a:t>
                      </a:r>
                      <a:r>
                        <a:rPr lang="en-US" sz="1050"/>
                        <a:t>MMS </a:t>
                      </a:r>
                      <a:r>
                        <a:rPr lang="ru-RU" sz="1050"/>
                        <a:t>) – Формирование ложной телеинформации</a:t>
                      </a:r>
                      <a:endParaRPr lang="en-US" sz="1050"/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Недостоверная информация о состоянии/режима работы электроэнергетического объекта для диспетчера (например, приводящая некорректным действиям диспетчера с последующим нарушением режим работы генерации, неисправности силового оборудования и др.). 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3474920942"/>
                  </a:ext>
                </a:extLst>
              </a:tr>
              <a:tr h="341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/>
                        <a:t>MITM</a:t>
                      </a:r>
                      <a:r>
                        <a:rPr lang="ru-RU" sz="1050" dirty="0"/>
                        <a:t> (атака на </a:t>
                      </a:r>
                      <a:r>
                        <a:rPr lang="en-US" sz="1050" dirty="0"/>
                        <a:t>MMS</a:t>
                      </a:r>
                      <a:r>
                        <a:rPr lang="ru-RU" sz="1050" dirty="0"/>
                        <a:t>) – Формирование ложных команд управления</a:t>
                      </a:r>
                      <a:endParaRPr lang="en-US" sz="1050" dirty="0"/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Несанкционированное воздействие на коммутационные аппараты (силовые выключатели, разъединители, заземляющие ножи), устройства управления, изменение значений уставок устройств релейной защиты и автоматики, переключение групп уставок (РПН, системы возбуждения), приводящие к нарушению электроснабжения потребителей, неисправности оборудования и др.).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397486772"/>
                  </a:ext>
                </a:extLst>
              </a:tr>
              <a:tr h="2364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/>
                        <a:t>MITM</a:t>
                      </a:r>
                      <a:r>
                        <a:rPr lang="ru-RU" sz="1050"/>
                        <a:t> (</a:t>
                      </a:r>
                      <a:r>
                        <a:rPr lang="en-US" sz="1050"/>
                        <a:t>MMS</a:t>
                      </a:r>
                      <a:r>
                        <a:rPr lang="ru-RU" sz="1050"/>
                        <a:t>) – Подслушивание для изучения поведения системы </a:t>
                      </a:r>
                      <a:endParaRPr lang="en-US" sz="1050"/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Подготовка и планирование атак, в том числе, обозначенных выше.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2615637674"/>
                  </a:ext>
                </a:extLst>
              </a:tr>
              <a:tr h="331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/>
                        <a:t>Несанкционированное изменение конфигурации МЭК 61850 устройств</a:t>
                      </a:r>
                      <a:endParaRPr lang="en-US" sz="1050"/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Изменения проектных решений по организации информационного обмена, приводящие к неправильной работе устройств релейной защиты и автоматики.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405498236"/>
                  </a:ext>
                </a:extLst>
              </a:tr>
              <a:tr h="492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/>
                        <a:t>GOOSE spoofing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/>
                        <a:t> </a:t>
                      </a:r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Фальсификация данных сигналов и команд релейной защиты и автоматики, приводящая к ложным отключениям, некорректному регулированию режима работы электроустановки и др.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2437736655"/>
                  </a:ext>
                </a:extLst>
              </a:tr>
              <a:tr h="3035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/>
                        <a:t>GOOSE replay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/>
                        <a:t> </a:t>
                      </a:r>
                      <a:endParaRPr lang="en-US" sz="1050"/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Блокировка приема сигналов и команд релейной защиты и автоматики/зависание устройств и др., приводящие к неправильной работе релейной защиты и автоматики, например, к отключению всего энергообъекта и каскадному развитию аварий.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4294661536"/>
                  </a:ext>
                </a:extLst>
              </a:tr>
              <a:tr h="315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/>
                        <a:t>GOOSE flood</a:t>
                      </a:r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Блокировка приема сигналов и команд релейной защиты и автоматики/зависание устройств, приводящие к неправильной работе релейной защиты и автоматики, например, к отключению всего энергообъекта и каскадному развитию аварий.</a:t>
                      </a:r>
                      <a:endParaRPr lang="en-US" sz="1050" dirty="0"/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 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487693560"/>
                  </a:ext>
                </a:extLst>
              </a:tr>
              <a:tr h="346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/>
                        <a:t>Sampled Values spoofing</a:t>
                      </a:r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Фальсификация измерений, приводящая к ложным отключениям, некорректному регулированию режима работы электроустановки и др.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2649769483"/>
                  </a:ext>
                </a:extLst>
              </a:tr>
              <a:tr h="346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/>
                        <a:t>Sampled Values replay</a:t>
                      </a:r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Блокировка приема измерений устройствами релейной защиты и автоматики/зависание устройств и др., приводящие к неправильной работе релейной защиты и автоматики, например, к отключению всего энергообъекта и каскадному развитию аварий.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3191286792"/>
                  </a:ext>
                </a:extLst>
              </a:tr>
              <a:tr h="3465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/>
                        <a:t>Sampled Values flood</a:t>
                      </a:r>
                    </a:p>
                  </a:txBody>
                  <a:tcPr marL="29016" marR="2901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/>
                        <a:t>Блокировка приема измерений устройствами релейной защиты и автоматики/зависание устройств, приводящие к неправильной работе релейной защиты и автоматики, например, к отключению всего энергообъекта и каскадному развитию аварий.</a:t>
                      </a:r>
                      <a:endParaRPr lang="en-US" sz="1050" dirty="0"/>
                    </a:p>
                  </a:txBody>
                  <a:tcPr marL="29016" marR="29016" marT="0" marB="0"/>
                </a:tc>
                <a:extLst>
                  <a:ext uri="{0D108BD9-81ED-4DB2-BD59-A6C34878D82A}">
                    <a16:rowId xmlns:a16="http://schemas.microsoft.com/office/drawing/2014/main" val="427277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92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 5">
            <a:extLst>
              <a:ext uri="{FF2B5EF4-FFF2-40B4-BE49-F238E27FC236}">
                <a16:creationId xmlns:a16="http://schemas.microsoft.com/office/drawing/2014/main" id="{080D49CF-2298-46CE-B44B-33395CB25B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1429534A-D935-4D8C-8EE4-7CB433DB29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829" y="1973843"/>
            <a:ext cx="4028022" cy="3732365"/>
          </a:xfrm>
        </p:spPr>
        <p:txBody>
          <a:bodyPr/>
          <a:lstStyle/>
          <a:p>
            <a:r>
              <a:rPr lang="ru-RU" sz="1400" b="1" dirty="0" err="1">
                <a:latin typeface="Bahnschrift" panose="020B0502040204020203" pitchFamily="34" charset="0"/>
              </a:rPr>
              <a:t>Теквел</a:t>
            </a:r>
            <a:r>
              <a:rPr lang="ru-RU" sz="1400" b="1" dirty="0">
                <a:latin typeface="Bahnschrift" panose="020B0502040204020203" pitchFamily="34" charset="0"/>
              </a:rPr>
              <a:t> Парк</a:t>
            </a:r>
            <a:r>
              <a:rPr lang="ru-RU" sz="1400" dirty="0">
                <a:latin typeface="Bahnschrift" panose="020B0502040204020203" pitchFamily="34" charset="0"/>
              </a:rPr>
              <a:t> — это цифровой автоматический советник, который с начала проектирования, при наладке, запуске подстанции и в ходе её эксплуатации следит за всеми потоками данных, не даёт ошибкам остаться незамеченными и формирует своевременные рекомендации по их устранению и предотвращению.</a:t>
            </a:r>
            <a:endParaRPr lang="en-RU" sz="1400" dirty="0">
              <a:latin typeface="Bahnschrift" panose="020B0502040204020203" pitchFamily="34" charset="0"/>
            </a:endParaRPr>
          </a:p>
          <a:p>
            <a:endParaRPr lang="ru-RU" sz="1400" dirty="0">
              <a:latin typeface="Bahnschrift" panose="020B0502040204020203" pitchFamily="34" charset="0"/>
            </a:endParaRPr>
          </a:p>
          <a:p>
            <a:r>
              <a:rPr lang="ru-RU" sz="1400" b="1" dirty="0" err="1">
                <a:latin typeface="Bahnschrift" panose="020B0502040204020203" pitchFamily="34" charset="0"/>
              </a:rPr>
              <a:t>Теквел</a:t>
            </a:r>
            <a:r>
              <a:rPr lang="ru-RU" sz="1400" b="1" dirty="0">
                <a:latin typeface="Bahnschrift" panose="020B0502040204020203" pitchFamily="34" charset="0"/>
              </a:rPr>
              <a:t> Парк</a:t>
            </a:r>
            <a:r>
              <a:rPr lang="ru-RU" sz="1400" dirty="0">
                <a:latin typeface="Bahnschrift" panose="020B0502040204020203" pitchFamily="34" charset="0"/>
              </a:rPr>
              <a:t> — это программно-аппаратный комплекс, состоящий из устройств мониторинга на уровне технологической сети подстанции и </a:t>
            </a:r>
            <a:br>
              <a:rPr lang="ru-RU" sz="1400" dirty="0">
                <a:latin typeface="Bahnschrift" panose="020B0502040204020203" pitchFamily="34" charset="0"/>
              </a:rPr>
            </a:br>
            <a:r>
              <a:rPr lang="ru-RU" sz="1400" dirty="0">
                <a:latin typeface="Bahnschrift" panose="020B0502040204020203" pitchFamily="34" charset="0"/>
              </a:rPr>
              <a:t>программного обеспечения, выполняющего онлайн анализ огромных объемов данных для предоставления информации пользователю.</a:t>
            </a:r>
            <a:endParaRPr lang="en-RU" sz="1400" dirty="0">
              <a:latin typeface="Bahnschrift" panose="020B0502040204020203" pitchFamily="34" charset="0"/>
            </a:endParaRPr>
          </a:p>
          <a:p>
            <a:endParaRPr lang="en-US" sz="1400" dirty="0">
              <a:latin typeface="Bahnschrift" panose="020B0502040204020203" pitchFamily="34" charset="0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5C24742-5502-4007-B4FE-18FB43D73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sz="32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Бортовой компьютер для подстанции</a:t>
            </a:r>
            <a:endParaRPr lang="en-US" sz="3200" b="1" i="0" u="none" strike="noStrike" dirty="0">
              <a:solidFill>
                <a:srgbClr val="0F284C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827707-B7EF-6760-8017-A76F688D9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26" y="241280"/>
            <a:ext cx="2142748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7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3BAD0034-7C4E-4735-BB2B-25C6AA37D9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Серверное ПО</a:t>
            </a:r>
            <a:endParaRPr lang="en-US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589D2D7-F91F-4BBE-A7C1-D12DC316F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1926" y="1577976"/>
            <a:ext cx="2832055" cy="292100"/>
          </a:xfrm>
        </p:spPr>
        <p:txBody>
          <a:bodyPr/>
          <a:lstStyle/>
          <a:p>
            <a:r>
              <a:rPr lang="ru-RU" dirty="0"/>
              <a:t>Модули мониторинга</a:t>
            </a:r>
            <a:endParaRPr lang="en-US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A87897F-23AE-4F2E-9D66-9C46DA2C35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Услуги</a:t>
            </a:r>
            <a:endParaRPr lang="en-US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1B2CC3D7-BCAB-4531-AF6A-5F73F9ED19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Экспертиза проектов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Приёмосдаточные испытания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Обучение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4AB92A7-4ADD-4976-B08E-B800C850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Теквел</a:t>
            </a:r>
            <a:r>
              <a:rPr lang="ru-RU" dirty="0"/>
              <a:t> Парк – это: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26B041-2B43-4F37-B921-7BCE027404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44"/>
          <a:stretch/>
        </p:blipFill>
        <p:spPr>
          <a:xfrm>
            <a:off x="979744" y="2144712"/>
            <a:ext cx="2450619" cy="35514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Рисунок 14" descr="Изображение выглядит как текст, компьютер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3DB265B1-2FFE-4693-A044-207663687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1459" r="15320" b="14731"/>
          <a:stretch/>
        </p:blipFill>
        <p:spPr>
          <a:xfrm>
            <a:off x="4910840" y="2144712"/>
            <a:ext cx="2351484" cy="3135312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0D98BCF-EE20-8D6B-7CDC-032706349674}"/>
              </a:ext>
            </a:extLst>
          </p:cNvPr>
          <p:cNvGrpSpPr/>
          <p:nvPr/>
        </p:nvGrpSpPr>
        <p:grpSpPr>
          <a:xfrm>
            <a:off x="1042254" y="5015678"/>
            <a:ext cx="2235200" cy="615889"/>
            <a:chOff x="3277454" y="1263650"/>
            <a:chExt cx="1313596" cy="36195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ABC37499-B84B-28F2-A5DA-ED757B3B2472}"/>
                </a:ext>
              </a:extLst>
            </p:cNvPr>
            <p:cNvSpPr/>
            <p:nvPr/>
          </p:nvSpPr>
          <p:spPr>
            <a:xfrm>
              <a:off x="3277454" y="1263650"/>
              <a:ext cx="1313596" cy="361950"/>
            </a:xfrm>
            <a:prstGeom prst="rect">
              <a:avLst/>
            </a:prstGeom>
            <a:solidFill>
              <a:srgbClr val="0F284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Флаг России — Википедия">
              <a:extLst>
                <a:ext uri="{FF2B5EF4-FFF2-40B4-BE49-F238E27FC236}">
                  <a16:creationId xmlns:a16="http://schemas.microsoft.com/office/drawing/2014/main" id="{84CBAB1C-C9EE-98CE-B0A3-95AF87717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75" y="1359302"/>
              <a:ext cx="221015" cy="14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0A678C-DFD8-36D0-AD6C-15930403DF97}"/>
                </a:ext>
              </a:extLst>
            </p:cNvPr>
            <p:cNvSpPr txBox="1"/>
            <p:nvPr/>
          </p:nvSpPr>
          <p:spPr>
            <a:xfrm>
              <a:off x="3602390" y="1291816"/>
              <a:ext cx="988660" cy="27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</a:rPr>
                <a:t>В реестре</a:t>
              </a:r>
              <a:br>
                <a:rPr lang="ru-RU" sz="1200" b="1" dirty="0">
                  <a:solidFill>
                    <a:schemeClr val="bg1"/>
                  </a:solidFill>
                </a:rPr>
              </a:br>
              <a:r>
                <a:rPr lang="ru-RU" sz="1200" b="1" dirty="0">
                  <a:solidFill>
                    <a:schemeClr val="bg1"/>
                  </a:solidFill>
                </a:rPr>
                <a:t>российского ПО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8D2ED46-2C9C-393B-EBE2-2A7FC62B5877}"/>
              </a:ext>
            </a:extLst>
          </p:cNvPr>
          <p:cNvGrpSpPr/>
          <p:nvPr/>
        </p:nvGrpSpPr>
        <p:grpSpPr>
          <a:xfrm>
            <a:off x="4979254" y="5029967"/>
            <a:ext cx="2132746" cy="441963"/>
            <a:chOff x="3277454" y="1259959"/>
            <a:chExt cx="1764446" cy="36564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561DE2B-5120-5570-332A-F2B273A73294}"/>
                </a:ext>
              </a:extLst>
            </p:cNvPr>
            <p:cNvSpPr/>
            <p:nvPr/>
          </p:nvSpPr>
          <p:spPr>
            <a:xfrm>
              <a:off x="3277454" y="1263650"/>
              <a:ext cx="1764446" cy="361950"/>
            </a:xfrm>
            <a:prstGeom prst="rect">
              <a:avLst/>
            </a:prstGeom>
            <a:solidFill>
              <a:srgbClr val="0F284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Флаг России — Википедия">
              <a:extLst>
                <a:ext uri="{FF2B5EF4-FFF2-40B4-BE49-F238E27FC236}">
                  <a16:creationId xmlns:a16="http://schemas.microsoft.com/office/drawing/2014/main" id="{AE65379F-2AB7-E75D-287E-A85EED7B3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75" y="1359302"/>
              <a:ext cx="221015" cy="14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4C85FD-69E2-A395-66F3-920DC15054A2}"/>
                </a:ext>
              </a:extLst>
            </p:cNvPr>
            <p:cNvSpPr txBox="1"/>
            <p:nvPr/>
          </p:nvSpPr>
          <p:spPr>
            <a:xfrm>
              <a:off x="3602390" y="1259959"/>
              <a:ext cx="1439510" cy="35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</a:rPr>
                <a:t>Разработано и произведено в России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03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:a16="http://schemas.microsoft.com/office/drawing/2014/main" id="{B3C8E1AC-E218-5417-E5D4-9DEDD568C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7" b="24133"/>
          <a:stretch/>
        </p:blipFill>
        <p:spPr>
          <a:xfrm>
            <a:off x="148281" y="825790"/>
            <a:ext cx="12192000" cy="266906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4D35815-9E9B-462B-BBAF-640AB325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63" y="421494"/>
            <a:ext cx="9296321" cy="447675"/>
          </a:xfrm>
        </p:spPr>
        <p:txBody>
          <a:bodyPr/>
          <a:lstStyle/>
          <a:p>
            <a:r>
              <a:rPr lang="ru-RU" dirty="0"/>
              <a:t>Устройство мониторинга трафика — </a:t>
            </a:r>
            <a:r>
              <a:rPr lang="en-US" dirty="0"/>
              <a:t>LVB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F4E4BC-6C2E-47B2-8E17-66805A4F800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82637" y="3705099"/>
            <a:ext cx="2797175" cy="3238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Производительность</a:t>
            </a:r>
            <a:endParaRPr lang="en-US" sz="1800" b="1" dirty="0">
              <a:solidFill>
                <a:srgbClr val="0F28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5ECB35C-0B4B-42A8-B926-BD8F1259C3B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39011" y="3705099"/>
            <a:ext cx="2797175" cy="32385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Защищенность</a:t>
            </a:r>
            <a:endParaRPr lang="en-US" sz="1800" b="1" dirty="0">
              <a:solidFill>
                <a:srgbClr val="0F28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A172729-B7BC-415C-ABB4-B1AF124BAD7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82637" y="4243884"/>
            <a:ext cx="3079750" cy="1598613"/>
          </a:xfrm>
          <a:prstGeom prst="rect">
            <a:avLst/>
          </a:prstGeom>
        </p:spPr>
        <p:txBody>
          <a:bodyPr/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Модуль </a:t>
            </a: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deep packet inspection </a:t>
            </a:r>
            <a:r>
              <a:rPr lang="ru-RU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с обработкой </a:t>
            </a: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Ethernet-</a:t>
            </a:r>
            <a:r>
              <a:rPr lang="ru-RU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кадров на базе ПЛИС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Аппаратная поддержка протоколов </a:t>
            </a: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IEC 61850, IEC 62439, IEC 61588</a:t>
            </a:r>
            <a:endParaRPr lang="ru-RU" sz="12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CEBE2ABC-1948-4CC1-85C8-B3871EDC6A7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39011" y="4305300"/>
            <a:ext cx="3079750" cy="1598613"/>
          </a:xfrm>
          <a:prstGeom prst="rect">
            <a:avLst/>
          </a:prstGeom>
        </p:spPr>
        <p:txBody>
          <a:bodyPr/>
          <a:lstStyle/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Изоляция сетевых интерфейсов между технологической сетью и общедоступной сетью предприятия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Защищенность встроенного ПО от модификации обеспечена необходимостью </a:t>
            </a:r>
            <a:r>
              <a:rPr lang="ru-RU" sz="1200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перерошивки</a:t>
            </a:r>
            <a:r>
              <a:rPr lang="ru-RU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на уровне микросхемы</a:t>
            </a:r>
          </a:p>
          <a:p>
            <a:pPr marL="171450" indent="-171450">
              <a:spcBef>
                <a:spcPts val="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65C973-C04D-7E40-BCBF-B5C753F00CC2}"/>
              </a:ext>
            </a:extLst>
          </p:cNvPr>
          <p:cNvCxnSpPr/>
          <p:nvPr/>
        </p:nvCxnSpPr>
        <p:spPr>
          <a:xfrm>
            <a:off x="852477" y="4137862"/>
            <a:ext cx="296407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052B1E-31AE-764B-851A-DEAB94170F4D}"/>
              </a:ext>
            </a:extLst>
          </p:cNvPr>
          <p:cNvCxnSpPr/>
          <p:nvPr/>
        </p:nvCxnSpPr>
        <p:spPr>
          <a:xfrm>
            <a:off x="4613960" y="4137862"/>
            <a:ext cx="296407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Объект 5">
            <a:extLst>
              <a:ext uri="{FF2B5EF4-FFF2-40B4-BE49-F238E27FC236}">
                <a16:creationId xmlns:a16="http://schemas.microsoft.com/office/drawing/2014/main" id="{578C911E-A2F6-2D4B-BA82-E79DA38141B2}"/>
              </a:ext>
            </a:extLst>
          </p:cNvPr>
          <p:cNvSpPr txBox="1">
            <a:spLocks/>
          </p:cNvSpPr>
          <p:nvPr/>
        </p:nvSpPr>
        <p:spPr>
          <a:xfrm>
            <a:off x="8375443" y="3705099"/>
            <a:ext cx="3272528" cy="323850"/>
          </a:xfrm>
          <a:prstGeom prst="rect">
            <a:avLst/>
          </a:prstGeom>
        </p:spPr>
        <p:txBody>
          <a:bodyPr/>
          <a:lstStyle>
            <a:lvl1pPr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rgbClr val="0F28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Независимость</a:t>
            </a:r>
            <a:endParaRPr lang="en-US" dirty="0"/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B2D6FDB6-8CB5-A349-9E05-EC34B83F1DC3}"/>
              </a:ext>
            </a:extLst>
          </p:cNvPr>
          <p:cNvSpPr txBox="1">
            <a:spLocks/>
          </p:cNvSpPr>
          <p:nvPr/>
        </p:nvSpPr>
        <p:spPr>
          <a:xfrm>
            <a:off x="8375443" y="4243884"/>
            <a:ext cx="3079750" cy="15986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Все </a:t>
            </a: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IP-</a:t>
            </a:r>
            <a:r>
              <a:rPr lang="ru-RU" sz="1200" dirty="0" err="1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ядря</a:t>
            </a:r>
            <a:r>
              <a:rPr lang="ru-RU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Calibri"/>
              </a:rPr>
              <a:t> для ПЛИС – интеллектуальная собственность компании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Обеспечена переносимость исходного кода между различными аппаратными платформами различных вендоров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DA959A-9C6F-5347-A7FB-531AAD938B00}"/>
              </a:ext>
            </a:extLst>
          </p:cNvPr>
          <p:cNvCxnSpPr/>
          <p:nvPr/>
        </p:nvCxnSpPr>
        <p:spPr>
          <a:xfrm>
            <a:off x="8445283" y="4137862"/>
            <a:ext cx="2964079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72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CFBFF368-7D65-4D82-B722-336E026738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TCS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954A60C-F64B-4813-B85B-CF789CC4E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TCC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71B30AC-00F4-4A60-BFF0-995FAA917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TLS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E55CFBDC-C603-4074-BF70-4B04470DA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04" y="2144713"/>
            <a:ext cx="2381250" cy="3547427"/>
          </a:xfrm>
        </p:spPr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Облачная версия для анализа и визуализации проекта. Доступ для проектных организаций по подписке</a:t>
            </a:r>
            <a:r>
              <a:rPr lang="en-US" dirty="0">
                <a:latin typeface="Bahnschrift" panose="020B0502040204020203" pitchFamily="34" charset="0"/>
              </a:rPr>
              <a:t>.</a:t>
            </a:r>
            <a:endParaRPr lang="ru-RU" dirty="0">
              <a:latin typeface="Bahnschrift" panose="020B0502040204020203" pitchFamily="34" charset="0"/>
            </a:endParaRPr>
          </a:p>
          <a:p>
            <a:endParaRPr lang="ru-RU" sz="1000" b="1" dirty="0">
              <a:latin typeface="Bahnschrift" panose="020B0502040204020203" pitchFamily="34" charset="0"/>
            </a:endParaRPr>
          </a:p>
          <a:p>
            <a:r>
              <a:rPr lang="ru-RU" sz="1000" b="1" dirty="0">
                <a:latin typeface="Bahnschrift" panose="020B0502040204020203" pitchFamily="34" charset="0"/>
              </a:rPr>
              <a:t>Функции: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ahnschrift" panose="020B0502040204020203" pitchFamily="34" charset="0"/>
              </a:rPr>
              <a:t>Хранение SCD-файлов и организация коллективного доступа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ahnschrift" panose="020B0502040204020203" pitchFamily="34" charset="0"/>
              </a:rPr>
              <a:t>Управление версиями SCD-файлов, отслеживание изменений и возврат к любой предыдущей версии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ahnschrift" panose="020B0502040204020203" pitchFamily="34" charset="0"/>
              </a:rPr>
              <a:t>Валидация SCL-файлов, проверка целостности конфигурации, анализ на предмет наличия ошибок и недостатков конфигурации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ahnschrift" panose="020B0502040204020203" pitchFamily="34" charset="0"/>
              </a:rPr>
              <a:t>Проверка четкости конфигурации и наличия возможностей для оптимизации</a:t>
            </a:r>
          </a:p>
          <a:p>
            <a:endParaRPr lang="ru-RU" sz="900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631B281-DB0B-4745-B9C3-720F2EF69E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sz="1200" dirty="0">
                <a:latin typeface="Bahnschrift" panose="020B0502040204020203" pitchFamily="34" charset="0"/>
              </a:rPr>
              <a:t>Установка на выделенном корпоративном сервере. </a:t>
            </a:r>
          </a:p>
          <a:p>
            <a:r>
              <a:rPr lang="ru-RU" sz="1200" dirty="0">
                <a:latin typeface="Bahnschrift" panose="020B0502040204020203" pitchFamily="34" charset="0"/>
              </a:rPr>
              <a:t>Решение для анализа и приёмки проектов на базе сервера сетевой компании</a:t>
            </a:r>
          </a:p>
          <a:p>
            <a:endParaRPr lang="ru-RU" dirty="0">
              <a:latin typeface="Bahnschrift" panose="020B0502040204020203" pitchFamily="34" charset="0"/>
            </a:endParaRPr>
          </a:p>
          <a:p>
            <a:r>
              <a:rPr lang="ru-RU" sz="1000" b="1" dirty="0">
                <a:latin typeface="Bahnschrift" panose="020B0502040204020203" pitchFamily="34" charset="0"/>
              </a:rPr>
              <a:t>Функции:</a:t>
            </a:r>
          </a:p>
          <a:p>
            <a:r>
              <a:rPr lang="ru-RU" sz="1000" dirty="0">
                <a:latin typeface="Bahnschrift" panose="020B0502040204020203" pitchFamily="34" charset="0"/>
              </a:rPr>
              <a:t>Аналогично версии </a:t>
            </a:r>
            <a:r>
              <a:rPr lang="en-US" sz="1000" dirty="0">
                <a:latin typeface="Bahnschrift" panose="020B0502040204020203" pitchFamily="34" charset="0"/>
              </a:rPr>
              <a:t>TCS, </a:t>
            </a:r>
            <a:r>
              <a:rPr lang="ru-RU" sz="1000" dirty="0">
                <a:latin typeface="Bahnschrift" panose="020B0502040204020203" pitchFamily="34" charset="0"/>
              </a:rPr>
              <a:t>но на сервере у заказчика</a:t>
            </a:r>
            <a:endParaRPr lang="en-RU" sz="1000" dirty="0">
              <a:latin typeface="Bahnschrift" panose="020B0502040204020203" pitchFamily="34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EF37645-AD25-4EDD-AE30-D597B8D524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4042" y="2144712"/>
            <a:ext cx="2381250" cy="4042728"/>
          </a:xfrm>
        </p:spPr>
        <p:txBody>
          <a:bodyPr/>
          <a:lstStyle/>
          <a:p>
            <a:r>
              <a:rPr lang="ru-RU" sz="1200" dirty="0">
                <a:latin typeface="Bahnschrift" panose="020B0502040204020203" pitchFamily="34" charset="0"/>
              </a:rPr>
              <a:t>Установка на выделенном сервере на объекте</a:t>
            </a:r>
            <a:r>
              <a:rPr lang="en-US" sz="1200" dirty="0">
                <a:latin typeface="Bahnschrift" panose="020B0502040204020203" pitchFamily="34" charset="0"/>
              </a:rPr>
              <a:t> </a:t>
            </a:r>
            <a:r>
              <a:rPr lang="ru-RU" sz="1200" dirty="0">
                <a:latin typeface="Bahnschrift" panose="020B0502040204020203" pitchFamily="34" charset="0"/>
              </a:rPr>
              <a:t>с возможностью онлайн-мониторинга состояния</a:t>
            </a:r>
            <a:endParaRPr lang="en-RU" sz="1200" dirty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ru-RU" sz="1000" dirty="0">
                <a:latin typeface="Bahnschrift" panose="020B0502040204020203" pitchFamily="34" charset="0"/>
              </a:rPr>
              <a:t>Функции: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ahnschrift" panose="020B0502040204020203" pitchFamily="34" charset="0"/>
              </a:rPr>
              <a:t>Все функции версии </a:t>
            </a:r>
            <a:r>
              <a:rPr lang="en-US" sz="1000" dirty="0">
                <a:latin typeface="Bahnschrift" panose="020B0502040204020203" pitchFamily="34" charset="0"/>
              </a:rPr>
              <a:t>TCC</a:t>
            </a:r>
            <a:r>
              <a:rPr lang="ru-RU" sz="1000" dirty="0">
                <a:latin typeface="Bahnschrift" panose="020B0502040204020203" pitchFamily="34" charset="0"/>
              </a:rPr>
              <a:t>, а также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ahnschrift" panose="020B0502040204020203" pitchFamily="34" charset="0"/>
              </a:rPr>
              <a:t>Проверка соответствия между данными в сети и утвержденной конфигурацией в течение всего жизненного цикла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ahnschrift" panose="020B0502040204020203" pitchFamily="34" charset="0"/>
              </a:rPr>
              <a:t>Коммуникаций между устройствами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ahnschrift" panose="020B0502040204020203" pitchFamily="34" charset="0"/>
              </a:rPr>
              <a:t>Мониторинг несанкционированного доступа и угроз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ahnschrift" panose="020B0502040204020203" pitchFamily="34" charset="0"/>
              </a:rPr>
              <a:t>Аварийная регистрация событий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Bahnschrift" panose="020B0502040204020203" pitchFamily="34" charset="0"/>
              </a:rPr>
              <a:t>Мониторинг показателей качества электроэнергии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latin typeface="Bahnschrift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38E69F7-39D0-417E-94AE-30F5A27F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поставки </a:t>
            </a:r>
            <a:r>
              <a:rPr lang="ru-RU" dirty="0" err="1"/>
              <a:t>Теквел</a:t>
            </a:r>
            <a:r>
              <a:rPr lang="ru-RU" dirty="0"/>
              <a:t> Парк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1C26849-28C8-435B-A8E6-0D3CA1DAD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44"/>
          <a:stretch/>
        </p:blipFill>
        <p:spPr>
          <a:xfrm>
            <a:off x="587290" y="1646238"/>
            <a:ext cx="308914" cy="4476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3DB6B3-4D46-43DC-AA3F-9D6811B2B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44"/>
          <a:stretch/>
        </p:blipFill>
        <p:spPr>
          <a:xfrm>
            <a:off x="4493013" y="1646238"/>
            <a:ext cx="308914" cy="4476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0B0100-8122-46F0-959D-6DDA3B3D6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44"/>
          <a:stretch/>
        </p:blipFill>
        <p:spPr>
          <a:xfrm>
            <a:off x="8385128" y="1638900"/>
            <a:ext cx="308914" cy="4476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 descr="Изображение выглядит как текст, компьютер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7F36982A-9D96-42F4-98CB-2537B021A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t="11459" r="15320" b="14731"/>
          <a:stretch/>
        </p:blipFill>
        <p:spPr>
          <a:xfrm>
            <a:off x="8368409" y="2181048"/>
            <a:ext cx="342351" cy="4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72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Tekvel">
      <a:dk1>
        <a:srgbClr val="585958"/>
      </a:dk1>
      <a:lt1>
        <a:srgbClr val="FFFFFF"/>
      </a:lt1>
      <a:dk2>
        <a:srgbClr val="0F284C"/>
      </a:dk2>
      <a:lt2>
        <a:srgbClr val="E7E6E6"/>
      </a:lt2>
      <a:accent1>
        <a:srgbClr val="2A8EE8"/>
      </a:accent1>
      <a:accent2>
        <a:srgbClr val="F3743D"/>
      </a:accent2>
      <a:accent3>
        <a:srgbClr val="0F284B"/>
      </a:accent3>
      <a:accent4>
        <a:srgbClr val="F3BC1E"/>
      </a:accent4>
      <a:accent5>
        <a:srgbClr val="A02EC7"/>
      </a:accent5>
      <a:accent6>
        <a:srgbClr val="00AE61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shablon.pptx" id="{CC23005F-DDE2-46EA-9D4A-85A70402624E}" vid="{332DBEBA-EE24-4F56-86DB-1A0B8AA34892}"/>
    </a:ext>
  </a:extLst>
</a:theme>
</file>

<file path=ppt/theme/theme2.xml><?xml version="1.0" encoding="utf-8"?>
<a:theme xmlns:a="http://schemas.openxmlformats.org/drawingml/2006/main" name="Custom Design">
  <a:themeElements>
    <a:clrScheme name="Tekvel">
      <a:dk1>
        <a:srgbClr val="585958"/>
      </a:dk1>
      <a:lt1>
        <a:srgbClr val="FFFFFF"/>
      </a:lt1>
      <a:dk2>
        <a:srgbClr val="0F284C"/>
      </a:dk2>
      <a:lt2>
        <a:srgbClr val="E7E6E6"/>
      </a:lt2>
      <a:accent1>
        <a:srgbClr val="2A8EE8"/>
      </a:accent1>
      <a:accent2>
        <a:srgbClr val="F3743D"/>
      </a:accent2>
      <a:accent3>
        <a:srgbClr val="0F284B"/>
      </a:accent3>
      <a:accent4>
        <a:srgbClr val="F3BC1E"/>
      </a:accent4>
      <a:accent5>
        <a:srgbClr val="A02EC7"/>
      </a:accent5>
      <a:accent6>
        <a:srgbClr val="00AE6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shablon.pptx" id="{CC23005F-DDE2-46EA-9D4A-85A70402624E}" vid="{CDB26567-967C-4532-87A5-6CC4293F98D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Tekvel_Presentation_Template</Template>
  <TotalTime>705</TotalTime>
  <Words>1489</Words>
  <Application>Microsoft Office PowerPoint</Application>
  <PresentationFormat>Широкоэкранный</PresentationFormat>
  <Paragraphs>245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Bahnschrift</vt:lpstr>
      <vt:lpstr>Calibri</vt:lpstr>
      <vt:lpstr>Open Sans</vt:lpstr>
      <vt:lpstr>Open Sans Light</vt:lpstr>
      <vt:lpstr>Trebuchet MS</vt:lpstr>
      <vt:lpstr>Wingdings</vt:lpstr>
      <vt:lpstr>Тема Office</vt:lpstr>
      <vt:lpstr>Custom Design</vt:lpstr>
      <vt:lpstr>Теквел Парк —  бортовой компьютер подстанции</vt:lpstr>
      <vt:lpstr>О компании</vt:lpstr>
      <vt:lpstr>Презентация PowerPoint</vt:lpstr>
      <vt:lpstr>Цена ошибок при цифровизации подстанций</vt:lpstr>
      <vt:lpstr>Угрозы технологической ЛВС ПС и их последствия</vt:lpstr>
      <vt:lpstr>Бортовой компьютер для подстанции</vt:lpstr>
      <vt:lpstr>Теквел Парк – это:</vt:lpstr>
      <vt:lpstr>Устройство мониторинга трафика — LVB</vt:lpstr>
      <vt:lpstr>Варианты поставки Теквел Парк</vt:lpstr>
      <vt:lpstr>Презентация PowerPoint</vt:lpstr>
      <vt:lpstr>Анализ конкурентов</vt:lpstr>
      <vt:lpstr>Внедрения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Теквел Парк —  бортовой компьютер цифровой подстанции</dc:title>
  <dc:creator>Alexey Anoshin</dc:creator>
  <cp:lastModifiedBy>Alexey Anoshin</cp:lastModifiedBy>
  <cp:revision>23</cp:revision>
  <dcterms:created xsi:type="dcterms:W3CDTF">2021-07-08T08:57:15Z</dcterms:created>
  <dcterms:modified xsi:type="dcterms:W3CDTF">2023-05-15T14:26:03Z</dcterms:modified>
</cp:coreProperties>
</file>