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0" r:id="rId3"/>
    <p:sldId id="261" r:id="rId4"/>
    <p:sldId id="271" r:id="rId5"/>
    <p:sldId id="266" r:id="rId6"/>
    <p:sldId id="258" r:id="rId7"/>
    <p:sldId id="269" r:id="rId8"/>
    <p:sldId id="270" r:id="rId9"/>
    <p:sldId id="265" r:id="rId10"/>
    <p:sldId id="267" r:id="rId11"/>
    <p:sldId id="259"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60"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282167-C392-46E5-9277-8EC354D945DC}" type="datetimeFigureOut">
              <a:rPr lang="ru-RU" smtClean="0"/>
              <a:t>25.07.2022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FDC3B1-58D5-432A-BCB3-C21DE9CF9787}" type="slidenum">
              <a:rPr lang="ru-RU" smtClean="0"/>
              <a:t>‹#›</a:t>
            </a:fld>
            <a:endParaRPr lang="ru-RU"/>
          </a:p>
        </p:txBody>
      </p:sp>
    </p:spTree>
    <p:extLst>
      <p:ext uri="{BB962C8B-B14F-4D97-AF65-F5344CB8AC3E}">
        <p14:creationId xmlns:p14="http://schemas.microsoft.com/office/powerpoint/2010/main" val="930074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ChangeArrowheads="1" noTextEdit="1"/>
          </p:cNvSpPr>
          <p:nvPr>
            <p:ph type="sldImg" idx="4294967295"/>
          </p:nvPr>
        </p:nvSpPr>
        <p:spPr bwMode="auto">
          <a:ln>
            <a:solidFill>
              <a:srgbClr val="000000"/>
            </a:solidFill>
            <a:miter lim="800000"/>
            <a:headEnd/>
            <a:tailEnd/>
          </a:ln>
        </p:spPr>
      </p:sp>
      <p:sp>
        <p:nvSpPr>
          <p:cNvPr id="34819" name="Заметки 2"/>
          <p:cNvSpPr>
            <a:spLocks noGrp="1" noChangeArrowheads="1"/>
          </p:cNvSpPr>
          <p:nvPr>
            <p:ph type="body" idx="4294967295"/>
          </p:nvPr>
        </p:nvSpPr>
        <p:spPr/>
        <p:txBody>
          <a:bodyPr/>
          <a:lstStyle/>
          <a:p>
            <a:pPr eaLnBrk="1" hangingPunct="1">
              <a:spcBef>
                <a:spcPct val="0"/>
              </a:spcBef>
            </a:pPr>
            <a:endParaRPr lang="ru-RU" altLang="ru-RU" smtClean="0">
              <a:cs typeface="Arial" charset="0"/>
            </a:endParaRPr>
          </a:p>
        </p:txBody>
      </p:sp>
      <p:sp>
        <p:nvSpPr>
          <p:cNvPr id="34820"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8CEEE2D7-0F95-4445-9002-725EE241380F}" type="slidenum">
              <a:rPr lang="ru-RU" altLang="ru-RU" smtClean="0">
                <a:latin typeface="Calibri" pitchFamily="34" charset="0"/>
              </a:rPr>
              <a:pPr eaLnBrk="1" hangingPunct="1"/>
              <a:t>4</a:t>
            </a:fld>
            <a:endParaRPr lang="ru-RU" altLang="ru-RU"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8908F86-2C63-4D67-9E78-52285BAFC81A}" type="datetimeFigureOut">
              <a:rPr lang="ru-RU" smtClean="0"/>
              <a:t>25.07.2022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3634BC-E7D4-4E04-9671-D329261B55B4}" type="slidenum">
              <a:rPr lang="ru-RU" smtClean="0"/>
              <a:t>‹#›</a:t>
            </a:fld>
            <a:endParaRPr lang="ru-RU"/>
          </a:p>
        </p:txBody>
      </p:sp>
    </p:spTree>
    <p:extLst>
      <p:ext uri="{BB962C8B-B14F-4D97-AF65-F5344CB8AC3E}">
        <p14:creationId xmlns:p14="http://schemas.microsoft.com/office/powerpoint/2010/main" val="3957709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908F86-2C63-4D67-9E78-52285BAFC81A}" type="datetimeFigureOut">
              <a:rPr lang="ru-RU" smtClean="0"/>
              <a:t>25.07.2022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3634BC-E7D4-4E04-9671-D329261B55B4}" type="slidenum">
              <a:rPr lang="ru-RU" smtClean="0"/>
              <a:t>‹#›</a:t>
            </a:fld>
            <a:endParaRPr lang="ru-RU"/>
          </a:p>
        </p:txBody>
      </p:sp>
    </p:spTree>
    <p:extLst>
      <p:ext uri="{BB962C8B-B14F-4D97-AF65-F5344CB8AC3E}">
        <p14:creationId xmlns:p14="http://schemas.microsoft.com/office/powerpoint/2010/main" val="2752976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908F86-2C63-4D67-9E78-52285BAFC81A}" type="datetimeFigureOut">
              <a:rPr lang="ru-RU" smtClean="0"/>
              <a:t>25.07.2022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3634BC-E7D4-4E04-9671-D329261B55B4}" type="slidenum">
              <a:rPr lang="ru-RU" smtClean="0"/>
              <a:t>‹#›</a:t>
            </a:fld>
            <a:endParaRPr lang="ru-RU"/>
          </a:p>
        </p:txBody>
      </p:sp>
    </p:spTree>
    <p:extLst>
      <p:ext uri="{BB962C8B-B14F-4D97-AF65-F5344CB8AC3E}">
        <p14:creationId xmlns:p14="http://schemas.microsoft.com/office/powerpoint/2010/main" val="135410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908F86-2C63-4D67-9E78-52285BAFC81A}" type="datetimeFigureOut">
              <a:rPr lang="ru-RU" smtClean="0"/>
              <a:t>25.07.2022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3634BC-E7D4-4E04-9671-D329261B55B4}" type="slidenum">
              <a:rPr lang="ru-RU" smtClean="0"/>
              <a:t>‹#›</a:t>
            </a:fld>
            <a:endParaRPr lang="ru-RU"/>
          </a:p>
        </p:txBody>
      </p:sp>
    </p:spTree>
    <p:extLst>
      <p:ext uri="{BB962C8B-B14F-4D97-AF65-F5344CB8AC3E}">
        <p14:creationId xmlns:p14="http://schemas.microsoft.com/office/powerpoint/2010/main" val="146386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8908F86-2C63-4D67-9E78-52285BAFC81A}" type="datetimeFigureOut">
              <a:rPr lang="ru-RU" smtClean="0"/>
              <a:t>25.07.2022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3634BC-E7D4-4E04-9671-D329261B55B4}" type="slidenum">
              <a:rPr lang="ru-RU" smtClean="0"/>
              <a:t>‹#›</a:t>
            </a:fld>
            <a:endParaRPr lang="ru-RU"/>
          </a:p>
        </p:txBody>
      </p:sp>
    </p:spTree>
    <p:extLst>
      <p:ext uri="{BB962C8B-B14F-4D97-AF65-F5344CB8AC3E}">
        <p14:creationId xmlns:p14="http://schemas.microsoft.com/office/powerpoint/2010/main" val="2627643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8908F86-2C63-4D67-9E78-52285BAFC81A}" type="datetimeFigureOut">
              <a:rPr lang="ru-RU" smtClean="0"/>
              <a:t>25.07.2022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43634BC-E7D4-4E04-9671-D329261B55B4}" type="slidenum">
              <a:rPr lang="ru-RU" smtClean="0"/>
              <a:t>‹#›</a:t>
            </a:fld>
            <a:endParaRPr lang="ru-RU"/>
          </a:p>
        </p:txBody>
      </p:sp>
    </p:spTree>
    <p:extLst>
      <p:ext uri="{BB962C8B-B14F-4D97-AF65-F5344CB8AC3E}">
        <p14:creationId xmlns:p14="http://schemas.microsoft.com/office/powerpoint/2010/main" val="433974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8908F86-2C63-4D67-9E78-52285BAFC81A}" type="datetimeFigureOut">
              <a:rPr lang="ru-RU" smtClean="0"/>
              <a:t>25.07.2022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43634BC-E7D4-4E04-9671-D329261B55B4}" type="slidenum">
              <a:rPr lang="ru-RU" smtClean="0"/>
              <a:t>‹#›</a:t>
            </a:fld>
            <a:endParaRPr lang="ru-RU"/>
          </a:p>
        </p:txBody>
      </p:sp>
    </p:spTree>
    <p:extLst>
      <p:ext uri="{BB962C8B-B14F-4D97-AF65-F5344CB8AC3E}">
        <p14:creationId xmlns:p14="http://schemas.microsoft.com/office/powerpoint/2010/main" val="72769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8908F86-2C63-4D67-9E78-52285BAFC81A}" type="datetimeFigureOut">
              <a:rPr lang="ru-RU" smtClean="0"/>
              <a:t>25.07.2022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43634BC-E7D4-4E04-9671-D329261B55B4}" type="slidenum">
              <a:rPr lang="ru-RU" smtClean="0"/>
              <a:t>‹#›</a:t>
            </a:fld>
            <a:endParaRPr lang="ru-RU"/>
          </a:p>
        </p:txBody>
      </p:sp>
    </p:spTree>
    <p:extLst>
      <p:ext uri="{BB962C8B-B14F-4D97-AF65-F5344CB8AC3E}">
        <p14:creationId xmlns:p14="http://schemas.microsoft.com/office/powerpoint/2010/main" val="2079200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908F86-2C63-4D67-9E78-52285BAFC81A}" type="datetimeFigureOut">
              <a:rPr lang="ru-RU" smtClean="0"/>
              <a:t>25.07.2022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43634BC-E7D4-4E04-9671-D329261B55B4}" type="slidenum">
              <a:rPr lang="ru-RU" smtClean="0"/>
              <a:t>‹#›</a:t>
            </a:fld>
            <a:endParaRPr lang="ru-RU"/>
          </a:p>
        </p:txBody>
      </p:sp>
    </p:spTree>
    <p:extLst>
      <p:ext uri="{BB962C8B-B14F-4D97-AF65-F5344CB8AC3E}">
        <p14:creationId xmlns:p14="http://schemas.microsoft.com/office/powerpoint/2010/main" val="100004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908F86-2C63-4D67-9E78-52285BAFC81A}" type="datetimeFigureOut">
              <a:rPr lang="ru-RU" smtClean="0"/>
              <a:t>25.07.2022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43634BC-E7D4-4E04-9671-D329261B55B4}" type="slidenum">
              <a:rPr lang="ru-RU" smtClean="0"/>
              <a:t>‹#›</a:t>
            </a:fld>
            <a:endParaRPr lang="ru-RU"/>
          </a:p>
        </p:txBody>
      </p:sp>
    </p:spTree>
    <p:extLst>
      <p:ext uri="{BB962C8B-B14F-4D97-AF65-F5344CB8AC3E}">
        <p14:creationId xmlns:p14="http://schemas.microsoft.com/office/powerpoint/2010/main" val="190087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908F86-2C63-4D67-9E78-52285BAFC81A}" type="datetimeFigureOut">
              <a:rPr lang="ru-RU" smtClean="0"/>
              <a:t>25.07.2022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43634BC-E7D4-4E04-9671-D329261B55B4}" type="slidenum">
              <a:rPr lang="ru-RU" smtClean="0"/>
              <a:t>‹#›</a:t>
            </a:fld>
            <a:endParaRPr lang="ru-RU"/>
          </a:p>
        </p:txBody>
      </p:sp>
    </p:spTree>
    <p:extLst>
      <p:ext uri="{BB962C8B-B14F-4D97-AF65-F5344CB8AC3E}">
        <p14:creationId xmlns:p14="http://schemas.microsoft.com/office/powerpoint/2010/main" val="4025133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08F86-2C63-4D67-9E78-52285BAFC81A}" type="datetimeFigureOut">
              <a:rPr lang="ru-RU" smtClean="0"/>
              <a:t>25.07.2022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634BC-E7D4-4E04-9671-D329261B55B4}" type="slidenum">
              <a:rPr lang="ru-RU" smtClean="0"/>
              <a:t>‹#›</a:t>
            </a:fld>
            <a:endParaRPr lang="ru-RU"/>
          </a:p>
        </p:txBody>
      </p:sp>
    </p:spTree>
    <p:extLst>
      <p:ext uri="{BB962C8B-B14F-4D97-AF65-F5344CB8AC3E}">
        <p14:creationId xmlns:p14="http://schemas.microsoft.com/office/powerpoint/2010/main" val="487351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jpeg"/><Relationship Id="rId16"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1\Desktop\bandeau-expo2017.jpg"/>
          <p:cNvPicPr>
            <a:picLocks noChangeAspect="1" noChangeArrowheads="1"/>
          </p:cNvPicPr>
          <p:nvPr/>
        </p:nvPicPr>
        <p:blipFill>
          <a:blip r:embed="rId2">
            <a:extLst>
              <a:ext uri="{28A0092B-C50C-407E-A947-70E740481C1C}">
                <a14:useLocalDpi xmlns:a14="http://schemas.microsoft.com/office/drawing/2010/main" val="0"/>
              </a:ext>
            </a:extLst>
          </a:blip>
          <a:srcRect b="47839"/>
          <a:stretch>
            <a:fillRect/>
          </a:stretch>
        </p:blipFill>
        <p:spPr bwMode="auto">
          <a:xfrm>
            <a:off x="17614" y="-1"/>
            <a:ext cx="9126386" cy="89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Заголовок 1"/>
          <p:cNvSpPr>
            <a:spLocks noGrp="1"/>
          </p:cNvSpPr>
          <p:nvPr>
            <p:ph type="ctrTitle"/>
          </p:nvPr>
        </p:nvSpPr>
        <p:spPr>
          <a:xfrm>
            <a:off x="350723" y="2060849"/>
            <a:ext cx="8082777" cy="2232248"/>
          </a:xfrm>
        </p:spPr>
        <p:txBody>
          <a:bodyPr>
            <a:noAutofit/>
          </a:bodyPr>
          <a:lstStyle/>
          <a:p>
            <a:pPr marL="182880">
              <a:defRPr/>
            </a:pPr>
            <a:r>
              <a:rPr lang="ru-RU" sz="3600" b="1" dirty="0" smtClean="0">
                <a:solidFill>
                  <a:srgbClr val="FF0000"/>
                </a:solidFill>
              </a:rPr>
              <a:t>Производство наноматериалов </a:t>
            </a:r>
            <a:r>
              <a:rPr lang="ru-RU" sz="3600" b="1" dirty="0">
                <a:solidFill>
                  <a:srgbClr val="FF0000"/>
                </a:solidFill>
              </a:rPr>
              <a:t>для широкого спектра </a:t>
            </a:r>
            <a:r>
              <a:rPr lang="ru-RU" sz="3600" b="1" dirty="0" smtClean="0">
                <a:solidFill>
                  <a:srgbClr val="FF0000"/>
                </a:solidFill>
              </a:rPr>
              <a:t>применения</a:t>
            </a:r>
            <a:br>
              <a:rPr lang="ru-RU" sz="3600" b="1" dirty="0" smtClean="0">
                <a:solidFill>
                  <a:srgbClr val="FF0000"/>
                </a:solidFill>
              </a:rPr>
            </a:br>
            <a:r>
              <a:rPr lang="ru-RU" sz="2000" dirty="0" smtClean="0">
                <a:solidFill>
                  <a:srgbClr val="7030A0"/>
                </a:solidFill>
              </a:rPr>
              <a:t>Приоритетное направление: нанотехнологии и наноматериалы</a:t>
            </a:r>
            <a:endParaRPr lang="ru-RU" sz="2000" b="1" dirty="0" smtClean="0">
              <a:solidFill>
                <a:srgbClr val="7030A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408" y="898768"/>
            <a:ext cx="795012" cy="985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14" y="836712"/>
            <a:ext cx="1098002" cy="110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19">
            <a:extLst>
              <a:ext uri="{FF2B5EF4-FFF2-40B4-BE49-F238E27FC236}">
                <a16:creationId xmlns="" xmlns:a16="http://schemas.microsoft.com/office/drawing/2014/main" id="{EECB28A4-0537-4CF6-86A3-4990DB4C5F18}"/>
              </a:ext>
            </a:extLst>
          </p:cNvPr>
          <p:cNvSpPr txBox="1"/>
          <p:nvPr/>
        </p:nvSpPr>
        <p:spPr>
          <a:xfrm>
            <a:off x="1115616" y="1218238"/>
            <a:ext cx="6480720"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ru-RU" sz="1600" b="1" dirty="0" smtClean="0">
                <a:solidFill>
                  <a:schemeClr val="tx1">
                    <a:lumMod val="75000"/>
                    <a:lumOff val="25000"/>
                  </a:schemeClr>
                </a:solidFill>
                <a:latin typeface="Times New Roman" pitchFamily="18" charset="0"/>
                <a:ea typeface="Ebrima" pitchFamily="2" charset="0"/>
                <a:cs typeface="Times New Roman" pitchFamily="18" charset="0"/>
              </a:rPr>
              <a:t>НАО Казахский национальный университет  им. аль-Фараби</a:t>
            </a:r>
            <a:r>
              <a:rPr lang="ru-RU" sz="1600" b="1" dirty="0" smtClean="0">
                <a:latin typeface="Times New Roman" pitchFamily="18" charset="0"/>
                <a:cs typeface="Times New Roman" pitchFamily="18" charset="0"/>
              </a:rPr>
              <a:t> </a:t>
            </a:r>
            <a:endParaRPr lang="kk-KZ" sz="1600" b="1" dirty="0">
              <a:latin typeface="Times New Roman" pitchFamily="18" charset="0"/>
              <a:cs typeface="Times New Roman" pitchFamily="18" charset="0"/>
            </a:endParaRPr>
          </a:p>
        </p:txBody>
      </p:sp>
      <p:sp>
        <p:nvSpPr>
          <p:cNvPr id="11" name="TextBox 10"/>
          <p:cNvSpPr txBox="1"/>
          <p:nvPr/>
        </p:nvSpPr>
        <p:spPr>
          <a:xfrm>
            <a:off x="6081244" y="5951021"/>
            <a:ext cx="3027260" cy="646331"/>
          </a:xfrm>
          <a:prstGeom prst="rect">
            <a:avLst/>
          </a:prstGeom>
          <a:noFill/>
        </p:spPr>
        <p:txBody>
          <a:bodyPr wrap="square" rtlCol="0">
            <a:spAutoFit/>
          </a:bodyPr>
          <a:lstStyle/>
          <a:p>
            <a:r>
              <a:rPr lang="ru-RU" dirty="0" smtClean="0">
                <a:latin typeface="Times New Roman" pitchFamily="18" charset="0"/>
                <a:cs typeface="Times New Roman" pitchFamily="18" charset="0"/>
              </a:rPr>
              <a:t>Руководитель проекта: к.т.н., </a:t>
            </a:r>
            <a:r>
              <a:rPr lang="en-US" dirty="0" smtClean="0">
                <a:latin typeface="Times New Roman" pitchFamily="18" charset="0"/>
                <a:cs typeface="Times New Roman" pitchFamily="18" charset="0"/>
              </a:rPr>
              <a:t>PhD </a:t>
            </a:r>
            <a:r>
              <a:rPr lang="ru-RU" dirty="0" smtClean="0">
                <a:latin typeface="Times New Roman" pitchFamily="18" charset="0"/>
                <a:cs typeface="Times New Roman" pitchFamily="18" charset="0"/>
              </a:rPr>
              <a:t>Исмаилов Д.В.</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29655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496" y="273885"/>
            <a:ext cx="9036496" cy="5963427"/>
          </a:xfrm>
          <a:prstGeom prst="rect">
            <a:avLst/>
          </a:prstGeom>
        </p:spPr>
        <p:txBody>
          <a:bodyPr wrap="square">
            <a:spAutoFit/>
          </a:bodyPr>
          <a:lstStyle/>
          <a:p>
            <a:pPr algn="just">
              <a:lnSpc>
                <a:spcPct val="150000"/>
              </a:lnSpc>
            </a:pPr>
            <a:r>
              <a:rPr lang="ru-RU" sz="1600" b="1" dirty="0"/>
              <a:t>Применение нано-углеродного комплекса</a:t>
            </a:r>
            <a:r>
              <a:rPr lang="ru-RU" sz="1600" dirty="0"/>
              <a:t> приводит к снижению скорости износа узлов скольжения и качения транспортных средств в 3-4 раза. Замена масла с нано-углеродным комплексом в двигателе увеличивает ресурс масла на 60 000 км – 80 000км пробега.</a:t>
            </a:r>
          </a:p>
          <a:p>
            <a:pPr algn="just">
              <a:lnSpc>
                <a:spcPct val="150000"/>
              </a:lnSpc>
            </a:pPr>
            <a:r>
              <a:rPr lang="ru-RU" sz="1600" dirty="0"/>
              <a:t>Заправка смазки с нано-углеродным комплексом – 1 раз на весь период эксплуатации транспортных средств. Состав растворяется в маслах и смазках без образования твердых осадков и желейных масс.</a:t>
            </a:r>
          </a:p>
          <a:p>
            <a:pPr algn="just">
              <a:lnSpc>
                <a:spcPct val="150000"/>
              </a:lnSpc>
            </a:pPr>
            <a:r>
              <a:rPr lang="ru-RU" sz="1600" b="1" dirty="0"/>
              <a:t>Состав </a:t>
            </a:r>
            <a:r>
              <a:rPr lang="ru-RU" sz="1600" b="1" dirty="0" err="1"/>
              <a:t>фуллеренового</a:t>
            </a:r>
            <a:r>
              <a:rPr lang="ru-RU" sz="1600" b="1" dirty="0"/>
              <a:t> комплекса:</a:t>
            </a:r>
          </a:p>
          <a:p>
            <a:pPr algn="just">
              <a:lnSpc>
                <a:spcPct val="150000"/>
              </a:lnSpc>
            </a:pPr>
            <a:r>
              <a:rPr lang="ru-RU" sz="1600" b="1" dirty="0"/>
              <a:t>Внешний вид</a:t>
            </a:r>
            <a:r>
              <a:rPr lang="ru-RU" sz="1600" dirty="0"/>
              <a:t>: Масляный состав черного цвета</a:t>
            </a:r>
          </a:p>
          <a:p>
            <a:pPr algn="just">
              <a:lnSpc>
                <a:spcPct val="150000"/>
              </a:lnSpc>
            </a:pPr>
            <a:r>
              <a:rPr lang="ru-RU" sz="1600" b="1" dirty="0"/>
              <a:t>Масса (в фасованном виде)</a:t>
            </a:r>
            <a:r>
              <a:rPr lang="ru-RU" sz="1600" dirty="0"/>
              <a:t>, г: 1000,0 +-0,5</a:t>
            </a:r>
          </a:p>
          <a:p>
            <a:pPr algn="just">
              <a:lnSpc>
                <a:spcPct val="150000"/>
              </a:lnSpc>
            </a:pPr>
            <a:r>
              <a:rPr lang="ru-RU" sz="1600" b="1" dirty="0"/>
              <a:t>Массовая доля ультрадисперсных алмазов, г,</a:t>
            </a:r>
            <a:r>
              <a:rPr lang="ru-RU" sz="1600" dirty="0"/>
              <a:t> не менее: 1,8</a:t>
            </a:r>
          </a:p>
          <a:p>
            <a:pPr algn="just">
              <a:lnSpc>
                <a:spcPct val="150000"/>
              </a:lnSpc>
            </a:pPr>
            <a:r>
              <a:rPr lang="ru-RU" sz="1600" b="1" dirty="0"/>
              <a:t>Массовая доля фуллеренов</a:t>
            </a:r>
            <a:r>
              <a:rPr lang="ru-RU" sz="1600" dirty="0"/>
              <a:t>, г, не менее: 5,2</a:t>
            </a:r>
          </a:p>
          <a:p>
            <a:pPr algn="just">
              <a:lnSpc>
                <a:spcPct val="150000"/>
              </a:lnSpc>
            </a:pPr>
            <a:r>
              <a:rPr lang="ru-RU" sz="1600" b="1" dirty="0"/>
              <a:t>Состав фуллеренов</a:t>
            </a:r>
            <a:r>
              <a:rPr lang="ru-RU" sz="1600" dirty="0"/>
              <a:t>: С32, С60, С70, С90,С122</a:t>
            </a:r>
          </a:p>
          <a:p>
            <a:pPr algn="just">
              <a:lnSpc>
                <a:spcPct val="150000"/>
              </a:lnSpc>
            </a:pPr>
            <a:r>
              <a:rPr lang="ru-RU" sz="1600" b="1" dirty="0"/>
              <a:t>Размер частиц </a:t>
            </a:r>
            <a:r>
              <a:rPr lang="ru-RU" sz="1600" b="1" dirty="0" err="1"/>
              <a:t>ультрадисперперсных</a:t>
            </a:r>
            <a:r>
              <a:rPr lang="ru-RU" sz="1600" b="1" dirty="0"/>
              <a:t> алмазов, </a:t>
            </a:r>
            <a:r>
              <a:rPr lang="ru-RU" sz="1600" b="1" dirty="0" err="1"/>
              <a:t>нм</a:t>
            </a:r>
            <a:r>
              <a:rPr lang="ru-RU" sz="1600" dirty="0"/>
              <a:t>: 2,0 – 3,0</a:t>
            </a:r>
          </a:p>
          <a:p>
            <a:pPr algn="just">
              <a:lnSpc>
                <a:spcPct val="150000"/>
              </a:lnSpc>
            </a:pPr>
            <a:r>
              <a:rPr lang="ru-RU" sz="1600" b="1" dirty="0"/>
              <a:t>Массовая доля механических примесей</a:t>
            </a:r>
            <a:r>
              <a:rPr lang="ru-RU" sz="1600" dirty="0"/>
              <a:t>: Отсутствуют</a:t>
            </a:r>
          </a:p>
          <a:p>
            <a:pPr algn="just">
              <a:lnSpc>
                <a:spcPct val="150000"/>
              </a:lnSpc>
            </a:pPr>
            <a:r>
              <a:rPr lang="ru-RU" sz="1600" dirty="0"/>
              <a:t>Рекомендованная доза нано-углеродного комплекса в автотранспорт 1кг (литр) на масляную ванну до 5 литров. В промышленных объемах концентрация определяется типом смазки, режимами работы. </a:t>
            </a:r>
            <a:r>
              <a:rPr lang="ru-RU" sz="1600" b="1" dirty="0"/>
              <a:t>Возможна поставка в сухом виде</a:t>
            </a:r>
            <a:r>
              <a:rPr lang="ru-RU" sz="1600" dirty="0"/>
              <a:t>.</a:t>
            </a:r>
          </a:p>
        </p:txBody>
      </p:sp>
    </p:spTree>
    <p:extLst>
      <p:ext uri="{BB962C8B-B14F-4D97-AF65-F5344CB8AC3E}">
        <p14:creationId xmlns:p14="http://schemas.microsoft.com/office/powerpoint/2010/main" val="3495682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337270" y="5373216"/>
            <a:ext cx="8064896" cy="1077218"/>
          </a:xfrm>
          <a:prstGeom prst="rect">
            <a:avLst/>
          </a:prstGeom>
        </p:spPr>
        <p:txBody>
          <a:bodyPr wrap="square">
            <a:spAutoFit/>
          </a:bodyPr>
          <a:lstStyle/>
          <a:p>
            <a:r>
              <a:rPr lang="ru-RU" sz="1600" dirty="0"/>
              <a:t>г. Алматы, пр. аль-Фараби, 71, Тел.: +7 (727) 377 34 48 , Факс: +7 (727) 377 35 </a:t>
            </a:r>
            <a:r>
              <a:rPr lang="ru-RU" sz="1600" dirty="0" smtClean="0"/>
              <a:t>11. </a:t>
            </a:r>
          </a:p>
          <a:p>
            <a:r>
              <a:rPr lang="ru-RU" sz="1600" dirty="0" smtClean="0"/>
              <a:t>Моб</a:t>
            </a:r>
            <a:r>
              <a:rPr lang="ru-RU" sz="1600" dirty="0"/>
              <a:t>. тел:             </a:t>
            </a:r>
            <a:r>
              <a:rPr lang="ru-RU" sz="1600" dirty="0" smtClean="0"/>
              <a:t> </a:t>
            </a:r>
            <a:r>
              <a:rPr lang="ru-RU" sz="1600" dirty="0"/>
              <a:t>+7 778 423 34</a:t>
            </a:r>
          </a:p>
          <a:p>
            <a:endParaRPr lang="ru-RU" sz="1600" dirty="0" smtClean="0"/>
          </a:p>
          <a:p>
            <a:r>
              <a:rPr lang="en-US" sz="1600" dirty="0" smtClean="0"/>
              <a:t>Website</a:t>
            </a:r>
            <a:r>
              <a:rPr lang="en-US" sz="1600" dirty="0"/>
              <a:t>: http://new.nnlot-materials.kz, e-mail: khamitovakorlan@gmail.com,      </a:t>
            </a:r>
            <a:r>
              <a:rPr lang="ru-RU" sz="1600" dirty="0" smtClean="0"/>
              <a:t>      </a:t>
            </a:r>
            <a:r>
              <a:rPr lang="en-US" sz="1600" dirty="0" smtClean="0"/>
              <a:t> </a:t>
            </a:r>
            <a:r>
              <a:rPr lang="en-US" sz="1600" dirty="0"/>
              <a:t>PD_NNLOT</a:t>
            </a:r>
            <a:endParaRPr lang="ru-RU" sz="1600" dirty="0"/>
          </a:p>
        </p:txBody>
      </p:sp>
      <p:pic>
        <p:nvPicPr>
          <p:cNvPr id="1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926" y="5661248"/>
            <a:ext cx="55477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1166" y="6021288"/>
            <a:ext cx="357138" cy="35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187624" y="2617748"/>
            <a:ext cx="6624736" cy="523220"/>
          </a:xfrm>
          <a:prstGeom prst="rect">
            <a:avLst/>
          </a:prstGeom>
          <a:noFill/>
        </p:spPr>
        <p:txBody>
          <a:bodyPr wrap="square" rtlCol="0">
            <a:spAutoFit/>
          </a:bodyPr>
          <a:lstStyle/>
          <a:p>
            <a:pPr algn="ctr"/>
            <a:r>
              <a:rPr lang="ru-RU" sz="2800" b="1" dirty="0" smtClean="0">
                <a:solidFill>
                  <a:srgbClr val="FF0000"/>
                </a:solidFill>
              </a:rPr>
              <a:t>СПАСИБО ЗА ВНИМАНИЕ!!!</a:t>
            </a:r>
            <a:endParaRPr lang="ru-RU" sz="2800" b="1" dirty="0">
              <a:solidFill>
                <a:srgbClr val="FF0000"/>
              </a:solidFill>
            </a:endParaRPr>
          </a:p>
        </p:txBody>
      </p:sp>
    </p:spTree>
    <p:extLst>
      <p:ext uri="{BB962C8B-B14F-4D97-AF65-F5344CB8AC3E}">
        <p14:creationId xmlns:p14="http://schemas.microsoft.com/office/powerpoint/2010/main" val="4096933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588744"/>
            <a:ext cx="8892480" cy="3416320"/>
          </a:xfrm>
          <a:prstGeom prst="rect">
            <a:avLst/>
          </a:prstGeom>
          <a:noFill/>
        </p:spPr>
        <p:txBody>
          <a:bodyPr wrap="square" rtlCol="0">
            <a:spAutoFit/>
          </a:bodyPr>
          <a:lstStyle/>
          <a:p>
            <a:pPr algn="just"/>
            <a:r>
              <a:rPr lang="ru-RU" sz="2400" dirty="0" smtClean="0">
                <a:latin typeface="Times New Roman" pitchFamily="18" charset="0"/>
                <a:cs typeface="Times New Roman" pitchFamily="18" charset="0"/>
              </a:rPr>
              <a:t>	На сегодняшний день рынок мировой продукции: (</a:t>
            </a:r>
            <a:r>
              <a:rPr lang="ru-RU" altLang="ru-RU" sz="2400" b="1" dirty="0" smtClean="0">
                <a:latin typeface="Times New Roman" panose="02020603050405020304" pitchFamily="18" charset="0"/>
                <a:cs typeface="Times New Roman" panose="02020603050405020304" pitchFamily="18" charset="0"/>
              </a:rPr>
              <a:t>сенсоров, датчиков, антифрикционных присадок, пиротехники</a:t>
            </a:r>
            <a:r>
              <a:rPr lang="ru-RU" sz="2400" dirty="0" smtClean="0">
                <a:latin typeface="Times New Roman" pitchFamily="18" charset="0"/>
                <a:cs typeface="Times New Roman" pitchFamily="18" charset="0"/>
              </a:rPr>
              <a:t>) очень велик, и в нем много не качественной продукции, которая временами желает оставлять лучшего. </a:t>
            </a:r>
          </a:p>
          <a:p>
            <a:pPr algn="just"/>
            <a:r>
              <a:rPr lang="ru-RU" sz="2400" dirty="0" smtClean="0">
                <a:latin typeface="Times New Roman" pitchFamily="18" charset="0"/>
                <a:cs typeface="Times New Roman" pitchFamily="18" charset="0"/>
              </a:rPr>
              <a:t>Производство отечественного сырья на основе нанотехнологий: фуллеренов, </a:t>
            </a:r>
            <a:r>
              <a:rPr lang="ru-RU" sz="2400" dirty="0" err="1" smtClean="0">
                <a:latin typeface="Times New Roman" pitchFamily="18" charset="0"/>
                <a:cs typeface="Times New Roman" pitchFamily="18" charset="0"/>
              </a:rPr>
              <a:t>графенов</a:t>
            </a:r>
            <a:r>
              <a:rPr lang="ru-RU" sz="2400" dirty="0" smtClean="0">
                <a:latin typeface="Times New Roman" pitchFamily="18" charset="0"/>
                <a:cs typeface="Times New Roman" pitchFamily="18" charset="0"/>
              </a:rPr>
              <a:t>, оксида </a:t>
            </a:r>
            <a:r>
              <a:rPr lang="ru-RU" sz="2400" dirty="0" err="1" smtClean="0">
                <a:latin typeface="Times New Roman" pitchFamily="18" charset="0"/>
                <a:cs typeface="Times New Roman" pitchFamily="18" charset="0"/>
              </a:rPr>
              <a:t>графена</a:t>
            </a:r>
            <a:r>
              <a:rPr lang="ru-RU" sz="2400" dirty="0" smtClean="0">
                <a:latin typeface="Times New Roman" pitchFamily="18" charset="0"/>
                <a:cs typeface="Times New Roman" pitchFamily="18" charset="0"/>
              </a:rPr>
              <a:t> позволит улучшить эксплуатационные характеристики (</a:t>
            </a:r>
            <a:r>
              <a:rPr lang="ru-RU" altLang="ru-RU" sz="2400" b="1" dirty="0" smtClean="0">
                <a:latin typeface="Times New Roman" panose="02020603050405020304" pitchFamily="18" charset="0"/>
                <a:cs typeface="Times New Roman" panose="02020603050405020304" pitchFamily="18" charset="0"/>
              </a:rPr>
              <a:t>сенсоров, датчиков, антифрикционных присадок, пиротехники</a:t>
            </a:r>
            <a:r>
              <a:rPr lang="ru-RU" sz="2400" dirty="0" smtClean="0">
                <a:latin typeface="Times New Roman" pitchFamily="18" charset="0"/>
                <a:cs typeface="Times New Roman" pitchFamily="18" charset="0"/>
              </a:rPr>
              <a:t>).</a:t>
            </a:r>
          </a:p>
          <a:p>
            <a:pPr algn="just"/>
            <a:endParaRPr lang="ru-RU" sz="2400" dirty="0">
              <a:latin typeface="Times New Roman" pitchFamily="18" charset="0"/>
              <a:cs typeface="Times New Roman" pitchFamily="18" charset="0"/>
            </a:endParaRPr>
          </a:p>
        </p:txBody>
      </p:sp>
      <p:pic>
        <p:nvPicPr>
          <p:cNvPr id="3" name="Picture 4" descr="http://pressespolytechniques.blog.tdg.ch/media/02/02/17227076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92" y="4778573"/>
            <a:ext cx="549184"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909314" y="4578927"/>
            <a:ext cx="7695134" cy="847718"/>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square" lIns="72000" tIns="72000" rIns="36000" bIns="36000">
            <a:spAutoFit/>
          </a:bodyPr>
          <a:lstStyle/>
          <a:p>
            <a:pPr fontAlgn="ctr">
              <a:defRPr/>
            </a:pPr>
            <a:r>
              <a:rPr lang="kk-KZ" sz="2400" b="1" dirty="0">
                <a:solidFill>
                  <a:srgbClr val="FF0000"/>
                </a:solidFill>
                <a:latin typeface="Times New Roman" pitchFamily="18" charset="0"/>
                <a:cs typeface="Times New Roman" pitchFamily="18" charset="0"/>
              </a:rPr>
              <a:t>ЦЕЛЬ: </a:t>
            </a:r>
            <a:r>
              <a:rPr lang="ru-RU" sz="2400" b="1" kern="0" dirty="0">
                <a:solidFill>
                  <a:srgbClr val="003366"/>
                </a:solidFill>
                <a:latin typeface="Times New Roman" pitchFamily="18" charset="0"/>
                <a:cs typeface="Times New Roman" pitchFamily="18" charset="0"/>
              </a:rPr>
              <a:t> </a:t>
            </a:r>
            <a:r>
              <a:rPr lang="ru-RU" sz="2400" b="1" kern="0" dirty="0" smtClean="0">
                <a:solidFill>
                  <a:srgbClr val="003366"/>
                </a:solidFill>
                <a:latin typeface="Times New Roman" pitchFamily="18" charset="0"/>
                <a:cs typeface="Times New Roman" pitchFamily="18" charset="0"/>
              </a:rPr>
              <a:t>Увеличить производство наноматериалов и внедрить в широкий спектр применения </a:t>
            </a:r>
            <a:endParaRPr lang="ru-RU"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13410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920551"/>
            <a:ext cx="8844628" cy="970829"/>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square" lIns="72000" tIns="72000" rIns="36000" bIns="36000">
            <a:spAutoFit/>
          </a:bodyPr>
          <a:lstStyle/>
          <a:p>
            <a:pPr eaLnBrk="1" fontAlgn="ctr" hangingPunct="1">
              <a:defRPr/>
            </a:pPr>
            <a:r>
              <a:rPr lang="kk-KZ" sz="2800" b="1" dirty="0">
                <a:solidFill>
                  <a:srgbClr val="FF0000"/>
                </a:solidFill>
                <a:latin typeface="Times New Roman" pitchFamily="18" charset="0"/>
                <a:cs typeface="Times New Roman" pitchFamily="18" charset="0"/>
              </a:rPr>
              <a:t>НОУ - ХАУ: </a:t>
            </a:r>
            <a:r>
              <a:rPr lang="ru-RU" sz="2800" b="1" kern="0" dirty="0">
                <a:solidFill>
                  <a:srgbClr val="003366"/>
                </a:solidFill>
                <a:latin typeface="Times New Roman" pitchFamily="18" charset="0"/>
                <a:cs typeface="Times New Roman" pitchFamily="18" charset="0"/>
              </a:rPr>
              <a:t>  выпуск углеродных наноматериалов   </a:t>
            </a:r>
            <a:r>
              <a:rPr lang="ru-RU" sz="2800" b="1" kern="0" cap="all" dirty="0">
                <a:solidFill>
                  <a:srgbClr val="003366"/>
                </a:solidFill>
                <a:latin typeface="Times New Roman" pitchFamily="18" charset="0"/>
                <a:cs typeface="Times New Roman" pitchFamily="18" charset="0"/>
              </a:rPr>
              <a:t>отечественного</a:t>
            </a:r>
            <a:r>
              <a:rPr lang="ru-RU" sz="2800" b="1" kern="0" dirty="0">
                <a:solidFill>
                  <a:srgbClr val="003366"/>
                </a:solidFill>
                <a:latin typeface="Times New Roman" pitchFamily="18" charset="0"/>
                <a:cs typeface="Times New Roman" pitchFamily="18" charset="0"/>
              </a:rPr>
              <a:t> производства</a:t>
            </a:r>
            <a:endParaRPr lang="ru-RU" sz="2800" dirty="0">
              <a:solidFill>
                <a:srgbClr val="FF0000"/>
              </a:solidFill>
              <a:latin typeface="Times New Roman" pitchFamily="18" charset="0"/>
              <a:cs typeface="Times New Roman" pitchFamily="18" charset="0"/>
            </a:endParaRPr>
          </a:p>
        </p:txBody>
      </p:sp>
      <p:sp>
        <p:nvSpPr>
          <p:cNvPr id="3" name="Прямоугольник 2"/>
          <p:cNvSpPr/>
          <p:nvPr/>
        </p:nvSpPr>
        <p:spPr>
          <a:xfrm>
            <a:off x="179512" y="3755476"/>
            <a:ext cx="8784976" cy="1401716"/>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square" lIns="72000" tIns="72000" rIns="36000" bIns="36000">
            <a:spAutoFit/>
          </a:bodyPr>
          <a:lstStyle/>
          <a:p>
            <a:pPr algn="just" eaLnBrk="1" fontAlgn="ctr" hangingPunct="1">
              <a:defRPr/>
            </a:pPr>
            <a:r>
              <a:rPr lang="ru-RU" sz="2800" b="1" dirty="0">
                <a:solidFill>
                  <a:srgbClr val="FF0000"/>
                </a:solidFill>
                <a:latin typeface="Times New Roman" pitchFamily="18" charset="0"/>
                <a:cs typeface="Times New Roman" pitchFamily="18" charset="0"/>
              </a:rPr>
              <a:t>Потребители: </a:t>
            </a:r>
            <a:r>
              <a:rPr lang="ru-RU" sz="2800" dirty="0">
                <a:solidFill>
                  <a:srgbClr val="002060"/>
                </a:solidFill>
                <a:latin typeface="Times New Roman" pitchFamily="18" charset="0"/>
                <a:cs typeface="Times New Roman" pitchFamily="18" charset="0"/>
              </a:rPr>
              <a:t>Предприятия </a:t>
            </a:r>
            <a:r>
              <a:rPr lang="ru-RU" sz="2800" b="1" dirty="0">
                <a:solidFill>
                  <a:srgbClr val="002060"/>
                </a:solidFill>
                <a:latin typeface="Times New Roman" pitchFamily="18" charset="0"/>
                <a:cs typeface="Times New Roman" pitchFamily="18" charset="0"/>
              </a:rPr>
              <a:t>машиностроения</a:t>
            </a:r>
            <a:r>
              <a:rPr lang="ru-RU" sz="2800" b="1" dirty="0" smtClean="0">
                <a:solidFill>
                  <a:srgbClr val="002060"/>
                </a:solidFill>
                <a:latin typeface="Times New Roman" pitchFamily="18" charset="0"/>
                <a:cs typeface="Times New Roman" pitchFamily="18" charset="0"/>
              </a:rPr>
              <a:t>, </a:t>
            </a:r>
            <a:r>
              <a:rPr lang="ru-RU" sz="2800" dirty="0" smtClean="0">
                <a:solidFill>
                  <a:srgbClr val="002060"/>
                </a:solidFill>
                <a:latin typeface="Times New Roman" pitchFamily="18" charset="0"/>
                <a:cs typeface="Times New Roman" pitchFamily="18" charset="0"/>
              </a:rPr>
              <a:t>химическая отрасль, аграрная отрасль, </a:t>
            </a:r>
            <a:r>
              <a:rPr lang="en-US" sz="2800" dirty="0" smtClean="0">
                <a:solidFill>
                  <a:srgbClr val="002060"/>
                </a:solidFill>
                <a:latin typeface="Times New Roman" pitchFamily="18" charset="0"/>
                <a:cs typeface="Times New Roman" pitchFamily="18" charset="0"/>
              </a:rPr>
              <a:t>IT</a:t>
            </a:r>
            <a:r>
              <a:rPr lang="ru-RU" sz="2800" dirty="0" smtClean="0">
                <a:solidFill>
                  <a:srgbClr val="002060"/>
                </a:solidFill>
                <a:latin typeface="Times New Roman" pitchFamily="18" charset="0"/>
                <a:cs typeface="Times New Roman" pitchFamily="18" charset="0"/>
              </a:rPr>
              <a:t>-технологии, приборостроение. </a:t>
            </a:r>
            <a:endParaRPr lang="ru-RU" sz="2800" dirty="0">
              <a:solidFill>
                <a:srgbClr val="002060"/>
              </a:solidFill>
              <a:latin typeface="Times New Roman" pitchFamily="18" charset="0"/>
              <a:cs typeface="Times New Roman" pitchFamily="18" charset="0"/>
            </a:endParaRPr>
          </a:p>
        </p:txBody>
      </p:sp>
      <p:sp>
        <p:nvSpPr>
          <p:cNvPr id="4" name="Скругленный прямоугольник 4"/>
          <p:cNvSpPr/>
          <p:nvPr/>
        </p:nvSpPr>
        <p:spPr>
          <a:xfrm>
            <a:off x="179512" y="5229200"/>
            <a:ext cx="7633239" cy="72008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lIns="49530" tIns="49530" rIns="49530" bIns="49530"/>
          <a:lstStyle>
            <a:lvl1pPr defTabSz="577850" eaLnBrk="0" hangingPunct="0">
              <a:defRPr>
                <a:solidFill>
                  <a:schemeClr val="tx1"/>
                </a:solidFill>
                <a:latin typeface="Arial" panose="020B0604020202020204" pitchFamily="34" charset="0"/>
                <a:cs typeface="Arial" panose="020B0604020202020204" pitchFamily="34" charset="0"/>
              </a:defRPr>
            </a:lvl1pPr>
            <a:lvl2pPr marL="171450" indent="-171450" defTabSz="577850" eaLnBrk="0" hangingPunct="0">
              <a:defRPr>
                <a:solidFill>
                  <a:schemeClr val="tx1"/>
                </a:solidFill>
                <a:latin typeface="Arial" panose="020B0604020202020204" pitchFamily="34" charset="0"/>
                <a:cs typeface="Arial" panose="020B0604020202020204" pitchFamily="34" charset="0"/>
              </a:defRPr>
            </a:lvl2pPr>
            <a:lvl3pPr marL="1143000" indent="-228600" defTabSz="577850" eaLnBrk="0" hangingPunct="0">
              <a:defRPr>
                <a:solidFill>
                  <a:schemeClr val="tx1"/>
                </a:solidFill>
                <a:latin typeface="Arial" panose="020B0604020202020204" pitchFamily="34" charset="0"/>
                <a:cs typeface="Arial" panose="020B0604020202020204" pitchFamily="34" charset="0"/>
              </a:defRPr>
            </a:lvl3pPr>
            <a:lvl4pPr marL="1600200" indent="-228600" defTabSz="577850" eaLnBrk="0" hangingPunct="0">
              <a:defRPr>
                <a:solidFill>
                  <a:schemeClr val="tx1"/>
                </a:solidFill>
                <a:latin typeface="Arial" panose="020B0604020202020204" pitchFamily="34" charset="0"/>
                <a:cs typeface="Arial" panose="020B0604020202020204" pitchFamily="34" charset="0"/>
              </a:defRPr>
            </a:lvl4pPr>
            <a:lvl5pPr marL="2057400" indent="-228600" defTabSz="577850" eaLnBrk="0" hangingPunct="0">
              <a:defRPr>
                <a:solidFill>
                  <a:schemeClr val="tx1"/>
                </a:solidFill>
                <a:latin typeface="Arial" panose="020B0604020202020204" pitchFamily="34" charset="0"/>
                <a:cs typeface="Arial" panose="020B0604020202020204" pitchFamily="34" charset="0"/>
              </a:defRPr>
            </a:lvl5pPr>
            <a:lvl6pPr marL="2514600" indent="-228600" defTabSz="5778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778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778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778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5000"/>
              </a:lnSpc>
              <a:defRPr/>
            </a:pPr>
            <a:r>
              <a:rPr lang="ru-RU" altLang="ru-RU" sz="2800" b="1" dirty="0" smtClean="0">
                <a:solidFill>
                  <a:srgbClr val="FF0000"/>
                </a:solidFill>
                <a:latin typeface="Times New Roman" panose="02020603050405020304" pitchFamily="18" charset="0"/>
                <a:cs typeface="Times New Roman" panose="02020603050405020304" pitchFamily="18" charset="0"/>
              </a:rPr>
              <a:t>Преимущества разработок</a:t>
            </a:r>
          </a:p>
          <a:p>
            <a:pPr eaLnBrk="1" hangingPunct="1">
              <a:lnSpc>
                <a:spcPct val="85000"/>
              </a:lnSpc>
              <a:defRPr/>
            </a:pPr>
            <a:r>
              <a:rPr lang="ru-RU" altLang="ru-RU" sz="2800" b="1" dirty="0" smtClean="0">
                <a:solidFill>
                  <a:srgbClr val="002060"/>
                </a:solidFill>
                <a:latin typeface="Times New Roman" panose="02020603050405020304" pitchFamily="18" charset="0"/>
                <a:cs typeface="Times New Roman" panose="02020603050405020304" pitchFamily="18" charset="0"/>
              </a:rPr>
              <a:t>1. Уникальность </a:t>
            </a:r>
          </a:p>
          <a:p>
            <a:pPr eaLnBrk="1" hangingPunct="1">
              <a:lnSpc>
                <a:spcPct val="85000"/>
              </a:lnSpc>
              <a:defRPr/>
            </a:pPr>
            <a:r>
              <a:rPr lang="ru-RU" altLang="ru-RU" sz="2800" b="1" dirty="0" smtClean="0">
                <a:solidFill>
                  <a:srgbClr val="002060"/>
                </a:solidFill>
                <a:latin typeface="Times New Roman" panose="02020603050405020304" pitchFamily="18" charset="0"/>
                <a:cs typeface="Times New Roman" panose="02020603050405020304" pitchFamily="18" charset="0"/>
              </a:rPr>
              <a:t>2.  Средняя конкурентоспособность </a:t>
            </a:r>
            <a:endParaRPr lang="ru-RU" altLang="ru-RU" sz="2800" b="1" dirty="0" smtClean="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79512" y="2852936"/>
            <a:ext cx="8844628" cy="970829"/>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square" lIns="72000" tIns="72000" rIns="36000" bIns="36000">
            <a:spAutoFit/>
          </a:bodyPr>
          <a:lstStyle/>
          <a:p>
            <a:pPr eaLnBrk="1" fontAlgn="ctr" hangingPunct="1">
              <a:defRPr/>
            </a:pPr>
            <a:r>
              <a:rPr lang="kk-KZ" sz="2800" b="1" dirty="0">
                <a:solidFill>
                  <a:srgbClr val="FF0000"/>
                </a:solidFill>
                <a:latin typeface="Times New Roman" pitchFamily="18" charset="0"/>
                <a:cs typeface="Times New Roman" pitchFamily="18" charset="0"/>
              </a:rPr>
              <a:t>Объект внедрения</a:t>
            </a:r>
            <a:r>
              <a:rPr lang="ru-RU" sz="2800" b="1" dirty="0">
                <a:solidFill>
                  <a:srgbClr val="FF0000"/>
                </a:solidFill>
                <a:latin typeface="Times New Roman" pitchFamily="18" charset="0"/>
                <a:cs typeface="Times New Roman" pitchFamily="18" charset="0"/>
              </a:rPr>
              <a:t> </a:t>
            </a:r>
            <a:r>
              <a:rPr lang="ru-RU" sz="2800" b="1" kern="0" dirty="0">
                <a:solidFill>
                  <a:srgbClr val="003366"/>
                </a:solidFill>
                <a:latin typeface="Times New Roman" pitchFamily="18" charset="0"/>
                <a:cs typeface="Times New Roman" pitchFamily="18" charset="0"/>
              </a:rPr>
              <a:t> углеродные наноматериалы-  фуллерены  С60, С70, </a:t>
            </a:r>
            <a:r>
              <a:rPr lang="ru-RU" sz="2800" b="1" kern="0" dirty="0" err="1">
                <a:solidFill>
                  <a:srgbClr val="003366"/>
                </a:solidFill>
                <a:latin typeface="Times New Roman" pitchFamily="18" charset="0"/>
                <a:cs typeface="Times New Roman" pitchFamily="18" charset="0"/>
              </a:rPr>
              <a:t>графены</a:t>
            </a:r>
            <a:r>
              <a:rPr lang="ru-RU" sz="2800" b="1" kern="0" dirty="0">
                <a:solidFill>
                  <a:srgbClr val="003366"/>
                </a:solidFill>
                <a:latin typeface="Times New Roman" pitchFamily="18" charset="0"/>
                <a:cs typeface="Times New Roman" pitchFamily="18" charset="0"/>
              </a:rPr>
              <a:t>, оксид </a:t>
            </a:r>
            <a:r>
              <a:rPr lang="ru-RU" sz="2800" b="1" kern="0" dirty="0" err="1">
                <a:solidFill>
                  <a:srgbClr val="003366"/>
                </a:solidFill>
                <a:latin typeface="Times New Roman" pitchFamily="18" charset="0"/>
                <a:cs typeface="Times New Roman" pitchFamily="18" charset="0"/>
              </a:rPr>
              <a:t>графена</a:t>
            </a:r>
            <a:r>
              <a:rPr lang="ru-RU" sz="2800" b="1" kern="0" dirty="0">
                <a:solidFill>
                  <a:srgbClr val="003366"/>
                </a:solidFill>
                <a:latin typeface="Times New Roman" pitchFamily="18" charset="0"/>
                <a:cs typeface="Times New Roman" pitchFamily="18" charset="0"/>
              </a:rPr>
              <a:t>  </a:t>
            </a:r>
            <a:r>
              <a:rPr lang="ru-RU" sz="2800" b="1" dirty="0">
                <a:solidFill>
                  <a:srgbClr val="FF0000"/>
                </a:solidFill>
                <a:latin typeface="Times New Roman" pitchFamily="18" charset="0"/>
                <a:cs typeface="Times New Roman" pitchFamily="18" charset="0"/>
              </a:rPr>
              <a:t> </a:t>
            </a:r>
            <a:endParaRPr lang="ru-RU" sz="2800" dirty="0">
              <a:solidFill>
                <a:srgbClr val="FF0000"/>
              </a:solidFill>
              <a:latin typeface="Times New Roman" pitchFamily="18" charset="0"/>
              <a:cs typeface="Times New Roman" pitchFamily="18" charset="0"/>
            </a:endParaRPr>
          </a:p>
        </p:txBody>
      </p:sp>
      <p:sp>
        <p:nvSpPr>
          <p:cNvPr id="7" name="Прямоугольник 6"/>
          <p:cNvSpPr/>
          <p:nvPr/>
        </p:nvSpPr>
        <p:spPr>
          <a:xfrm>
            <a:off x="179512" y="44624"/>
            <a:ext cx="8844628" cy="1815882"/>
          </a:xfrm>
          <a:prstGeom prst="rect">
            <a:avLst/>
          </a:prstGeom>
        </p:spPr>
        <p:txBody>
          <a:bodyPr wrap="square">
            <a:spAutoFit/>
          </a:bodyPr>
          <a:lstStyle/>
          <a:p>
            <a:pPr algn="just">
              <a:defRPr/>
            </a:pPr>
            <a:r>
              <a:rPr lang="ru-RU" sz="2800" dirty="0" smtClean="0">
                <a:latin typeface="Times New Roman" pitchFamily="18" charset="0"/>
                <a:cs typeface="Times New Roman" pitchFamily="18" charset="0"/>
              </a:rPr>
              <a:t>	Предлагаемые </a:t>
            </a:r>
            <a:r>
              <a:rPr lang="ru-RU" sz="2800" dirty="0">
                <a:latin typeface="Times New Roman" pitchFamily="18" charset="0"/>
                <a:cs typeface="Times New Roman" pitchFamily="18" charset="0"/>
              </a:rPr>
              <a:t>углеродные </a:t>
            </a:r>
            <a:r>
              <a:rPr lang="ru-RU" sz="2800" dirty="0" err="1">
                <a:latin typeface="Times New Roman" pitchFamily="18" charset="0"/>
                <a:cs typeface="Times New Roman" pitchFamily="18" charset="0"/>
              </a:rPr>
              <a:t>нанокомпозитные</a:t>
            </a:r>
            <a:r>
              <a:rPr lang="ru-RU" sz="2800" dirty="0">
                <a:latin typeface="Times New Roman" pitchFamily="18" charset="0"/>
                <a:cs typeface="Times New Roman" pitchFamily="18" charset="0"/>
              </a:rPr>
              <a:t> структуры и их производные обладают уникальными электропроводящими, магнитными, оптическими, каталитическими и биологическими свойствами. </a:t>
            </a:r>
            <a:endParaRPr lang="ru-RU"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15079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Замещающее содержимое 30721"/>
          <p:cNvGraphicFramePr>
            <a:graphicFrameLocks noGrp="1"/>
          </p:cNvGraphicFramePr>
          <p:nvPr>
            <p:ph sz="half" idx="1"/>
          </p:nvPr>
        </p:nvGraphicFramePr>
        <p:xfrm>
          <a:off x="571500" y="180975"/>
          <a:ext cx="8058150" cy="6223000"/>
        </p:xfrm>
        <a:graphic>
          <a:graphicData uri="http://schemas.openxmlformats.org/drawingml/2006/table">
            <a:tbl>
              <a:tblPr/>
              <a:tblGrid>
                <a:gridCol w="8058150"/>
              </a:tblGrid>
              <a:tr h="3572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zh-CN" sz="1400" b="1" i="0" u="none" strike="noStrike" cap="none" normalizeH="0" baseline="0" dirty="0" smtClean="0">
                          <a:ln>
                            <a:noFill/>
                          </a:ln>
                          <a:solidFill>
                            <a:srgbClr val="FFFFFF"/>
                          </a:solidFill>
                          <a:effectLst/>
                          <a:latin typeface="Verdana" pitchFamily="34" charset="0"/>
                        </a:rPr>
                        <a:t>Проблема:</a:t>
                      </a:r>
                      <a:endParaRPr kumimoji="0" lang="ru-RU" altLang="en-US" sz="1400" b="1" i="0" u="none" strike="noStrike" cap="none" normalizeH="0" baseline="0" dirty="0" smtClean="0">
                        <a:ln>
                          <a:noFill/>
                        </a:ln>
                        <a:solidFill>
                          <a:srgbClr val="FFFFFF"/>
                        </a:solidFill>
                        <a:effectLst/>
                        <a:latin typeface="Verdana" pitchFamily="34" charset="0"/>
                      </a:endParaRPr>
                    </a:p>
                  </a:txBody>
                  <a:tcPr marT="45722" marB="4572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0000"/>
                    </a:solidFill>
                  </a:tcPr>
                </a:tc>
              </a:tr>
              <a:tr h="131134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zh-CN" sz="1600" b="0" i="0" u="none" strike="noStrike" cap="none" normalizeH="0" baseline="0" smtClean="0">
                          <a:ln>
                            <a:noFill/>
                          </a:ln>
                          <a:solidFill>
                            <a:schemeClr val="tx1"/>
                          </a:solidFill>
                          <a:effectLst/>
                          <a:latin typeface="Times New Roman" pitchFamily="18" charset="0"/>
                        </a:rPr>
                        <a:t>Проблема износа при измельчении твердых материалов легче всего разрешается правильным выбором надлежащих материалов для деталей, подвергающихся износу. Выбор материала, целесообразного с точки зрения изготовителя, часто бывает затруднен недостаточным знанием условий износа, при которых может работать дробильная машина: это знание приобретается большим практическим опытом. </a:t>
                      </a:r>
                      <a:r>
                        <a:rPr kumimoji="0" lang="ru-RU" altLang="zh-CN" sz="1600" b="0" i="0" u="none" strike="noStrike" cap="none" normalizeH="0" baseline="0" smtClean="0">
                          <a:ln>
                            <a:noFill/>
                          </a:ln>
                          <a:solidFill>
                            <a:srgbClr val="000000"/>
                          </a:solidFill>
                          <a:effectLst/>
                          <a:latin typeface="Times New Roman" pitchFamily="18" charset="0"/>
                        </a:rPr>
                        <a:t> </a:t>
                      </a:r>
                      <a:endParaRPr kumimoji="0" lang="ru-RU" altLang="en-US" sz="1600" b="0" i="0" u="none" strike="noStrike" cap="none" normalizeH="0" baseline="0" smtClean="0">
                        <a:ln>
                          <a:noFill/>
                        </a:ln>
                        <a:solidFill>
                          <a:srgbClr val="7F7F7F"/>
                        </a:solidFill>
                        <a:effectLst/>
                        <a:latin typeface="Times New Roman" pitchFamily="18" charset="0"/>
                        <a:cs typeface="Times New Roman" pitchFamily="18" charset="0"/>
                      </a:endParaRPr>
                    </a:p>
                  </a:txBody>
                  <a:tcPr marT="45722" marB="4572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D8CC"/>
                    </a:solidFill>
                  </a:tcPr>
                </a:tc>
              </a:tr>
              <a:tr h="3556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zh-CN" sz="1600" b="1" i="0" u="none" strike="noStrike" cap="none" normalizeH="0" baseline="0" smtClean="0">
                          <a:ln>
                            <a:noFill/>
                          </a:ln>
                          <a:solidFill>
                            <a:srgbClr val="FF0000"/>
                          </a:solidFill>
                          <a:effectLst/>
                          <a:latin typeface="Verdana" pitchFamily="34" charset="0"/>
                        </a:rPr>
                        <a:t>Решение (суть инновации):</a:t>
                      </a:r>
                      <a:endParaRPr kumimoji="0" lang="ru-RU" altLang="en-US" sz="1600" b="1" i="0" u="none" strike="noStrike" cap="none" normalizeH="0" baseline="0" smtClean="0">
                        <a:ln>
                          <a:noFill/>
                        </a:ln>
                        <a:solidFill>
                          <a:srgbClr val="FF0000"/>
                        </a:solidFill>
                        <a:effectLst/>
                        <a:latin typeface="Verdana" pitchFamily="34" charset="0"/>
                      </a:endParaRPr>
                    </a:p>
                  </a:txBody>
                  <a:tcPr marT="45722" marB="4572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ECE7"/>
                    </a:solidFill>
                  </a:tcPr>
                </a:tc>
              </a:tr>
              <a:tr h="204321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rPr>
                        <a:t>  Данный продукт </a:t>
                      </a:r>
                      <a:r>
                        <a:rPr kumimoji="0" lang="ru-RU" altLang="zh-CN" sz="1600" b="0" i="0" u="none" strike="noStrike" cap="none" normalizeH="0" baseline="0" dirty="0" smtClean="0">
                          <a:ln>
                            <a:noFill/>
                          </a:ln>
                          <a:solidFill>
                            <a:schemeClr val="tx1"/>
                          </a:solidFill>
                          <a:effectLst/>
                          <a:latin typeface="Times New Roman" pitchFamily="18" charset="0"/>
                        </a:rPr>
                        <a:t>обладает эффективными механическими свойствами равномерно заполняющие все неровности металла, снижая потери на трение и износ. Что и является не маловажной составляющей в использовании такого материала в нашем научно-исследовательском  оборудовании. Данные нанодобавки содержат смесь углеродосодержащих наночастиц, с повышенной поверхностной энергией, находящихся в масле в виде нанокапсул. При работе двигателя при температурах до 500</a:t>
                      </a:r>
                      <a:r>
                        <a:rPr kumimoji="0" lang="ru-RU" altLang="zh-CN" sz="1600" b="0" i="0" u="none" strike="noStrike" cap="none" normalizeH="0" baseline="30000" dirty="0" smtClean="0">
                          <a:ln>
                            <a:noFill/>
                          </a:ln>
                          <a:solidFill>
                            <a:schemeClr val="tx1"/>
                          </a:solidFill>
                          <a:effectLst/>
                          <a:latin typeface="Times New Roman" pitchFamily="18" charset="0"/>
                        </a:rPr>
                        <a:t>0</a:t>
                      </a:r>
                      <a:r>
                        <a:rPr kumimoji="0" lang="ru-RU" altLang="zh-CN" sz="1600" b="0" i="0" u="none" strike="noStrike" cap="none" normalizeH="0" baseline="0" dirty="0" smtClean="0">
                          <a:ln>
                            <a:noFill/>
                          </a:ln>
                          <a:solidFill>
                            <a:schemeClr val="tx1"/>
                          </a:solidFill>
                          <a:effectLst/>
                          <a:latin typeface="Times New Roman" pitchFamily="18" charset="0"/>
                        </a:rPr>
                        <a:t>С нанокапсулы образуют на металлических поверхностях устойчивую к истиранию углеродистую пленку армированную наночастицами. </a:t>
                      </a:r>
                      <a:endParaRPr kumimoji="0" lang="ru-RU" alt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D8CC"/>
                    </a:solidFill>
                  </a:tcPr>
                </a:tc>
              </a:tr>
              <a:tr h="3572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zh-CN" sz="1600" b="1" i="0" u="none" strike="noStrike" cap="none" normalizeH="0" baseline="0" smtClean="0">
                          <a:ln>
                            <a:noFill/>
                          </a:ln>
                          <a:solidFill>
                            <a:srgbClr val="002060"/>
                          </a:solidFill>
                          <a:effectLst/>
                          <a:latin typeface="Times New Roman" pitchFamily="18" charset="0"/>
                        </a:rPr>
                        <a:t>Преимущества технологии:</a:t>
                      </a:r>
                      <a:endParaRPr kumimoji="0" lang="ru-RU" altLang="en-US"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T="45722" marB="4572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ECE7"/>
                    </a:solidFill>
                  </a:tcPr>
                </a:tc>
              </a:tr>
              <a:tr h="1798411">
                <a:tc>
                  <a:txBody>
                    <a:bodyPr/>
                    <a:lstStyle/>
                    <a:p>
                      <a:pPr marL="228600" marR="0" lvl="0" indent="-228600" algn="just" defTabSz="914400" rtl="0" eaLnBrk="1" fontAlgn="base" latinLnBrk="0" hangingPunct="1">
                        <a:lnSpc>
                          <a:spcPct val="100000"/>
                        </a:lnSpc>
                        <a:spcBef>
                          <a:spcPct val="0"/>
                        </a:spcBef>
                        <a:spcAft>
                          <a:spcPct val="0"/>
                        </a:spcAft>
                        <a:buClrTx/>
                        <a:buSzTx/>
                        <a:buFont typeface="Verdana" pitchFamily="34" charset="0"/>
                        <a:buAutoNum type="arabicPeriod"/>
                        <a:tabLst/>
                      </a:pPr>
                      <a:r>
                        <a:rPr kumimoji="0" lang="ru-RU" altLang="zh-CN" sz="1600" b="0" i="0" u="none" strike="noStrike" cap="none" normalizeH="0" baseline="0" dirty="0" smtClean="0">
                          <a:ln>
                            <a:noFill/>
                          </a:ln>
                          <a:solidFill>
                            <a:schemeClr val="tx1"/>
                          </a:solidFill>
                          <a:effectLst/>
                          <a:latin typeface="Times New Roman" pitchFamily="18" charset="0"/>
                          <a:ea typeface="Arial Unicode MS" pitchFamily="34" charset="-128"/>
                          <a:cs typeface="Arial Unicode MS" pitchFamily="34" charset="-128"/>
                        </a:rPr>
                        <a:t>Будет создана первая в Казахстане </a:t>
                      </a:r>
                      <a:r>
                        <a:rPr kumimoji="0" lang="ru-RU" altLang="zh-CN" sz="1600" b="1" i="0" u="none" strike="noStrike" cap="none" normalizeH="0" baseline="0" dirty="0" smtClean="0">
                          <a:ln>
                            <a:noFill/>
                          </a:ln>
                          <a:solidFill>
                            <a:srgbClr val="C00000"/>
                          </a:solidFill>
                          <a:effectLst/>
                          <a:latin typeface="Times New Roman" pitchFamily="18" charset="0"/>
                          <a:ea typeface="Arial Unicode MS" pitchFamily="34" charset="-128"/>
                          <a:cs typeface="Arial Unicode MS" pitchFamily="34" charset="-128"/>
                        </a:rPr>
                        <a:t>отечественная технология</a:t>
                      </a:r>
                      <a:r>
                        <a:rPr kumimoji="0" lang="ru-RU" altLang="zh-CN" sz="1600" b="0" i="0" u="none" strike="noStrike" cap="none" normalizeH="0" baseline="0" dirty="0" smtClean="0">
                          <a:ln>
                            <a:noFill/>
                          </a:ln>
                          <a:solidFill>
                            <a:schemeClr val="tx1"/>
                          </a:solidFill>
                          <a:effectLst/>
                          <a:latin typeface="Times New Roman" pitchFamily="18" charset="0"/>
                          <a:ea typeface="Arial Unicode MS" pitchFamily="34" charset="-128"/>
                          <a:cs typeface="Arial Unicode MS" pitchFamily="34" charset="-128"/>
                        </a:rPr>
                        <a:t> по получению смазок, присадок на основе нанотехнологий</a:t>
                      </a:r>
                      <a:r>
                        <a:rPr kumimoji="0" lang="en-US" sz="1600" b="0" i="0" u="none" strike="noStrike" cap="none" normalizeH="0" baseline="0" dirty="0" smtClean="0">
                          <a:ln>
                            <a:noFill/>
                          </a:ln>
                          <a:solidFill>
                            <a:schemeClr val="tx1"/>
                          </a:solidFill>
                          <a:effectLst/>
                          <a:latin typeface="Times New Roman" pitchFamily="18" charset="0"/>
                          <a:ea typeface="Arial Unicode MS" pitchFamily="34" charset="-128"/>
                          <a:cs typeface="Arial Unicode MS" pitchFamily="34" charset="-128"/>
                        </a:rPr>
                        <a:t>;</a:t>
                      </a:r>
                      <a:r>
                        <a:rPr kumimoji="0" lang="ru-RU" altLang="zh-CN" sz="1600" b="0" i="0" u="none" strike="noStrike" cap="none" normalizeH="0" baseline="0" dirty="0" smtClean="0">
                          <a:ln>
                            <a:noFill/>
                          </a:ln>
                          <a:solidFill>
                            <a:schemeClr val="tx1"/>
                          </a:solidFill>
                          <a:effectLst/>
                          <a:latin typeface="Times New Roman" pitchFamily="18" charset="0"/>
                          <a:ea typeface="Arial Unicode MS" pitchFamily="34" charset="-128"/>
                          <a:cs typeface="Arial Unicode MS" pitchFamily="34" charset="-128"/>
                        </a:rPr>
                        <a:t> </a:t>
                      </a:r>
                      <a:endParaRPr kumimoji="0" lang="ru-RU" altLang="zh-CN" sz="1600" b="0" i="0" u="none" strike="noStrike" cap="none" normalizeH="0" baseline="0" dirty="0" smtClean="0">
                        <a:ln>
                          <a:noFill/>
                        </a:ln>
                        <a:solidFill>
                          <a:schemeClr val="tx1"/>
                        </a:solidFill>
                        <a:effectLst/>
                        <a:latin typeface="Times New Roman" pitchFamily="18" charset="0"/>
                      </a:endParaRPr>
                    </a:p>
                    <a:p>
                      <a:pPr marL="228600" marR="0" lvl="0" indent="-228600" algn="just" defTabSz="914400" rtl="0" eaLnBrk="1" fontAlgn="base" latinLnBrk="0" hangingPunct="1">
                        <a:lnSpc>
                          <a:spcPct val="100000"/>
                        </a:lnSpc>
                        <a:spcBef>
                          <a:spcPct val="0"/>
                        </a:spcBef>
                        <a:spcAft>
                          <a:spcPct val="0"/>
                        </a:spcAft>
                        <a:buClrTx/>
                        <a:buSzTx/>
                        <a:buFont typeface="Verdana" pitchFamily="34" charset="0"/>
                        <a:buAutoNum type="arabicPeriod"/>
                        <a:tabLst/>
                      </a:pPr>
                      <a:r>
                        <a:rPr kumimoji="0" lang="ru-RU" altLang="zh-CN" sz="1600" b="0" i="0" u="none" strike="noStrike" cap="none" normalizeH="0" baseline="0" dirty="0" smtClean="0">
                          <a:ln>
                            <a:noFill/>
                          </a:ln>
                          <a:solidFill>
                            <a:schemeClr val="tx1"/>
                          </a:solidFill>
                          <a:effectLst/>
                          <a:latin typeface="Times New Roman" pitchFamily="18" charset="0"/>
                          <a:ea typeface="Arial Unicode MS" pitchFamily="34" charset="-128"/>
                          <a:cs typeface="Arial Unicode MS" pitchFamily="34" charset="-128"/>
                        </a:rPr>
                        <a:t>Выполнение студенческого проекта позволит  провести  более детальные исследования и подбор оптимальных условий по получению смазок</a:t>
                      </a:r>
                      <a:r>
                        <a:rPr kumimoji="0" lang="en-US" sz="1600" b="0" i="0" u="none" strike="noStrike" cap="none" normalizeH="0" baseline="0" dirty="0" smtClean="0">
                          <a:ln>
                            <a:noFill/>
                          </a:ln>
                          <a:solidFill>
                            <a:schemeClr val="tx1"/>
                          </a:solidFill>
                          <a:effectLst/>
                          <a:latin typeface="Times New Roman" pitchFamily="18" charset="0"/>
                          <a:ea typeface="Arial Unicode MS" pitchFamily="34" charset="-128"/>
                          <a:cs typeface="Arial Unicode MS" pitchFamily="34" charset="-128"/>
                        </a:rPr>
                        <a:t>;</a:t>
                      </a:r>
                      <a:r>
                        <a:rPr kumimoji="0" lang="ru-RU" altLang="zh-CN" sz="1600" b="0" i="0" u="none" strike="noStrike" cap="none" normalizeH="0" baseline="0" dirty="0" smtClean="0">
                          <a:ln>
                            <a:noFill/>
                          </a:ln>
                          <a:solidFill>
                            <a:schemeClr val="tx1"/>
                          </a:solidFill>
                          <a:effectLst/>
                          <a:latin typeface="Times New Roman" pitchFamily="18" charset="0"/>
                        </a:rPr>
                        <a:t> </a:t>
                      </a:r>
                    </a:p>
                    <a:p>
                      <a:pPr marL="228600" marR="0" lvl="0" indent="-228600" algn="just" defTabSz="914400" rtl="0" eaLnBrk="1" fontAlgn="base" latinLnBrk="0" hangingPunct="1">
                        <a:lnSpc>
                          <a:spcPct val="100000"/>
                        </a:lnSpc>
                        <a:spcBef>
                          <a:spcPct val="0"/>
                        </a:spcBef>
                        <a:spcAft>
                          <a:spcPct val="0"/>
                        </a:spcAft>
                        <a:buClrTx/>
                        <a:buSzTx/>
                        <a:buFont typeface="Verdana" pitchFamily="34" charset="0"/>
                        <a:buAutoNum type="arabicPeriod"/>
                        <a:tabLst/>
                      </a:pPr>
                      <a:r>
                        <a:rPr kumimoji="0" lang="ru-RU" altLang="zh-CN" sz="1600" b="0" i="0" u="none" strike="noStrike" cap="none" normalizeH="0" baseline="0" dirty="0" smtClean="0">
                          <a:ln>
                            <a:noFill/>
                          </a:ln>
                          <a:solidFill>
                            <a:schemeClr val="tx1"/>
                          </a:solidFill>
                          <a:effectLst/>
                          <a:latin typeface="Times New Roman" pitchFamily="18" charset="0"/>
                        </a:rPr>
                        <a:t>Рыночная стоимость автомобильной смазки: </a:t>
                      </a:r>
                      <a:r>
                        <a:rPr kumimoji="0" lang="ru-RU" altLang="zh-CN" sz="1600" b="0" i="0" u="none" strike="noStrike" cap="none" normalizeH="0" baseline="0" dirty="0" err="1" smtClean="0">
                          <a:ln>
                            <a:noFill/>
                          </a:ln>
                          <a:solidFill>
                            <a:schemeClr val="tx1"/>
                          </a:solidFill>
                          <a:effectLst/>
                          <a:latin typeface="Times New Roman" pitchFamily="18" charset="0"/>
                        </a:rPr>
                        <a:t>шрус</a:t>
                      </a:r>
                      <a:r>
                        <a:rPr kumimoji="0" lang="ru-RU" altLang="zh-CN" sz="1600" b="0" i="0" u="none" strike="noStrike" cap="none" normalizeH="0" baseline="0" dirty="0" smtClean="0">
                          <a:ln>
                            <a:noFill/>
                          </a:ln>
                          <a:solidFill>
                            <a:schemeClr val="tx1"/>
                          </a:solidFill>
                          <a:effectLst/>
                          <a:latin typeface="Times New Roman" pitchFamily="18" charset="0"/>
                        </a:rPr>
                        <a:t>, солидол, графитовая смазка и т.д. в г. Алматы составляет </a:t>
                      </a:r>
                      <a:r>
                        <a:rPr kumimoji="0" lang="en-US" altLang="zh-CN" sz="1600" b="0" i="0" u="none" strike="noStrike" cap="none" normalizeH="0" baseline="0" dirty="0" smtClean="0">
                          <a:ln>
                            <a:noFill/>
                          </a:ln>
                          <a:solidFill>
                            <a:schemeClr val="tx1"/>
                          </a:solidFill>
                          <a:effectLst/>
                          <a:latin typeface="Times New Roman" pitchFamily="18" charset="0"/>
                        </a:rPr>
                        <a:t>~</a:t>
                      </a:r>
                      <a:r>
                        <a:rPr kumimoji="0" lang="ru-RU" altLang="zh-CN" sz="1600" b="0" i="0" u="none" strike="noStrike" cap="none" normalizeH="0" baseline="0" dirty="0" smtClean="0">
                          <a:ln>
                            <a:noFill/>
                          </a:ln>
                          <a:solidFill>
                            <a:schemeClr val="tx1"/>
                          </a:solidFill>
                          <a:effectLst/>
                          <a:latin typeface="Times New Roman" pitchFamily="18" charset="0"/>
                        </a:rPr>
                        <a:t> 500-2500т. за (135г.) Наша смазка с более улучшенными характеристиками будет составлять </a:t>
                      </a:r>
                      <a:r>
                        <a:rPr kumimoji="0" lang="en-US" altLang="zh-CN" sz="1600" b="1" i="0" u="none" strike="noStrike" cap="none" normalizeH="0" baseline="0" dirty="0" smtClean="0">
                          <a:ln>
                            <a:noFill/>
                          </a:ln>
                          <a:solidFill>
                            <a:srgbClr val="C00000"/>
                          </a:solidFill>
                          <a:effectLst/>
                          <a:latin typeface="Times New Roman" pitchFamily="18" charset="0"/>
                        </a:rPr>
                        <a:t>~ </a:t>
                      </a:r>
                      <a:r>
                        <a:rPr kumimoji="0" lang="ru-RU" altLang="zh-CN" sz="1600" b="1" i="0" u="none" strike="noStrike" cap="none" normalizeH="0" baseline="0" dirty="0" smtClean="0">
                          <a:ln>
                            <a:noFill/>
                          </a:ln>
                          <a:solidFill>
                            <a:srgbClr val="C00000"/>
                          </a:solidFill>
                          <a:effectLst/>
                          <a:latin typeface="Times New Roman" pitchFamily="18" charset="0"/>
                        </a:rPr>
                        <a:t>600</a:t>
                      </a:r>
                      <a:r>
                        <a:rPr kumimoji="0" lang="en-US" altLang="zh-CN" sz="1600" b="1" i="0" u="none" strike="noStrike" cap="none" normalizeH="0" baseline="0" dirty="0" smtClean="0">
                          <a:ln>
                            <a:noFill/>
                          </a:ln>
                          <a:solidFill>
                            <a:srgbClr val="C00000"/>
                          </a:solidFill>
                          <a:effectLst/>
                          <a:latin typeface="Times New Roman" pitchFamily="18" charset="0"/>
                        </a:rPr>
                        <a:t> </a:t>
                      </a:r>
                      <a:r>
                        <a:rPr kumimoji="0" lang="ru-RU" altLang="zh-CN" sz="1600" b="1" i="0" u="none" strike="noStrike" cap="none" normalizeH="0" baseline="0" dirty="0" smtClean="0">
                          <a:ln>
                            <a:noFill/>
                          </a:ln>
                          <a:solidFill>
                            <a:srgbClr val="C00000"/>
                          </a:solidFill>
                          <a:effectLst/>
                          <a:latin typeface="Times New Roman" pitchFamily="18" charset="0"/>
                        </a:rPr>
                        <a:t>т. </a:t>
                      </a:r>
                      <a:r>
                        <a:rPr kumimoji="0" lang="ru-RU" altLang="zh-CN" sz="1600" b="0" i="0" u="none" strike="noStrike" cap="none" normalizeH="0" baseline="0" dirty="0" smtClean="0">
                          <a:ln>
                            <a:noFill/>
                          </a:ln>
                          <a:solidFill>
                            <a:schemeClr val="tx1"/>
                          </a:solidFill>
                          <a:effectLst/>
                          <a:latin typeface="Times New Roman" pitchFamily="18" charset="0"/>
                        </a:rPr>
                        <a:t>за 135г.</a:t>
                      </a:r>
                      <a:endParaRPr kumimoji="0" lang="ru-RU" alt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D8CC"/>
                    </a:solidFill>
                  </a:tcPr>
                </a:tc>
              </a:tr>
            </a:tbl>
          </a:graphicData>
        </a:graphic>
      </p:graphicFrame>
    </p:spTree>
    <p:extLst>
      <p:ext uri="{BB962C8B-B14F-4D97-AF65-F5344CB8AC3E}">
        <p14:creationId xmlns:p14="http://schemas.microsoft.com/office/powerpoint/2010/main" val="3139928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txBox="1"/>
          <p:nvPr/>
        </p:nvSpPr>
        <p:spPr bwMode="auto">
          <a:xfrm>
            <a:off x="285750" y="260648"/>
            <a:ext cx="8534722" cy="6240463"/>
          </a:xfrm>
          <a:prstGeom prst="rect">
            <a:avLst/>
          </a:prstGeom>
          <a:noFill/>
          <a:ln w="9525">
            <a:noFill/>
            <a:miter lim="800000"/>
          </a:ln>
        </p:spPr>
        <p:txBody>
          <a:bodyPr lIns="182880" tIns="91440"/>
          <a:lstStyle/>
          <a:p>
            <a:pPr algn="ctr">
              <a:buClr>
                <a:schemeClr val="accent1"/>
              </a:buClr>
              <a:buSzPct val="80000"/>
              <a:buFont typeface="Wingdings 2" panose="05020102010507070707" pitchFamily="18" charset="2"/>
              <a:buNone/>
              <a:defRPr/>
            </a:pPr>
            <a:r>
              <a:rPr lang="ru-RU" sz="2800" b="1" noProof="1" smtClean="0">
                <a:solidFill>
                  <a:srgbClr val="0000FF"/>
                </a:solidFill>
                <a:effectLst>
                  <a:outerShdw blurRad="38100" dist="38100" dir="2700000">
                    <a:srgbClr val="000000"/>
                  </a:outerShdw>
                </a:effectLst>
                <a:cs typeface="Times New Roman" panose="02020603050405020304" pitchFamily="18" charset="0"/>
              </a:rPr>
              <a:t>(</a:t>
            </a:r>
            <a:r>
              <a:rPr lang="ru-RU" sz="2800" b="1" noProof="1">
                <a:solidFill>
                  <a:srgbClr val="0000FF"/>
                </a:solidFill>
                <a:effectLst>
                  <a:outerShdw blurRad="38100" dist="38100" dir="2700000">
                    <a:srgbClr val="000000"/>
                  </a:outerShdw>
                </a:effectLst>
                <a:cs typeface="Times New Roman" panose="02020603050405020304" pitchFamily="18" charset="0"/>
              </a:rPr>
              <a:t>Потребители</a:t>
            </a:r>
            <a:r>
              <a:rPr lang="ru-RU" sz="2800" b="1" noProof="1" smtClean="0">
                <a:solidFill>
                  <a:srgbClr val="0000FF"/>
                </a:solidFill>
                <a:effectLst>
                  <a:outerShdw blurRad="38100" dist="38100" dir="2700000">
                    <a:srgbClr val="000000"/>
                  </a:outerShdw>
                </a:effectLst>
                <a:cs typeface="Times New Roman" panose="02020603050405020304" pitchFamily="18" charset="0"/>
              </a:rPr>
              <a:t>)</a:t>
            </a:r>
          </a:p>
          <a:p>
            <a:pPr algn="ctr">
              <a:buClr>
                <a:schemeClr val="accent1"/>
              </a:buClr>
              <a:buSzPct val="80000"/>
              <a:buFont typeface="Wingdings 2" panose="05020102010507070707" pitchFamily="18" charset="2"/>
              <a:buNone/>
              <a:defRPr/>
            </a:pPr>
            <a:endParaRPr sz="2800" b="1" noProof="1">
              <a:solidFill>
                <a:srgbClr val="0000FF"/>
              </a:solidFill>
              <a:effectLst>
                <a:outerShdw blurRad="38100" dist="38100" dir="2700000">
                  <a:srgbClr val="000000"/>
                </a:outerShdw>
              </a:effectLst>
              <a:cs typeface="Times New Roman" panose="02020603050405020304" pitchFamily="18" charset="0"/>
            </a:endParaRPr>
          </a:p>
          <a:p>
            <a:pPr algn="just">
              <a:spcBef>
                <a:spcPts val="250"/>
              </a:spcBef>
              <a:buClr>
                <a:schemeClr val="accent1"/>
              </a:buClr>
              <a:buSzPct val="80000"/>
              <a:buFont typeface="Arial" panose="020B0604020202020204" pitchFamily="34" charset="0"/>
              <a:buChar char="•"/>
              <a:defRPr/>
            </a:pPr>
            <a:r>
              <a:rPr b="1" noProof="1">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r>
              <a:rPr noProof="1">
                <a:latin typeface="Times New Roman" panose="02020603050405020304" pitchFamily="18" charset="0"/>
                <a:cs typeface="Times New Roman" panose="02020603050405020304" pitchFamily="18" charset="0"/>
              </a:rPr>
              <a:t>Водородная энергетика (хранение и транспортировка водорода): </a:t>
            </a:r>
          </a:p>
          <a:p>
            <a:pPr algn="just">
              <a:spcBef>
                <a:spcPts val="250"/>
              </a:spcBef>
              <a:buClr>
                <a:schemeClr val="accent1"/>
              </a:buClr>
              <a:buSzPct val="80000"/>
              <a:defRPr/>
            </a:pPr>
            <a:r>
              <a:rPr noProof="1">
                <a:solidFill>
                  <a:srgbClr val="0000FF"/>
                </a:solidFill>
                <a:latin typeface="Times New Roman" panose="02020603050405020304" pitchFamily="18" charset="0"/>
                <a:cs typeface="Times New Roman" panose="02020603050405020304" pitchFamily="18" charset="0"/>
              </a:rPr>
              <a:t>ТОО «ИХСАНТЕХНОГАЗ», ТОО «Казтехгаз», ТОО «ПНХЗ»;</a:t>
            </a:r>
          </a:p>
          <a:p>
            <a:pPr algn="just">
              <a:spcBef>
                <a:spcPts val="250"/>
              </a:spcBef>
              <a:buClr>
                <a:schemeClr val="accent1"/>
              </a:buClr>
              <a:buSzPct val="80000"/>
              <a:buFont typeface="Wingdings 2" panose="05020102010507070707" pitchFamily="18" charset="2"/>
              <a:buChar char=""/>
              <a:defRPr/>
            </a:pPr>
            <a:endParaRPr noProof="1">
              <a:latin typeface="Times New Roman" panose="02020603050405020304" pitchFamily="18" charset="0"/>
              <a:cs typeface="Times New Roman" panose="02020603050405020304" pitchFamily="18" charset="0"/>
            </a:endParaRPr>
          </a:p>
          <a:p>
            <a:pPr algn="just">
              <a:spcBef>
                <a:spcPts val="250"/>
              </a:spcBef>
              <a:buClr>
                <a:schemeClr val="accent1"/>
              </a:buClr>
              <a:buSzPct val="80000"/>
              <a:buFont typeface="Wingdings 2" panose="05020102010507070707" pitchFamily="18" charset="2"/>
              <a:buChar char=""/>
              <a:defRPr/>
            </a:pPr>
            <a:r>
              <a:rPr noProof="1">
                <a:latin typeface="Times New Roman" panose="02020603050405020304" pitchFamily="18" charset="0"/>
                <a:cs typeface="Times New Roman" panose="02020603050405020304" pitchFamily="18" charset="0"/>
              </a:rPr>
              <a:t>Строительство (производство инженерно-технических сооружений):</a:t>
            </a:r>
          </a:p>
          <a:p>
            <a:pPr algn="just">
              <a:spcBef>
                <a:spcPts val="250"/>
              </a:spcBef>
              <a:buClr>
                <a:schemeClr val="accent1"/>
              </a:buClr>
              <a:buSzPct val="80000"/>
              <a:defRPr/>
            </a:pPr>
            <a:r>
              <a:rPr noProof="1">
                <a:solidFill>
                  <a:srgbClr val="0000FF"/>
                </a:solidFill>
                <a:latin typeface="Times New Roman" panose="02020603050405020304" pitchFamily="18" charset="0"/>
                <a:cs typeface="Times New Roman" panose="02020603050405020304" pitchFamily="18" charset="0"/>
              </a:rPr>
              <a:t>ТОО «</a:t>
            </a:r>
            <a:r>
              <a:rPr lang="en-US" altLang="x-none" noProof="1">
                <a:solidFill>
                  <a:srgbClr val="0000FF"/>
                </a:solidFill>
                <a:latin typeface="Times New Roman" panose="02020603050405020304" pitchFamily="18" charset="0"/>
                <a:cs typeface="Times New Roman" panose="02020603050405020304" pitchFamily="18" charset="0"/>
              </a:rPr>
              <a:t>ALIAN-</a:t>
            </a:r>
            <a:r>
              <a:rPr noProof="1">
                <a:solidFill>
                  <a:srgbClr val="0000FF"/>
                </a:solidFill>
                <a:latin typeface="Times New Roman" panose="02020603050405020304" pitchFamily="18" charset="0"/>
                <a:cs typeface="Times New Roman" panose="02020603050405020304" pitchFamily="18" charset="0"/>
              </a:rPr>
              <a:t>МАРКЕТ</a:t>
            </a:r>
            <a:r>
              <a:rPr noProof="1" smtClean="0">
                <a:solidFill>
                  <a:srgbClr val="0000FF"/>
                </a:solidFill>
                <a:latin typeface="Times New Roman" panose="02020603050405020304" pitchFamily="18" charset="0"/>
                <a:cs typeface="Times New Roman" panose="02020603050405020304" pitchFamily="18" charset="0"/>
              </a:rPr>
              <a:t>»</a:t>
            </a:r>
            <a:endParaRPr noProof="1">
              <a:solidFill>
                <a:srgbClr val="0000FF"/>
              </a:solidFill>
              <a:latin typeface="Times New Roman" panose="02020603050405020304" pitchFamily="18" charset="0"/>
              <a:cs typeface="Times New Roman" panose="02020603050405020304" pitchFamily="18" charset="0"/>
            </a:endParaRPr>
          </a:p>
          <a:p>
            <a:pPr algn="just">
              <a:spcBef>
                <a:spcPts val="250"/>
              </a:spcBef>
              <a:buClr>
                <a:schemeClr val="accent1"/>
              </a:buClr>
              <a:buSzPct val="80000"/>
              <a:buFont typeface="Wingdings 2" panose="05020102010507070707" pitchFamily="18" charset="2"/>
              <a:buChar char=""/>
              <a:defRPr/>
            </a:pPr>
            <a:endParaRPr noProof="1">
              <a:latin typeface="Times New Roman" panose="02020603050405020304" pitchFamily="18" charset="0"/>
              <a:cs typeface="Times New Roman" panose="02020603050405020304" pitchFamily="18" charset="0"/>
            </a:endParaRPr>
          </a:p>
          <a:p>
            <a:pPr algn="just">
              <a:spcBef>
                <a:spcPts val="250"/>
              </a:spcBef>
              <a:buClr>
                <a:schemeClr val="accent1"/>
              </a:buClr>
              <a:buSzPct val="80000"/>
              <a:buFont typeface="Wingdings 2" panose="05020102010507070707" pitchFamily="18" charset="2"/>
              <a:buChar char=""/>
              <a:defRPr/>
            </a:pPr>
            <a:r>
              <a:rPr noProof="1">
                <a:latin typeface="Times New Roman" panose="02020603050405020304" pitchFamily="18" charset="0"/>
                <a:cs typeface="Times New Roman" panose="02020603050405020304" pitchFamily="18" charset="0"/>
              </a:rPr>
              <a:t>Транспортная промышленность (присадки): </a:t>
            </a:r>
            <a:r>
              <a:rPr noProof="1">
                <a:solidFill>
                  <a:srgbClr val="0000FF"/>
                </a:solidFill>
                <a:latin typeface="Times New Roman" panose="02020603050405020304" pitchFamily="18" charset="0"/>
                <a:cs typeface="Times New Roman" panose="02020603050405020304" pitchFamily="18" charset="0"/>
              </a:rPr>
              <a:t>АО «АЗТМ», </a:t>
            </a:r>
          </a:p>
          <a:p>
            <a:pPr algn="just">
              <a:spcBef>
                <a:spcPts val="250"/>
              </a:spcBef>
              <a:buClr>
                <a:schemeClr val="accent1"/>
              </a:buClr>
              <a:buSzPct val="80000"/>
              <a:defRPr/>
            </a:pPr>
            <a:r>
              <a:rPr noProof="1">
                <a:solidFill>
                  <a:srgbClr val="0000FF"/>
                </a:solidFill>
                <a:latin typeface="Times New Roman" panose="02020603050405020304" pitchFamily="18" charset="0"/>
                <a:cs typeface="Times New Roman" panose="02020603050405020304" pitchFamily="18" charset="0"/>
              </a:rPr>
              <a:t>ОАО «МАШИНОСТРОИТЕЛЬНЫЙ ЗАВОД ИМ. С.М. КИРОВА»,</a:t>
            </a:r>
          </a:p>
          <a:p>
            <a:pPr algn="just">
              <a:spcBef>
                <a:spcPts val="250"/>
              </a:spcBef>
              <a:buClr>
                <a:schemeClr val="accent1"/>
              </a:buClr>
              <a:buSzPct val="80000"/>
              <a:defRPr/>
            </a:pPr>
            <a:r>
              <a:rPr noProof="1">
                <a:solidFill>
                  <a:srgbClr val="0000FF"/>
                </a:solidFill>
                <a:latin typeface="Times New Roman" panose="02020603050405020304" pitchFamily="18" charset="0"/>
                <a:cs typeface="Times New Roman" panose="02020603050405020304" pitchFamily="18" charset="0"/>
              </a:rPr>
              <a:t>ТОО «Алматинский завод Электрощит</a:t>
            </a:r>
            <a:r>
              <a:rPr noProof="1" smtClean="0">
                <a:solidFill>
                  <a:srgbClr val="0000FF"/>
                </a:solidFill>
                <a:latin typeface="Times New Roman" panose="02020603050405020304" pitchFamily="18" charset="0"/>
                <a:cs typeface="Times New Roman" panose="02020603050405020304" pitchFamily="18" charset="0"/>
              </a:rPr>
              <a:t>»</a:t>
            </a:r>
            <a:r>
              <a:rPr lang="ru-RU" noProof="1" smtClean="0">
                <a:solidFill>
                  <a:srgbClr val="0000FF"/>
                </a:solidFill>
                <a:latin typeface="Times New Roman" panose="02020603050405020304" pitchFamily="18" charset="0"/>
                <a:cs typeface="Times New Roman" panose="02020603050405020304" pitchFamily="18" charset="0"/>
              </a:rPr>
              <a:t>,</a:t>
            </a:r>
            <a:r>
              <a:rPr lang="ru-RU" dirty="0"/>
              <a:t> </a:t>
            </a:r>
            <a:r>
              <a:rPr lang="ru-RU" b="1" dirty="0">
                <a:solidFill>
                  <a:srgbClr val="FF0000"/>
                </a:solidFill>
                <a:latin typeface="Times New Roman" pitchFamily="18" charset="0"/>
                <a:cs typeface="Times New Roman" pitchFamily="18" charset="0"/>
              </a:rPr>
              <a:t>АО «Группа Компаний Аллюр</a:t>
            </a:r>
            <a:r>
              <a:rPr lang="ru-RU" dirty="0">
                <a:latin typeface="Times New Roman" pitchFamily="18" charset="0"/>
                <a:cs typeface="Times New Roman" pitchFamily="18" charset="0"/>
              </a:rPr>
              <a:t>»</a:t>
            </a:r>
            <a:r>
              <a:rPr lang="ru-RU" noProof="1" smtClean="0">
                <a:solidFill>
                  <a:srgbClr val="0000FF"/>
                </a:solidFill>
                <a:latin typeface="Times New Roman" panose="02020603050405020304" pitchFamily="18" charset="0"/>
                <a:cs typeface="Times New Roman" panose="02020603050405020304" pitchFamily="18" charset="0"/>
              </a:rPr>
              <a:t> </a:t>
            </a:r>
            <a:r>
              <a:rPr noProof="1" smtClean="0">
                <a:solidFill>
                  <a:srgbClr val="0000FF"/>
                </a:solidFill>
                <a:latin typeface="Times New Roman" panose="02020603050405020304" pitchFamily="18" charset="0"/>
                <a:cs typeface="Times New Roman" panose="02020603050405020304" pitchFamily="18" charset="0"/>
              </a:rPr>
              <a:t>;</a:t>
            </a:r>
            <a:endParaRPr noProof="1">
              <a:solidFill>
                <a:srgbClr val="0000FF"/>
              </a:solidFill>
              <a:latin typeface="Times New Roman" panose="02020603050405020304" pitchFamily="18" charset="0"/>
              <a:cs typeface="Times New Roman" panose="02020603050405020304" pitchFamily="18" charset="0"/>
            </a:endParaRPr>
          </a:p>
          <a:p>
            <a:pPr algn="just">
              <a:spcBef>
                <a:spcPts val="250"/>
              </a:spcBef>
              <a:buClr>
                <a:schemeClr val="accent1"/>
              </a:buClr>
              <a:buSzPct val="80000"/>
              <a:buFont typeface="Wingdings 2" panose="05020102010507070707" pitchFamily="18" charset="2"/>
              <a:buChar char=""/>
              <a:defRPr/>
            </a:pPr>
            <a:endParaRPr noProof="1">
              <a:latin typeface="Times New Roman" panose="02020603050405020304" pitchFamily="18" charset="0"/>
              <a:cs typeface="Times New Roman" panose="02020603050405020304" pitchFamily="18" charset="0"/>
            </a:endParaRPr>
          </a:p>
          <a:p>
            <a:pPr algn="just">
              <a:spcBef>
                <a:spcPts val="250"/>
              </a:spcBef>
              <a:buClr>
                <a:schemeClr val="accent1"/>
              </a:buClr>
              <a:buSzPct val="80000"/>
              <a:buFont typeface="Wingdings 2" panose="05020102010507070707" pitchFamily="18" charset="2"/>
              <a:buChar char=""/>
              <a:defRPr/>
            </a:pPr>
            <a:r>
              <a:rPr noProof="1">
                <a:latin typeface="Times New Roman" panose="02020603050405020304" pitchFamily="18" charset="0"/>
                <a:cs typeface="Times New Roman" panose="02020603050405020304" pitchFamily="18" charset="0"/>
              </a:rPr>
              <a:t>Оптика, электроника (растворы, полимеры, жидкие кристаллы, фуллереносодержащие стеклянные матрицы, органические светодиоды «</a:t>
            </a:r>
            <a:r>
              <a:rPr lang="en-US" altLang="x-none" b="1" noProof="1">
                <a:latin typeface="Times New Roman" panose="02020603050405020304" pitchFamily="18" charset="0"/>
                <a:cs typeface="Times New Roman" panose="02020603050405020304" pitchFamily="18" charset="0"/>
              </a:rPr>
              <a:t>OLED</a:t>
            </a:r>
            <a:r>
              <a:rPr noProof="1">
                <a:latin typeface="Times New Roman" panose="02020603050405020304" pitchFamily="18" charset="0"/>
                <a:cs typeface="Times New Roman" panose="02020603050405020304" pitchFamily="18" charset="0"/>
              </a:rPr>
              <a:t>», диоды, транзисторы): </a:t>
            </a:r>
            <a:r>
              <a:rPr noProof="1">
                <a:solidFill>
                  <a:srgbClr val="0000FF"/>
                </a:solidFill>
                <a:latin typeface="Times New Roman" panose="02020603050405020304" pitchFamily="18" charset="0"/>
                <a:cs typeface="Times New Roman" panose="02020603050405020304" pitchFamily="18" charset="0"/>
              </a:rPr>
              <a:t>ТОО «</a:t>
            </a:r>
            <a:r>
              <a:rPr lang="en-US" altLang="x-none" noProof="1">
                <a:solidFill>
                  <a:srgbClr val="0000FF"/>
                </a:solidFill>
                <a:latin typeface="Times New Roman" panose="02020603050405020304" pitchFamily="18" charset="0"/>
                <a:cs typeface="Times New Roman" panose="02020603050405020304" pitchFamily="18" charset="0"/>
              </a:rPr>
              <a:t>Caspiy </a:t>
            </a:r>
            <a:r>
              <a:rPr noProof="1">
                <a:solidFill>
                  <a:srgbClr val="0000FF"/>
                </a:solidFill>
                <a:latin typeface="Times New Roman" panose="02020603050405020304" pitchFamily="18" charset="0"/>
                <a:cs typeface="Times New Roman" panose="02020603050405020304" pitchFamily="18" charset="0"/>
              </a:rPr>
              <a:t>Е</a:t>
            </a:r>
            <a:r>
              <a:rPr lang="en-US" altLang="x-none" noProof="1">
                <a:solidFill>
                  <a:srgbClr val="0000FF"/>
                </a:solidFill>
                <a:latin typeface="Times New Roman" panose="02020603050405020304" pitchFamily="18" charset="0"/>
                <a:cs typeface="Times New Roman" panose="02020603050405020304" pitchFamily="18" charset="0"/>
              </a:rPr>
              <a:t>lectronics»</a:t>
            </a:r>
            <a:r>
              <a:rPr noProof="1">
                <a:solidFill>
                  <a:srgbClr val="0000FF"/>
                </a:solidFill>
                <a:latin typeface="Times New Roman" panose="02020603050405020304" pitchFamily="18" charset="0"/>
                <a:cs typeface="Times New Roman" panose="02020603050405020304" pitchFamily="18" charset="0"/>
              </a:rPr>
              <a:t>, НИИ</a:t>
            </a:r>
            <a:r>
              <a:rPr noProof="1">
                <a:latin typeface="Times New Roman" panose="02020603050405020304" pitchFamily="18" charset="0"/>
                <a:cs typeface="Times New Roman" panose="02020603050405020304" pitchFamily="18" charset="0"/>
              </a:rPr>
              <a:t> </a:t>
            </a:r>
            <a:r>
              <a:rPr noProof="1">
                <a:solidFill>
                  <a:srgbClr val="0000FF"/>
                </a:solidFill>
                <a:latin typeface="Times New Roman" panose="02020603050405020304" pitchFamily="18" charset="0"/>
                <a:cs typeface="Times New Roman" panose="02020603050405020304" pitchFamily="18" charset="0"/>
              </a:rPr>
              <a:t>лаборатории РК, ТОО </a:t>
            </a:r>
            <a:r>
              <a:rPr noProof="1" smtClean="0">
                <a:solidFill>
                  <a:srgbClr val="0000FF"/>
                </a:solidFill>
                <a:latin typeface="Times New Roman" panose="02020603050405020304" pitchFamily="18" charset="0"/>
                <a:cs typeface="Times New Roman" panose="02020603050405020304" pitchFamily="18" charset="0"/>
              </a:rPr>
              <a:t>«</a:t>
            </a:r>
            <a:r>
              <a:rPr lang="ru-RU" noProof="1" smtClean="0">
                <a:solidFill>
                  <a:srgbClr val="0000FF"/>
                </a:solidFill>
                <a:latin typeface="Times New Roman" panose="02020603050405020304" pitchFamily="18" charset="0"/>
                <a:cs typeface="Times New Roman" panose="02020603050405020304" pitchFamily="18" charset="0"/>
              </a:rPr>
              <a:t>НаноТех</a:t>
            </a:r>
            <a:r>
              <a:rPr noProof="1" smtClean="0">
                <a:solidFill>
                  <a:srgbClr val="0000FF"/>
                </a:solidFill>
                <a:latin typeface="Times New Roman" panose="02020603050405020304" pitchFamily="18" charset="0"/>
                <a:cs typeface="Times New Roman" panose="02020603050405020304" pitchFamily="18" charset="0"/>
              </a:rPr>
              <a:t>».</a:t>
            </a:r>
            <a:endParaRPr noProof="1">
              <a:solidFill>
                <a:srgbClr val="7F7F7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8236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Данияр\Проекты\Проект КазНПУ им. Абая\23-04-2020_11-21-01\IMG_77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77065" y="4109392"/>
            <a:ext cx="1917263" cy="14205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5576" y="5736158"/>
            <a:ext cx="2160240" cy="1077218"/>
          </a:xfrm>
          <a:prstGeom prst="rect">
            <a:avLst/>
          </a:prstGeom>
          <a:noFill/>
        </p:spPr>
        <p:txBody>
          <a:bodyPr wrap="square" rtlCol="0">
            <a:spAutoFit/>
          </a:bodyPr>
          <a:lstStyle/>
          <a:p>
            <a:pPr algn="ctr"/>
            <a:r>
              <a:rPr lang="ru-RU" sz="1600" dirty="0" smtClean="0">
                <a:solidFill>
                  <a:srgbClr val="7030A0"/>
                </a:solidFill>
              </a:rPr>
              <a:t>Присадка, добавка для подшипников</a:t>
            </a:r>
          </a:p>
          <a:p>
            <a:pPr algn="ctr"/>
            <a:r>
              <a:rPr lang="ru-RU" sz="1600" i="1" dirty="0" smtClean="0">
                <a:solidFill>
                  <a:srgbClr val="7030A0"/>
                </a:solidFill>
              </a:rPr>
              <a:t>(уменьшение трения износа 10-14%)</a:t>
            </a:r>
            <a:endParaRPr lang="ru-RU" sz="1600" i="1" dirty="0">
              <a:solidFill>
                <a:srgbClr val="7030A0"/>
              </a:solidFill>
            </a:endParaRPr>
          </a:p>
        </p:txBody>
      </p:sp>
      <p:pic>
        <p:nvPicPr>
          <p:cNvPr id="15" name="Picture 3" descr="C:\Users\NNLOT\Documents\Доки по лабе\Фонд Науки\2020 год\фото\IMG_20200603_1807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089" t="8217" r="12463" b="486"/>
          <a:stretch/>
        </p:blipFill>
        <p:spPr bwMode="auto">
          <a:xfrm>
            <a:off x="189326" y="494501"/>
            <a:ext cx="1523444" cy="1618597"/>
          </a:xfrm>
          <a:prstGeom prst="rect">
            <a:avLst/>
          </a:prstGeom>
          <a:noFill/>
          <a:effectLst>
            <a:glow>
              <a:schemeClr val="accent1"/>
            </a:glow>
            <a:softEdge rad="63500"/>
          </a:effectLst>
          <a:extLst>
            <a:ext uri="{909E8E84-426E-40DD-AFC4-6F175D3DCCD1}">
              <a14:hiddenFill xmlns:a14="http://schemas.microsoft.com/office/drawing/2010/main">
                <a:solidFill>
                  <a:srgbClr val="FFFFFF"/>
                </a:solidFill>
              </a14:hiddenFill>
            </a:ext>
          </a:extLst>
        </p:spPr>
      </p:pic>
      <p:pic>
        <p:nvPicPr>
          <p:cNvPr id="16" name="Picture 2" descr="C:\Users\NNLOT\Documents\Доки по лабе\Фонд Науки\2020 год\фото\IMG_20200603_18032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420" r="8617" b="5511"/>
          <a:stretch/>
        </p:blipFill>
        <p:spPr bwMode="auto">
          <a:xfrm>
            <a:off x="3159288" y="494500"/>
            <a:ext cx="1552280" cy="161859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7" name="Picture 4" descr="C:\Users\NNLOT\Desktop\01abcd2a-0410-44d7-b0e6-08227e8598fb.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465" t="6064" r="34521" b="10115"/>
          <a:stretch/>
        </p:blipFill>
        <p:spPr bwMode="auto">
          <a:xfrm>
            <a:off x="6053834" y="476672"/>
            <a:ext cx="1639579" cy="166892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8" name="Picture 4" descr="C:\Users\NNLOT\Documents\Доки по лабе\Фонд Науки\2020 год\фото\IMG_20200603_18121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889" t="21802" r="18920" b="4622"/>
          <a:stretch/>
        </p:blipFill>
        <p:spPr bwMode="auto">
          <a:xfrm>
            <a:off x="179512" y="1804399"/>
            <a:ext cx="1548176" cy="166892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59785" y="1804399"/>
            <a:ext cx="1556231" cy="1668927"/>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6" descr="C:\Users\NNLOT\Documents\Доки по лабе\Фонд Науки\2020 год\фото\IMG_20200603_18043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476" r="4588"/>
          <a:stretch/>
        </p:blipFill>
        <p:spPr bwMode="auto">
          <a:xfrm>
            <a:off x="6083738" y="1804399"/>
            <a:ext cx="1637783" cy="166132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1"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7355" y="776947"/>
            <a:ext cx="1474279" cy="916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99828" y="728203"/>
            <a:ext cx="1499994" cy="958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73786" y="748691"/>
            <a:ext cx="1538423" cy="956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66364" y="2001199"/>
            <a:ext cx="1548899" cy="979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98625" y="2001200"/>
            <a:ext cx="1461043" cy="91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16597" y="2023432"/>
            <a:ext cx="1491907" cy="927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2699792" y="210126"/>
            <a:ext cx="2664296" cy="338554"/>
          </a:xfrm>
          <a:prstGeom prst="rect">
            <a:avLst/>
          </a:prstGeom>
          <a:noFill/>
        </p:spPr>
        <p:txBody>
          <a:bodyPr wrap="square" rtlCol="0">
            <a:spAutoFit/>
          </a:bodyPr>
          <a:lstStyle/>
          <a:p>
            <a:pPr algn="ctr"/>
            <a:r>
              <a:rPr lang="ru-RU" sz="1600" dirty="0" smtClean="0">
                <a:solidFill>
                  <a:srgbClr val="7030A0"/>
                </a:solidFill>
              </a:rPr>
              <a:t>Наноматериалы</a:t>
            </a:r>
            <a:endParaRPr lang="ru-RU" sz="1600" dirty="0">
              <a:solidFill>
                <a:srgbClr val="7030A0"/>
              </a:solidFill>
            </a:endParaRPr>
          </a:p>
        </p:txBody>
      </p:sp>
      <p:sp>
        <p:nvSpPr>
          <p:cNvPr id="28" name="TextBox 27"/>
          <p:cNvSpPr txBox="1"/>
          <p:nvPr/>
        </p:nvSpPr>
        <p:spPr>
          <a:xfrm>
            <a:off x="6812930" y="35332"/>
            <a:ext cx="2331070"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ПРОДУКЦИЯ</a:t>
            </a:r>
            <a:endParaRPr lang="ru-RU" b="1" dirty="0">
              <a:solidFill>
                <a:srgbClr val="FF0000"/>
              </a:solidFill>
              <a:latin typeface="Times New Roman" pitchFamily="18" charset="0"/>
              <a:cs typeface="Times New Roman" pitchFamily="18" charset="0"/>
            </a:endParaRPr>
          </a:p>
        </p:txBody>
      </p:sp>
      <p:grpSp>
        <p:nvGrpSpPr>
          <p:cNvPr id="36" name="Группа 35"/>
          <p:cNvGrpSpPr/>
          <p:nvPr/>
        </p:nvGrpSpPr>
        <p:grpSpPr>
          <a:xfrm>
            <a:off x="4542170" y="3861048"/>
            <a:ext cx="1713615" cy="2036475"/>
            <a:chOff x="3678075" y="4067780"/>
            <a:chExt cx="1211786" cy="1721187"/>
          </a:xfrm>
        </p:grpSpPr>
        <p:pic>
          <p:nvPicPr>
            <p:cNvPr id="31" name="Рисунок 30"/>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78075" y="4080402"/>
              <a:ext cx="1211786" cy="1708565"/>
            </a:xfrm>
            <a:prstGeom prst="rect">
              <a:avLst/>
            </a:prstGeom>
            <a:noFill/>
          </p:spPr>
        </p:pic>
        <p:sp>
          <p:nvSpPr>
            <p:cNvPr id="33" name="TextBox 32"/>
            <p:cNvSpPr txBox="1"/>
            <p:nvPr/>
          </p:nvSpPr>
          <p:spPr>
            <a:xfrm>
              <a:off x="4018588" y="4067780"/>
              <a:ext cx="648072" cy="369332"/>
            </a:xfrm>
            <a:prstGeom prst="rect">
              <a:avLst/>
            </a:prstGeom>
            <a:noFill/>
          </p:spPr>
          <p:txBody>
            <a:bodyPr wrap="square" rtlCol="0">
              <a:spAutoFit/>
            </a:bodyPr>
            <a:lstStyle/>
            <a:p>
              <a:pPr algn="ctr"/>
              <a:r>
                <a:rPr lang="ru-RU" b="1" dirty="0" smtClean="0">
                  <a:solidFill>
                    <a:schemeClr val="bg1"/>
                  </a:solidFill>
                </a:rPr>
                <a:t>до</a:t>
              </a:r>
              <a:endParaRPr lang="ru-RU" b="1" dirty="0">
                <a:solidFill>
                  <a:schemeClr val="bg1"/>
                </a:solidFill>
              </a:endParaRPr>
            </a:p>
          </p:txBody>
        </p:sp>
      </p:grpSp>
      <p:grpSp>
        <p:nvGrpSpPr>
          <p:cNvPr id="35" name="Группа 34"/>
          <p:cNvGrpSpPr/>
          <p:nvPr/>
        </p:nvGrpSpPr>
        <p:grpSpPr>
          <a:xfrm>
            <a:off x="6383236" y="3872042"/>
            <a:ext cx="1717156" cy="2025481"/>
            <a:chOff x="5431558" y="4077072"/>
            <a:chExt cx="1214290" cy="1711895"/>
          </a:xfrm>
        </p:grpSpPr>
        <p:pic>
          <p:nvPicPr>
            <p:cNvPr id="32" name="Рисунок 31"/>
            <p:cNvPicPr/>
            <p:nvPr/>
          </p:nvPicPr>
          <p:blipFill rotWithShape="1">
            <a:blip r:embed="rId16" cstate="print">
              <a:extLst>
                <a:ext uri="{28A0092B-C50C-407E-A947-70E740481C1C}">
                  <a14:useLocalDpi xmlns:a14="http://schemas.microsoft.com/office/drawing/2010/main" val="0"/>
                </a:ext>
              </a:extLst>
            </a:blip>
            <a:srcRect t="25252" r="9957" b="3846"/>
            <a:stretch/>
          </p:blipFill>
          <p:spPr bwMode="auto">
            <a:xfrm>
              <a:off x="5431558" y="4080402"/>
              <a:ext cx="1214290" cy="1708565"/>
            </a:xfrm>
            <a:prstGeom prst="rect">
              <a:avLst/>
            </a:prstGeom>
            <a:noFill/>
            <a:ln>
              <a:noFill/>
            </a:ln>
            <a:extLst>
              <a:ext uri="{53640926-AAD7-44D8-BBD7-CCE9431645EC}">
                <a14:shadowObscured xmlns:a14="http://schemas.microsoft.com/office/drawing/2010/main"/>
              </a:ext>
            </a:extLst>
          </p:spPr>
        </p:pic>
        <p:sp>
          <p:nvSpPr>
            <p:cNvPr id="34" name="TextBox 33"/>
            <p:cNvSpPr txBox="1"/>
            <p:nvPr/>
          </p:nvSpPr>
          <p:spPr>
            <a:xfrm>
              <a:off x="5628991" y="4077072"/>
              <a:ext cx="864096" cy="369332"/>
            </a:xfrm>
            <a:prstGeom prst="rect">
              <a:avLst/>
            </a:prstGeom>
            <a:noFill/>
          </p:spPr>
          <p:txBody>
            <a:bodyPr wrap="square" rtlCol="0">
              <a:spAutoFit/>
            </a:bodyPr>
            <a:lstStyle/>
            <a:p>
              <a:pPr algn="ctr"/>
              <a:r>
                <a:rPr lang="ru-RU" b="1" dirty="0" smtClean="0"/>
                <a:t>после</a:t>
              </a:r>
              <a:endParaRPr lang="ru-RU" b="1" dirty="0"/>
            </a:p>
          </p:txBody>
        </p:sp>
      </p:grpSp>
      <p:sp>
        <p:nvSpPr>
          <p:cNvPr id="37" name="TextBox 36"/>
          <p:cNvSpPr txBox="1"/>
          <p:nvPr/>
        </p:nvSpPr>
        <p:spPr>
          <a:xfrm>
            <a:off x="4542169" y="5913820"/>
            <a:ext cx="3558223" cy="830997"/>
          </a:xfrm>
          <a:prstGeom prst="rect">
            <a:avLst/>
          </a:prstGeom>
          <a:noFill/>
        </p:spPr>
        <p:txBody>
          <a:bodyPr wrap="square" rtlCol="0">
            <a:spAutoFit/>
          </a:bodyPr>
          <a:lstStyle/>
          <a:p>
            <a:pPr algn="ctr"/>
            <a:r>
              <a:rPr lang="ru-RU" sz="1600" dirty="0" smtClean="0">
                <a:solidFill>
                  <a:srgbClr val="7030A0"/>
                </a:solidFill>
              </a:rPr>
              <a:t>Процесс детонации пиротехнического материала (до – эталон, после – с добавкой </a:t>
            </a:r>
            <a:r>
              <a:rPr lang="ru-RU" sz="1600" dirty="0" err="1" smtClean="0">
                <a:solidFill>
                  <a:srgbClr val="7030A0"/>
                </a:solidFill>
              </a:rPr>
              <a:t>фул.сажи</a:t>
            </a:r>
            <a:r>
              <a:rPr lang="ru-RU" sz="1600" dirty="0" smtClean="0">
                <a:solidFill>
                  <a:srgbClr val="7030A0"/>
                </a:solidFill>
              </a:rPr>
              <a:t>)</a:t>
            </a:r>
            <a:endParaRPr lang="ru-RU" sz="1600" dirty="0">
              <a:solidFill>
                <a:srgbClr val="7030A0"/>
              </a:solidFill>
            </a:endParaRPr>
          </a:p>
        </p:txBody>
      </p:sp>
      <p:sp>
        <p:nvSpPr>
          <p:cNvPr id="38" name="TextBox 37"/>
          <p:cNvSpPr txBox="1"/>
          <p:nvPr/>
        </p:nvSpPr>
        <p:spPr>
          <a:xfrm>
            <a:off x="2924200" y="3450486"/>
            <a:ext cx="3880048" cy="338554"/>
          </a:xfrm>
          <a:prstGeom prst="rect">
            <a:avLst/>
          </a:prstGeom>
          <a:noFill/>
        </p:spPr>
        <p:txBody>
          <a:bodyPr wrap="square" rtlCol="0">
            <a:spAutoFit/>
          </a:bodyPr>
          <a:lstStyle/>
          <a:p>
            <a:pPr algn="ctr"/>
            <a:r>
              <a:rPr lang="ru-RU" sz="1600" b="1" dirty="0" smtClean="0">
                <a:solidFill>
                  <a:srgbClr val="7030A0"/>
                </a:solidFill>
              </a:rPr>
              <a:t>ПРЕМИНЕНИЕ НАНОМАТЕРИАЛОВ</a:t>
            </a:r>
            <a:endParaRPr lang="ru-RU" sz="1600" b="1" dirty="0">
              <a:solidFill>
                <a:srgbClr val="7030A0"/>
              </a:solidFill>
            </a:endParaRPr>
          </a:p>
        </p:txBody>
      </p:sp>
      <p:sp>
        <p:nvSpPr>
          <p:cNvPr id="2" name="Рамка 1"/>
          <p:cNvSpPr/>
          <p:nvPr/>
        </p:nvSpPr>
        <p:spPr>
          <a:xfrm>
            <a:off x="683568" y="3635345"/>
            <a:ext cx="2403712" cy="3187715"/>
          </a:xfrm>
          <a:prstGeom prst="frame">
            <a:avLst>
              <a:gd name="adj1" fmla="val 219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454720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19250" y="188913"/>
            <a:ext cx="6281738" cy="368300"/>
          </a:xfrm>
          <a:prstGeom prst="rect">
            <a:avLst/>
          </a:prstGeom>
        </p:spPr>
        <p:txBody>
          <a:bodyPr wrap="none">
            <a:spAutoFit/>
          </a:bodyPr>
          <a:lstStyle/>
          <a:p>
            <a:pPr>
              <a:defRPr/>
            </a:pPr>
            <a:r>
              <a:rPr lang="ru-RU" b="1" dirty="0">
                <a:solidFill>
                  <a:srgbClr val="0000FF"/>
                </a:solidFill>
                <a:effectLst>
                  <a:outerShdw blurRad="38100" dist="38100" dir="2700000" algn="tl">
                    <a:srgbClr val="C0C0C0"/>
                  </a:outerShdw>
                </a:effectLst>
                <a:latin typeface="Times New Roman" pitchFamily="18" charset="0"/>
                <a:cs typeface="Arial" pitchFamily="34" charset="0"/>
              </a:rPr>
              <a:t>ЭФФЕКТИВНАЯ СМАЗКА НА ОСНОВЕ ФУЛЛЕРЕНОВ</a:t>
            </a:r>
            <a:endParaRPr lang="ru-RU" b="1"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
        <p:nvSpPr>
          <p:cNvPr id="28675" name="Прямоугольник 5"/>
          <p:cNvSpPr>
            <a:spLocks noChangeArrowheads="1"/>
          </p:cNvSpPr>
          <p:nvPr/>
        </p:nvSpPr>
        <p:spPr bwMode="auto">
          <a:xfrm>
            <a:off x="0" y="692150"/>
            <a:ext cx="8964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zh-CN" sz="1400">
                <a:latin typeface="Times New Roman" pitchFamily="18" charset="0"/>
              </a:rPr>
              <a:t>	</a:t>
            </a:r>
            <a:r>
              <a:rPr lang="ru-RU" altLang="zh-CN" sz="1400">
                <a:solidFill>
                  <a:srgbClr val="FF0000"/>
                </a:solidFill>
                <a:latin typeface="Times New Roman" pitchFamily="18" charset="0"/>
              </a:rPr>
              <a:t>Вскоре после открытия фуллеренов (1985г.) появились предложения о создании новых смазочных материалов с добавлением этих молекул.</a:t>
            </a:r>
            <a:endParaRPr lang="ru-RU" altLang="zh-CN" sz="1400">
              <a:solidFill>
                <a:srgbClr val="FF0000"/>
              </a:solidFill>
              <a:latin typeface="Times New Roman" pitchFamily="18" charset="0"/>
              <a:cs typeface="Times New Roman" pitchFamily="18" charset="0"/>
            </a:endParaRPr>
          </a:p>
        </p:txBody>
      </p:sp>
      <p:sp>
        <p:nvSpPr>
          <p:cNvPr id="28676" name="Прямоугольник 7"/>
          <p:cNvSpPr>
            <a:spLocks noChangeArrowheads="1"/>
          </p:cNvSpPr>
          <p:nvPr/>
        </p:nvSpPr>
        <p:spPr bwMode="auto">
          <a:xfrm>
            <a:off x="0" y="1484313"/>
            <a:ext cx="88931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zh-CN" sz="1400">
                <a:latin typeface="Times New Roman" pitchFamily="18" charset="0"/>
              </a:rPr>
              <a:t>	На такую возможность указывали как идеальная сферическая форма молекул фуллеренов С</a:t>
            </a:r>
            <a:r>
              <a:rPr lang="ru-RU" altLang="zh-CN" sz="1400" baseline="-25000">
                <a:latin typeface="Times New Roman" pitchFamily="18" charset="0"/>
              </a:rPr>
              <a:t>60</a:t>
            </a:r>
            <a:r>
              <a:rPr lang="ru-RU" altLang="zh-CN" sz="1400">
                <a:latin typeface="Times New Roman" pitchFamily="18" charset="0"/>
              </a:rPr>
              <a:t>, так и материальная основа этих молекул (углерод), который в виде графита давно и широко используется в качестве основы целого класса смазочных материалов. Многочисленные эксперименты, выполненные в последние годы, указывают на повышение смазочных характеристик обычных масел в результате добавления небольших количеств фуллеренов.</a:t>
            </a:r>
          </a:p>
          <a:p>
            <a:pPr algn="just"/>
            <a:r>
              <a:rPr lang="ru-RU" altLang="zh-CN" sz="1400">
                <a:latin typeface="Times New Roman" pitchFamily="18" charset="0"/>
              </a:rPr>
              <a:t>	Недавно одной из японских компаний было выполнено детальное количественное исследование, проливающее свет на механизм, определяющий влияние добавки фуллеренов на рабочие характеристики смазочных композиций на основе графита. Результаты этого исследования были положены в основу разработки «суперсмазки», обеспечивающей коэффициент трения поверхностей ниже 0.001.</a:t>
            </a:r>
            <a:endParaRPr lang="ru-RU" altLang="zh-CN" sz="1400">
              <a:latin typeface="Times New Roman" pitchFamily="18" charset="0"/>
              <a:cs typeface="Times New Roman" pitchFamily="18" charset="0"/>
            </a:endParaRPr>
          </a:p>
        </p:txBody>
      </p:sp>
      <p:pic>
        <p:nvPicPr>
          <p:cNvPr id="28677" name="Picture 8" descr="https://im0-tub-kz.yandex.net/i?id=478fae8007f29457a1aab0aa93a052ff&amp;n=33&amp;h=215&amp;w=2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4508500"/>
            <a:ext cx="1087438"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Стрелка вправо 15"/>
          <p:cNvSpPr/>
          <p:nvPr/>
        </p:nvSpPr>
        <p:spPr>
          <a:xfrm>
            <a:off x="1258888" y="4797425"/>
            <a:ext cx="649287" cy="50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8679" name="Picture 6" descr="http://images.iop.org/objects/phw/news/15/3/28/buc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4850" y="4149725"/>
            <a:ext cx="23812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Стрелка вправо 16"/>
          <p:cNvSpPr/>
          <p:nvPr/>
        </p:nvSpPr>
        <p:spPr>
          <a:xfrm>
            <a:off x="4284663" y="4868863"/>
            <a:ext cx="647700"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nvGrpSpPr>
          <p:cNvPr id="28681" name="Группа 14"/>
          <p:cNvGrpSpPr>
            <a:grpSpLocks/>
          </p:cNvGrpSpPr>
          <p:nvPr/>
        </p:nvGrpSpPr>
        <p:grpSpPr bwMode="auto">
          <a:xfrm>
            <a:off x="5003800" y="3646488"/>
            <a:ext cx="1728788" cy="3068637"/>
            <a:chOff x="4644008" y="3645024"/>
            <a:chExt cx="1728192" cy="3068960"/>
          </a:xfrm>
        </p:grpSpPr>
        <p:pic>
          <p:nvPicPr>
            <p:cNvPr id="28684" name="Picture 2" descr="http://img.exist.ru/img.jpg?Key=03939/9C901CE6.JPG&amp;Size=250x200&amp;MethodType=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3787744"/>
              <a:ext cx="720080" cy="129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4" descr="http://www.promoil.com.ua/im/D-321R%20Anti%20Friction%20Coating%20Kopi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4061" y="5445224"/>
              <a:ext cx="744083" cy="11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угольник 13"/>
            <p:cNvSpPr/>
            <p:nvPr/>
          </p:nvSpPr>
          <p:spPr>
            <a:xfrm>
              <a:off x="4644008" y="3645024"/>
              <a:ext cx="1728192" cy="306896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rgbClr val="FF0000"/>
                  </a:solidFill>
                </a:rPr>
                <a:t>ПРИМЕРЫ</a:t>
              </a:r>
            </a:p>
          </p:txBody>
        </p:sp>
      </p:grpSp>
      <p:sp>
        <p:nvSpPr>
          <p:cNvPr id="18" name="Стрелка вправо 17"/>
          <p:cNvSpPr/>
          <p:nvPr/>
        </p:nvSpPr>
        <p:spPr>
          <a:xfrm>
            <a:off x="6804025" y="4868863"/>
            <a:ext cx="647700"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8683" name="Picture 10" descr="https://www.start-partnership.com/wp-content/uploads/2013/09/%D0%BF%D0%BE%D0%B4%D1%88%D0%B8%D0%B1%D0%BD%D0%B8%D0%BA%D0%B8-%D0%BA%D0%B0%D1%87%D0%B5%D0%BD%D0%B8%D1%8F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5050" y="4508500"/>
            <a:ext cx="17240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808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ъект 2"/>
          <p:cNvSpPr>
            <a:spLocks noGrp="1" noChangeArrowheads="1"/>
          </p:cNvSpPr>
          <p:nvPr>
            <p:ph sz="half" idx="1"/>
          </p:nvPr>
        </p:nvSpPr>
        <p:spPr>
          <a:xfrm>
            <a:off x="514350" y="530225"/>
            <a:ext cx="3932238" cy="4389438"/>
          </a:xfrm>
        </p:spPr>
        <p:txBody>
          <a:bodyPr>
            <a:normAutofit fontScale="92500" lnSpcReduction="10000"/>
          </a:bodyPr>
          <a:lstStyle/>
          <a:p>
            <a:pPr marL="0" indent="0" algn="just" eaLnBrk="1" hangingPunct="1">
              <a:buFont typeface="Wingdings 2" pitchFamily="18" charset="2"/>
              <a:buNone/>
            </a:pPr>
            <a:r>
              <a:rPr lang="ru-RU" altLang="ru-RU" sz="1800" smtClean="0">
                <a:latin typeface="Times New Roman" pitchFamily="18" charset="0"/>
                <a:cs typeface="Arial" charset="0"/>
              </a:rPr>
              <a:t>	</a:t>
            </a:r>
            <a:r>
              <a:rPr lang="ru-RU" altLang="ru-RU" sz="1600" smtClean="0">
                <a:latin typeface="Times New Roman" pitchFamily="18" charset="0"/>
                <a:cs typeface="Arial" charset="0"/>
              </a:rPr>
              <a:t>В связи с нынешней актуальностью применения водорода в качестве топлива, нашей группой молодых ученых из Национальной нанотехнологической лаборатории открытого типа, а также Лабораторией инженерного профиля при КазНУ им. аль-Фараби совместно с Институтом проблем материаловедения (Киев) была разработана малотоннажная установка по производству углеродных наноструктур (фуллеренов). За 2013-2015 гг была разработана общая схема, проведены пуско-наладочные работы, отработаны режимы по получению фуллеренов и их отчистки. В настоящий момент проводятся работы по разработке антифрикционных материалов, присадок на основе углеродосодержащих материалов для уменьшения трения и износа связующих металлических узлов. </a:t>
            </a:r>
            <a:endParaRPr lang="ru-RU" altLang="ru-RU" sz="1600" smtClean="0">
              <a:latin typeface="Times New Roman" pitchFamily="18" charset="0"/>
              <a:cs typeface="Times New Roman" pitchFamily="18" charset="0"/>
            </a:endParaRPr>
          </a:p>
        </p:txBody>
      </p:sp>
      <p:sp>
        <p:nvSpPr>
          <p:cNvPr id="12" name="Заголовок 1"/>
          <p:cNvSpPr>
            <a:spLocks noGrp="1"/>
          </p:cNvSpPr>
          <p:nvPr>
            <p:ph type="title"/>
          </p:nvPr>
        </p:nvSpPr>
        <p:spPr>
          <a:xfrm>
            <a:off x="276225" y="-100013"/>
            <a:ext cx="8183563" cy="620713"/>
          </a:xfrm>
        </p:spPr>
        <p:txBody>
          <a:bodyPr>
            <a:noAutofit/>
          </a:bodyPr>
          <a:lstStyle/>
          <a:p>
            <a:pPr algn="ctr" eaLnBrk="1" hangingPunct="1">
              <a:defRPr/>
            </a:pPr>
            <a:r>
              <a:rPr sz="2800" noProof="1">
                <a:solidFill>
                  <a:srgbClr val="FF0000"/>
                </a:solidFill>
                <a:effectLst>
                  <a:outerShdw blurRad="38100" dist="38100" dir="2700000">
                    <a:srgbClr val="000000"/>
                  </a:outerShdw>
                </a:effectLst>
              </a:rPr>
              <a:t>ТЕХНОЛОГИЯ ПОЛУЧЕНИЯ</a:t>
            </a:r>
          </a:p>
        </p:txBody>
      </p:sp>
      <p:sp>
        <p:nvSpPr>
          <p:cNvPr id="29700" name="TextBox 4"/>
          <p:cNvSpPr txBox="1">
            <a:spLocks noChangeArrowheads="1"/>
          </p:cNvSpPr>
          <p:nvPr/>
        </p:nvSpPr>
        <p:spPr bwMode="auto">
          <a:xfrm>
            <a:off x="4884738" y="28987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ru-RU" altLang="ru-RU">
              <a:latin typeface="Times New Roman" pitchFamily="18" charset="0"/>
              <a:cs typeface="Times New Roman" pitchFamily="18" charset="0"/>
            </a:endParaRPr>
          </a:p>
        </p:txBody>
      </p:sp>
      <p:sp>
        <p:nvSpPr>
          <p:cNvPr id="29701" name="TextBox 8"/>
          <p:cNvSpPr txBox="1">
            <a:spLocks noChangeArrowheads="1"/>
          </p:cNvSpPr>
          <p:nvPr/>
        </p:nvSpPr>
        <p:spPr bwMode="auto">
          <a:xfrm>
            <a:off x="4884738" y="196373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ru-RU" altLang="ru-RU">
              <a:latin typeface="Times New Roman" pitchFamily="18" charset="0"/>
              <a:cs typeface="Times New Roman" pitchFamily="18" charset="0"/>
            </a:endParaRPr>
          </a:p>
        </p:txBody>
      </p:sp>
      <p:pic>
        <p:nvPicPr>
          <p:cNvPr id="29702" name="Рисунок 57" descr="20151008_104824"/>
          <p:cNvPicPr>
            <a:picLocks noChangeAspect="1" noChangeArrowheads="1"/>
          </p:cNvPicPr>
          <p:nvPr/>
        </p:nvPicPr>
        <p:blipFill>
          <a:blip r:embed="rId3">
            <a:extLst>
              <a:ext uri="{28A0092B-C50C-407E-A947-70E740481C1C}">
                <a14:useLocalDpi xmlns:a14="http://schemas.microsoft.com/office/drawing/2010/main" val="0"/>
              </a:ext>
            </a:extLst>
          </a:blip>
          <a:srcRect l="4942" r="18251"/>
          <a:stretch>
            <a:fillRect/>
          </a:stretch>
        </p:blipFill>
        <p:spPr bwMode="auto">
          <a:xfrm>
            <a:off x="4486275" y="901700"/>
            <a:ext cx="183197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Стрелка вниз 20"/>
          <p:cNvSpPr/>
          <p:nvPr/>
        </p:nvSpPr>
        <p:spPr>
          <a:xfrm>
            <a:off x="7532688" y="2401888"/>
            <a:ext cx="357187" cy="28575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kumimoji="1" lang="ru-RU"/>
          </a:p>
        </p:txBody>
      </p:sp>
      <p:sp>
        <p:nvSpPr>
          <p:cNvPr id="22" name="Стрелка вниз 21"/>
          <p:cNvSpPr/>
          <p:nvPr/>
        </p:nvSpPr>
        <p:spPr>
          <a:xfrm>
            <a:off x="5222875" y="4437063"/>
            <a:ext cx="357188" cy="28575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kumimoji="1" lang="ru-RU"/>
          </a:p>
        </p:txBody>
      </p:sp>
      <p:sp>
        <p:nvSpPr>
          <p:cNvPr id="26" name="Стрелка вниз 25"/>
          <p:cNvSpPr/>
          <p:nvPr/>
        </p:nvSpPr>
        <p:spPr>
          <a:xfrm rot="16049440">
            <a:off x="6433344" y="1502569"/>
            <a:ext cx="357188" cy="28575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kumimoji="1" lang="ru-RU"/>
          </a:p>
        </p:txBody>
      </p:sp>
      <p:sp>
        <p:nvSpPr>
          <p:cNvPr id="27" name="Стрелка вниз 26"/>
          <p:cNvSpPr/>
          <p:nvPr/>
        </p:nvSpPr>
        <p:spPr>
          <a:xfrm rot="5400000">
            <a:off x="6425406" y="3294857"/>
            <a:ext cx="357187" cy="28575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kumimoji="1" lang="ru-RU"/>
          </a:p>
        </p:txBody>
      </p:sp>
      <p:sp>
        <p:nvSpPr>
          <p:cNvPr id="28" name="Стрелка вниз 27"/>
          <p:cNvSpPr/>
          <p:nvPr/>
        </p:nvSpPr>
        <p:spPr>
          <a:xfrm rot="16049440">
            <a:off x="6361906" y="5477669"/>
            <a:ext cx="357188" cy="28575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kumimoji="1" lang="ru-RU"/>
          </a:p>
        </p:txBody>
      </p:sp>
      <p:pic>
        <p:nvPicPr>
          <p:cNvPr id="29708" name="Picture 18" descr="http://i60.fastpic.ru/big/2013/1024/71/ff56146c896e1e35a5201b3b0c9cf7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8313" y="830263"/>
            <a:ext cx="1763712"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Объект 5"/>
          <p:cNvPicPr>
            <a:picLocks noChangeAspect="1" noChangeArrowheads="1"/>
          </p:cNvPicPr>
          <p:nvPr/>
        </p:nvPicPr>
        <p:blipFill>
          <a:blip r:embed="rId5" cstate="print">
            <a:extLst>
              <a:ext uri="{28A0092B-C50C-407E-A947-70E740481C1C}">
                <a14:useLocalDpi xmlns:a14="http://schemas.microsoft.com/office/drawing/2010/main" val="0"/>
              </a:ext>
            </a:extLst>
          </a:blip>
          <a:srcRect l="13750" t="29958" r="18750" b="22296"/>
          <a:stretch>
            <a:fillRect/>
          </a:stretch>
        </p:blipFill>
        <p:spPr bwMode="auto">
          <a:xfrm>
            <a:off x="4572000" y="2708275"/>
            <a:ext cx="1655763"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10" name="Группа 30"/>
          <p:cNvGrpSpPr>
            <a:grpSpLocks/>
          </p:cNvGrpSpPr>
          <p:nvPr/>
        </p:nvGrpSpPr>
        <p:grpSpPr bwMode="auto">
          <a:xfrm>
            <a:off x="6875463" y="2781300"/>
            <a:ext cx="1728787" cy="1449388"/>
            <a:chOff x="6876256" y="2492896"/>
            <a:chExt cx="1728192" cy="1449452"/>
          </a:xfrm>
        </p:grpSpPr>
        <p:pic>
          <p:nvPicPr>
            <p:cNvPr id="29713" name="Объект 4"/>
            <p:cNvPicPr>
              <a:picLocks noChangeAspect="1" noChangeArrowheads="1"/>
            </p:cNvPicPr>
            <p:nvPr/>
          </p:nvPicPr>
          <p:blipFill>
            <a:blip r:embed="rId6">
              <a:extLst>
                <a:ext uri="{28A0092B-C50C-407E-A947-70E740481C1C}">
                  <a14:useLocalDpi xmlns:a14="http://schemas.microsoft.com/office/drawing/2010/main" val="0"/>
                </a:ext>
              </a:extLst>
            </a:blip>
            <a:srcRect l="4349" t="27663"/>
            <a:stretch>
              <a:fillRect/>
            </a:stretch>
          </p:blipFill>
          <p:spPr bwMode="auto">
            <a:xfrm>
              <a:off x="6876256" y="2492896"/>
              <a:ext cx="1728192" cy="1437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4" name="Прямоугольник 29"/>
            <p:cNvSpPr>
              <a:spLocks noChangeArrowheads="1"/>
            </p:cNvSpPr>
            <p:nvPr/>
          </p:nvSpPr>
          <p:spPr bwMode="auto">
            <a:xfrm>
              <a:off x="7039850" y="3573016"/>
              <a:ext cx="14205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zh-CN" sz="900" b="1">
                  <a:latin typeface="Times New Roman" pitchFamily="18" charset="0"/>
                </a:rPr>
                <a:t>Индустриальные масла</a:t>
              </a:r>
            </a:p>
            <a:p>
              <a:pPr algn="ctr"/>
              <a:r>
                <a:rPr lang="ru-RU" altLang="zh-CN" sz="900" b="1">
                  <a:latin typeface="Times New Roman" pitchFamily="18" charset="0"/>
                </a:rPr>
                <a:t> И20-А, И40-А </a:t>
              </a:r>
              <a:endParaRPr lang="ru-RU" altLang="zh-CN" sz="900"/>
            </a:p>
          </p:txBody>
        </p:sp>
      </p:grpSp>
      <p:pic>
        <p:nvPicPr>
          <p:cNvPr id="29711" name="Picture 2" descr="http://eraavto.ru/wp-content/uploads/2017/02/original-11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025" y="4941888"/>
            <a:ext cx="1843088"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712" name="Замещающее содержимое 1"/>
          <p:cNvGraphicFramePr>
            <a:graphicFrameLocks noGrp="1"/>
          </p:cNvGraphicFramePr>
          <p:nvPr>
            <p:ph sz="half" idx="2"/>
          </p:nvPr>
        </p:nvGraphicFramePr>
        <p:xfrm>
          <a:off x="4481513" y="4829175"/>
          <a:ext cx="1873250" cy="1106488"/>
        </p:xfrm>
        <a:graphic>
          <a:graphicData uri="http://schemas.openxmlformats.org/presentationml/2006/ole">
            <mc:AlternateContent xmlns:mc="http://schemas.openxmlformats.org/markup-compatibility/2006">
              <mc:Choice xmlns:v="urn:schemas-microsoft-com:vml" Requires="v">
                <p:oleObj spid="_x0000_s1027" r:id="rId8" imgW="3161905" imgH="1695687" progId="Paint.Picture">
                  <p:embed/>
                </p:oleObj>
              </mc:Choice>
              <mc:Fallback>
                <p:oleObj r:id="rId8" imgW="3161905" imgH="1695687" progId="Paint.Picture">
                  <p:embed/>
                  <p:pic>
                    <p:nvPicPr>
                      <p:cNvPr id="0" name=""/>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81513" y="4829175"/>
                        <a:ext cx="187325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8611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мещающее содержимое 2"/>
          <p:cNvSpPr>
            <a:spLocks noGrp="1" noChangeArrowheads="1"/>
          </p:cNvSpPr>
          <p:nvPr>
            <p:ph sz="half" idx="1"/>
          </p:nvPr>
        </p:nvSpPr>
        <p:spPr>
          <a:xfrm>
            <a:off x="107504" y="-27384"/>
            <a:ext cx="8784976" cy="1228725"/>
          </a:xfrm>
        </p:spPr>
        <p:txBody>
          <a:bodyPr>
            <a:noAutofit/>
          </a:bodyPr>
          <a:lstStyle/>
          <a:p>
            <a:pPr marL="0" indent="0" algn="just">
              <a:buNone/>
            </a:pPr>
            <a:r>
              <a:rPr lang="ru-RU" altLang="en-US" sz="2800" dirty="0" smtClean="0">
                <a:latin typeface="Times New Roman" pitchFamily="18" charset="0"/>
                <a:cs typeface="Times New Roman" pitchFamily="18" charset="0"/>
              </a:rPr>
              <a:t>	Полученные суспензии на основе микро -нанопорошков показывают нам следующие результаты, трение износа подшипников уменьшилось </a:t>
            </a:r>
            <a:r>
              <a:rPr lang="ru-RU" altLang="en-US" sz="2800" dirty="0" smtClean="0">
                <a:latin typeface="Times New Roman" pitchFamily="18" charset="0"/>
                <a:cs typeface="Times New Roman" pitchFamily="18" charset="0"/>
              </a:rPr>
              <a:t>на 8%. </a:t>
            </a:r>
            <a:endParaRPr lang="ru-RU" altLang="en-US" sz="2800" dirty="0" smtClean="0">
              <a:latin typeface="Times New Roman" pitchFamily="18" charset="0"/>
              <a:cs typeface="Times New Roman" pitchFamily="18" charset="0"/>
            </a:endParaRPr>
          </a:p>
        </p:txBody>
      </p:sp>
      <p:graphicFrame>
        <p:nvGraphicFramePr>
          <p:cNvPr id="5" name="Замещающее содержимое 4"/>
          <p:cNvGraphicFramePr>
            <a:graphicFrameLocks/>
          </p:cNvGraphicFramePr>
          <p:nvPr>
            <p:extLst>
              <p:ext uri="{D42A27DB-BD31-4B8C-83A1-F6EECF244321}">
                <p14:modId xmlns:p14="http://schemas.microsoft.com/office/powerpoint/2010/main" val="43093843"/>
              </p:ext>
            </p:extLst>
          </p:nvPr>
        </p:nvGraphicFramePr>
        <p:xfrm>
          <a:off x="38994" y="1470718"/>
          <a:ext cx="8997502" cy="2080386"/>
        </p:xfrm>
        <a:graphic>
          <a:graphicData uri="http://schemas.openxmlformats.org/drawingml/2006/table">
            <a:tbl>
              <a:tblPr firstRow="1" bandRow="1">
                <a:tableStyleId>{5C22544A-7EE6-4342-B048-85BDC9FD1C3A}</a:tableStyleId>
              </a:tblPr>
              <a:tblGrid>
                <a:gridCol w="1364654"/>
                <a:gridCol w="792088"/>
                <a:gridCol w="936104"/>
                <a:gridCol w="841119"/>
                <a:gridCol w="970950"/>
                <a:gridCol w="998256"/>
                <a:gridCol w="982380"/>
                <a:gridCol w="984285"/>
                <a:gridCol w="1127666"/>
              </a:tblGrid>
              <a:tr h="741992">
                <a:tc>
                  <a:txBody>
                    <a:bodyPr/>
                    <a:lstStyle/>
                    <a:p>
                      <a:pPr algn="ctr">
                        <a:buNone/>
                      </a:pPr>
                      <a:r>
                        <a:rPr lang="ru-RU" altLang="en-US" sz="1400" dirty="0" smtClean="0"/>
                        <a:t>Материал</a:t>
                      </a:r>
                      <a:r>
                        <a:rPr lang="ru-RU" altLang="en-US" sz="1400" baseline="0" dirty="0" smtClean="0"/>
                        <a:t> </a:t>
                      </a:r>
                      <a:endParaRPr lang="ru-RU" altLang="en-US" sz="1400" dirty="0"/>
                    </a:p>
                  </a:txBody>
                  <a:tcPr marL="91443" marR="91443"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ru-RU" altLang="en-US" sz="1400" dirty="0"/>
                        <a:t>Время, сек.</a:t>
                      </a:r>
                    </a:p>
                  </a:txBody>
                  <a:tcPr marL="91443" marR="91443"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ru-RU" altLang="en-US" sz="1400" dirty="0"/>
                        <a:t>Нагрузка, </a:t>
                      </a:r>
                      <a:r>
                        <a:rPr lang="ru-RU" altLang="en-US" sz="1400" dirty="0" err="1"/>
                        <a:t>гр</a:t>
                      </a:r>
                      <a:endParaRPr lang="ru-RU" altLang="en-US" sz="1400" dirty="0"/>
                    </a:p>
                  </a:txBody>
                  <a:tcPr marL="91443" marR="91443"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ru-RU" altLang="en-US" sz="1400" dirty="0"/>
                        <a:t>И-40А</a:t>
                      </a:r>
                    </a:p>
                  </a:txBody>
                  <a:tcPr marL="91443" marR="91443"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ru-RU" altLang="en-US" sz="1400" dirty="0"/>
                        <a:t>И-40А</a:t>
                      </a:r>
                    </a:p>
                    <a:p>
                      <a:pPr algn="ctr">
                        <a:buNone/>
                      </a:pPr>
                      <a:r>
                        <a:rPr lang="ru-RU" altLang="en-US" sz="1400" dirty="0"/>
                        <a:t>+5% графита</a:t>
                      </a:r>
                    </a:p>
                  </a:txBody>
                  <a:tcPr marL="91443" marR="91443"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ru-RU" altLang="en-US" sz="1400" dirty="0"/>
                        <a:t>И-40А</a:t>
                      </a:r>
                    </a:p>
                    <a:p>
                      <a:pPr algn="ctr">
                        <a:buNone/>
                      </a:pPr>
                      <a:r>
                        <a:rPr lang="ru-RU" altLang="en-US" sz="1400" dirty="0"/>
                        <a:t>+5% C60</a:t>
                      </a:r>
                    </a:p>
                  </a:txBody>
                  <a:tcPr marL="91443" marR="91443"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ru-RU" altLang="en-US" sz="1400" dirty="0"/>
                        <a:t>И-40А</a:t>
                      </a:r>
                    </a:p>
                    <a:p>
                      <a:pPr algn="ctr">
                        <a:buNone/>
                      </a:pPr>
                      <a:r>
                        <a:rPr lang="ru-RU" altLang="en-US" sz="1400" dirty="0"/>
                        <a:t>+5% (</a:t>
                      </a:r>
                      <a:r>
                        <a:rPr lang="ru-RU" altLang="en-US" sz="1400" dirty="0" err="1"/>
                        <a:t>Жел</a:t>
                      </a:r>
                      <a:r>
                        <a:rPr lang="ru-RU" altLang="en-US" sz="1400" dirty="0"/>
                        <a:t> + СФ)</a:t>
                      </a:r>
                    </a:p>
                  </a:txBody>
                  <a:tcPr marL="91443" marR="91443"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ru-RU" altLang="en-US" sz="1400" dirty="0"/>
                        <a:t>И-40А</a:t>
                      </a:r>
                    </a:p>
                    <a:p>
                      <a:pPr algn="ctr">
                        <a:buNone/>
                      </a:pPr>
                      <a:r>
                        <a:rPr lang="ru-RU" altLang="en-US" sz="1400" dirty="0"/>
                        <a:t>+5% (Ал–СФ)</a:t>
                      </a:r>
                    </a:p>
                  </a:txBody>
                  <a:tcPr marL="91443" marR="91443"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ru-RU" altLang="en-US" sz="1400" dirty="0"/>
                        <a:t>И-40А</a:t>
                      </a:r>
                    </a:p>
                    <a:p>
                      <a:pPr algn="ctr">
                        <a:buNone/>
                      </a:pPr>
                      <a:r>
                        <a:rPr lang="ru-RU" altLang="en-US" sz="1400" dirty="0"/>
                        <a:t>+5% (</a:t>
                      </a:r>
                      <a:r>
                        <a:rPr lang="ru-RU" altLang="en-US" sz="1400" dirty="0" err="1"/>
                        <a:t>Жел</a:t>
                      </a:r>
                      <a:r>
                        <a:rPr lang="ru-RU" altLang="en-US" sz="1400" dirty="0"/>
                        <a:t>)</a:t>
                      </a:r>
                    </a:p>
                  </a:txBody>
                  <a:tcPr marL="91443" marR="91443"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8758">
                <a:tc>
                  <a:txBody>
                    <a:bodyPr/>
                    <a:lstStyle/>
                    <a:p>
                      <a:pPr algn="ctr">
                        <a:buNone/>
                      </a:pPr>
                      <a:r>
                        <a:rPr lang="ru-RU" altLang="en-US" sz="1400" dirty="0"/>
                        <a:t>Сталь–сталь</a:t>
                      </a:r>
                    </a:p>
                  </a:txBody>
                  <a:tcPr marL="91443" marR="91443"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ru-RU" altLang="en-US" sz="1400"/>
                        <a:t>300</a:t>
                      </a:r>
                    </a:p>
                  </a:txBody>
                  <a:tcPr marL="91443" marR="91443"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ru-RU" altLang="en-US" sz="1400"/>
                        <a:t>533</a:t>
                      </a:r>
                    </a:p>
                  </a:txBody>
                  <a:tcPr marL="91443" marR="91443"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ru-RU" altLang="en-US" sz="1400" dirty="0"/>
                        <a:t>100</a:t>
                      </a:r>
                    </a:p>
                    <a:p>
                      <a:pPr algn="ctr">
                        <a:buNone/>
                      </a:pPr>
                      <a:r>
                        <a:rPr lang="ru-RU" altLang="en-US" sz="1400" dirty="0"/>
                        <a:t>мкм</a:t>
                      </a:r>
                    </a:p>
                  </a:txBody>
                  <a:tcPr marL="91443" marR="91443"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ru-RU" altLang="en-US" sz="1400" dirty="0"/>
                        <a:t>187мкм</a:t>
                      </a:r>
                    </a:p>
                  </a:txBody>
                  <a:tcPr marL="91443" marR="91443"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ru-RU" altLang="en-US" sz="1400" dirty="0"/>
                        <a:t>97</a:t>
                      </a:r>
                    </a:p>
                    <a:p>
                      <a:pPr algn="ctr">
                        <a:buNone/>
                      </a:pPr>
                      <a:r>
                        <a:rPr lang="ru-RU" altLang="en-US" sz="1400" dirty="0"/>
                        <a:t>мкм</a:t>
                      </a:r>
                    </a:p>
                  </a:txBody>
                  <a:tcPr marL="91443" marR="91443"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ru-RU" altLang="en-US" sz="1400" b="1" dirty="0">
                          <a:solidFill>
                            <a:srgbClr val="C00000"/>
                          </a:solidFill>
                        </a:rPr>
                        <a:t>30</a:t>
                      </a:r>
                    </a:p>
                    <a:p>
                      <a:pPr algn="ctr">
                        <a:buNone/>
                      </a:pPr>
                      <a:r>
                        <a:rPr lang="ru-RU" altLang="en-US" sz="1400" b="1" dirty="0">
                          <a:solidFill>
                            <a:srgbClr val="C00000"/>
                          </a:solidFill>
                        </a:rPr>
                        <a:t>мкм</a:t>
                      </a:r>
                    </a:p>
                  </a:txBody>
                  <a:tcPr marL="91443" marR="91443"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ru-RU" altLang="en-US" sz="1400" dirty="0"/>
                        <a:t>150</a:t>
                      </a:r>
                    </a:p>
                    <a:p>
                      <a:pPr algn="ctr">
                        <a:buNone/>
                      </a:pPr>
                      <a:r>
                        <a:rPr lang="ru-RU" altLang="en-US" sz="1400" dirty="0"/>
                        <a:t>мкм</a:t>
                      </a:r>
                    </a:p>
                  </a:txBody>
                  <a:tcPr marL="91443" marR="91443"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ru-RU" altLang="en-US" sz="1400" dirty="0"/>
                        <a:t>60</a:t>
                      </a:r>
                    </a:p>
                    <a:p>
                      <a:pPr algn="ctr">
                        <a:buNone/>
                      </a:pPr>
                      <a:r>
                        <a:rPr lang="ru-RU" altLang="en-US" sz="1400" dirty="0"/>
                        <a:t>мкм</a:t>
                      </a:r>
                    </a:p>
                  </a:txBody>
                  <a:tcPr marL="91443" marR="91443"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9636">
                <a:tc>
                  <a:txBody>
                    <a:bodyPr/>
                    <a:lstStyle/>
                    <a:p>
                      <a:pPr algn="ctr">
                        <a:buNone/>
                      </a:pPr>
                      <a:r>
                        <a:rPr lang="ru-RU" altLang="en-US" sz="1400" dirty="0"/>
                        <a:t>Результаты на улучшение</a:t>
                      </a:r>
                    </a:p>
                  </a:txBody>
                  <a:tcPr marL="91443" marR="91443"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ru-RU" altLang="en-US" sz="1400" dirty="0"/>
                    </a:p>
                  </a:txBody>
                  <a:tcPr marL="91443" marR="91443"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ru-RU" altLang="en-US" sz="1400" dirty="0"/>
                    </a:p>
                  </a:txBody>
                  <a:tcPr marL="91443" marR="91443"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ru-RU" altLang="en-US" sz="1400" dirty="0"/>
                        <a:t>Хорошо</a:t>
                      </a:r>
                    </a:p>
                  </a:txBody>
                  <a:tcPr marL="91443" marR="91443"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ru-RU" altLang="en-US" sz="1400" dirty="0"/>
                        <a:t>Среднее</a:t>
                      </a:r>
                    </a:p>
                  </a:txBody>
                  <a:tcPr marL="91443" marR="91443"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ru-RU" altLang="en-US" sz="1400" dirty="0"/>
                        <a:t>Хорошо</a:t>
                      </a:r>
                    </a:p>
                  </a:txBody>
                  <a:tcPr marL="91443" marR="91443"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ru-RU" altLang="en-US" sz="1400" b="1" dirty="0">
                          <a:solidFill>
                            <a:srgbClr val="C00000"/>
                          </a:solidFill>
                        </a:rPr>
                        <a:t>Отлично</a:t>
                      </a:r>
                    </a:p>
                  </a:txBody>
                  <a:tcPr marL="91443" marR="91443"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ru-RU" altLang="en-US" sz="1400" dirty="0"/>
                        <a:t>Среднее</a:t>
                      </a:r>
                    </a:p>
                  </a:txBody>
                  <a:tcPr marL="91443" marR="91443"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ru-RU" altLang="en-US" sz="1400" dirty="0"/>
                        <a:t>Хорошо</a:t>
                      </a:r>
                    </a:p>
                  </a:txBody>
                  <a:tcPr marL="91443" marR="91443"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Прямоугольник 7"/>
          <p:cNvSpPr/>
          <p:nvPr/>
        </p:nvSpPr>
        <p:spPr>
          <a:xfrm>
            <a:off x="60698" y="3717032"/>
            <a:ext cx="8975798" cy="2970044"/>
          </a:xfrm>
          <a:prstGeom prst="rect">
            <a:avLst/>
          </a:prstGeom>
        </p:spPr>
        <p:txBody>
          <a:bodyPr wrap="square">
            <a:spAutoFit/>
          </a:bodyPr>
          <a:lstStyle/>
          <a:p>
            <a:pPr algn="just"/>
            <a:r>
              <a:rPr lang="ru-RU" sz="1700" b="1" dirty="0" smtClean="0"/>
              <a:t>Добавка </a:t>
            </a:r>
            <a:r>
              <a:rPr lang="ru-RU" sz="1700" b="1" dirty="0" err="1"/>
              <a:t>наноуглеродов</a:t>
            </a:r>
            <a:r>
              <a:rPr lang="ru-RU" sz="1700" b="1" dirty="0"/>
              <a:t> на антифрикционные и противоизносные свойства изделий.</a:t>
            </a:r>
          </a:p>
          <a:p>
            <a:pPr algn="just"/>
            <a:r>
              <a:rPr lang="ru-RU" sz="1700" dirty="0"/>
              <a:t>Добавление в микроскопических дозах </a:t>
            </a:r>
            <a:r>
              <a:rPr lang="ru-RU" sz="1700" dirty="0" err="1"/>
              <a:t>наноуглеродов</a:t>
            </a:r>
            <a:r>
              <a:rPr lang="ru-RU" sz="1700" dirty="0"/>
              <a:t> в масла, используемые для смазки валов и других трущихся частей в промышленном оборудовании, позволяет добиться невиданных до сих пор показателей увеличения срока их службы. Это происходит из-за того, что присутствие фуллерена С</a:t>
            </a:r>
            <a:r>
              <a:rPr lang="ru-RU" sz="1700" baseline="-25000" dirty="0"/>
              <a:t>60</a:t>
            </a:r>
            <a:r>
              <a:rPr lang="ru-RU" sz="1700" dirty="0"/>
              <a:t> в минеральных смазках инициирует на поверхности металла образование защитной </a:t>
            </a:r>
            <a:r>
              <a:rPr lang="ru-RU" sz="1700" dirty="0" err="1"/>
              <a:t>фуллерено</a:t>
            </a:r>
            <a:r>
              <a:rPr lang="ru-RU" sz="1700" dirty="0"/>
              <a:t>-полимерной пленки толщиной 100 </a:t>
            </a:r>
            <a:r>
              <a:rPr lang="ru-RU" sz="1700" dirty="0" err="1"/>
              <a:t>нм</a:t>
            </a:r>
            <a:r>
              <a:rPr lang="ru-RU" sz="1700" dirty="0"/>
              <a:t>. Эта пленка прекрасно справляется с увеличением защиты металла от износа, от термической и окислительной деструкции, увеличивает время жизни узлов трения в аварийных ситуациях в 3-8 раз, </a:t>
            </a:r>
            <a:r>
              <a:rPr lang="ru-RU" sz="1700" dirty="0" err="1"/>
              <a:t>термостабильность</a:t>
            </a:r>
            <a:r>
              <a:rPr lang="ru-RU" sz="1700" dirty="0"/>
              <a:t> смазок до 400—500 °C и несущую способность узлов трения в 2-3 раза, расширяет рабочий интервал давлений узлов трения в 1,5-2 раза, уменьшает время приработки </a:t>
            </a:r>
            <a:r>
              <a:rPr lang="ru-RU" sz="1700" dirty="0" err="1"/>
              <a:t>контртел</a:t>
            </a:r>
            <a:r>
              <a:rPr lang="ru-RU" sz="1700" dirty="0"/>
              <a:t>.</a:t>
            </a:r>
          </a:p>
        </p:txBody>
      </p:sp>
    </p:spTree>
    <p:extLst>
      <p:ext uri="{BB962C8B-B14F-4D97-AF65-F5344CB8AC3E}">
        <p14:creationId xmlns:p14="http://schemas.microsoft.com/office/powerpoint/2010/main" val="922714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481</Words>
  <Application>Microsoft Office PowerPoint</Application>
  <PresentationFormat>Экран (4:3)</PresentationFormat>
  <Paragraphs>106</Paragraphs>
  <Slides>11</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11</vt:i4>
      </vt:variant>
    </vt:vector>
  </HeadingPairs>
  <TitlesOfParts>
    <vt:vector size="13" baseType="lpstr">
      <vt:lpstr>Тема Office</vt:lpstr>
      <vt:lpstr>Bitmap Image</vt:lpstr>
      <vt:lpstr>Производство наноматериалов для широкого спектра применения Приоритетное направление: нанотехнологии и наноматериалы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ТЕХНОЛОГИЯ ПОЛУЧЕНИЯ</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Производство углеродных наноматериалов для широкого спектра применения Приоритетное направление: нанотехнологии и наноматериалы</dc:title>
  <dc:creator>VAC</dc:creator>
  <cp:lastModifiedBy>VAC</cp:lastModifiedBy>
  <cp:revision>12</cp:revision>
  <dcterms:created xsi:type="dcterms:W3CDTF">2022-05-17T12:41:39Z</dcterms:created>
  <dcterms:modified xsi:type="dcterms:W3CDTF">2022-07-25T07:28:02Z</dcterms:modified>
</cp:coreProperties>
</file>