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6" r:id="rId4"/>
    <p:sldId id="265" r:id="rId5"/>
    <p:sldId id="267" r:id="rId6"/>
    <p:sldId id="274" r:id="rId7"/>
    <p:sldId id="270" r:id="rId8"/>
    <p:sldId id="277" r:id="rId9"/>
    <p:sldId id="269" r:id="rId10"/>
    <p:sldId id="275" r:id="rId11"/>
    <p:sldId id="266" r:id="rId12"/>
    <p:sldId id="268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0443"/>
    <a:srgbClr val="0003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5108473049339129E-2"/>
          <c:y val="8.7776215473065869E-2"/>
          <c:w val="0.54510870516185461"/>
          <c:h val="0.8326195683872849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Показатель до очистки</c:v>
                </c:pt>
              </c:strCache>
            </c:strRef>
          </c:tx>
          <c:marker>
            <c:symbol val="none"/>
          </c:marker>
          <c:cat>
            <c:strRef>
              <c:f>Лист1!$B$1:$L$1</c:f>
              <c:strCache>
                <c:ptCount val="11"/>
                <c:pt idx="0">
                  <c:v>Li</c:v>
                </c:pt>
                <c:pt idx="1">
                  <c:v>Na</c:v>
                </c:pt>
                <c:pt idx="2">
                  <c:v>Mg</c:v>
                </c:pt>
                <c:pt idx="3">
                  <c:v>Al</c:v>
                </c:pt>
                <c:pt idx="4">
                  <c:v>Si</c:v>
                </c:pt>
                <c:pt idx="5">
                  <c:v>Mn</c:v>
                </c:pt>
                <c:pt idx="6">
                  <c:v>Fe</c:v>
                </c:pt>
                <c:pt idx="7">
                  <c:v>Zn</c:v>
                </c:pt>
                <c:pt idx="8">
                  <c:v>Br</c:v>
                </c:pt>
                <c:pt idx="9">
                  <c:v>Pb</c:v>
                </c:pt>
                <c:pt idx="10">
                  <c:v>Sr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75</c:v>
                </c:pt>
                <c:pt idx="1">
                  <c:v>73100</c:v>
                </c:pt>
                <c:pt idx="2">
                  <c:v>9780</c:v>
                </c:pt>
                <c:pt idx="3">
                  <c:v>5590</c:v>
                </c:pt>
                <c:pt idx="4">
                  <c:v>1940</c:v>
                </c:pt>
                <c:pt idx="5">
                  <c:v>4970</c:v>
                </c:pt>
                <c:pt idx="6">
                  <c:v>37400</c:v>
                </c:pt>
                <c:pt idx="7">
                  <c:v>7190</c:v>
                </c:pt>
                <c:pt idx="8">
                  <c:v>1100</c:v>
                </c:pt>
                <c:pt idx="9">
                  <c:v>1070</c:v>
                </c:pt>
                <c:pt idx="10">
                  <c:v>119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Показатель после очистки</c:v>
                </c:pt>
              </c:strCache>
            </c:strRef>
          </c:tx>
          <c:marker>
            <c:symbol val="none"/>
          </c:marker>
          <c:cat>
            <c:strRef>
              <c:f>Лист1!$B$1:$L$1</c:f>
              <c:strCache>
                <c:ptCount val="11"/>
                <c:pt idx="0">
                  <c:v>Li</c:v>
                </c:pt>
                <c:pt idx="1">
                  <c:v>Na</c:v>
                </c:pt>
                <c:pt idx="2">
                  <c:v>Mg</c:v>
                </c:pt>
                <c:pt idx="3">
                  <c:v>Al</c:v>
                </c:pt>
                <c:pt idx="4">
                  <c:v>Si</c:v>
                </c:pt>
                <c:pt idx="5">
                  <c:v>Mn</c:v>
                </c:pt>
                <c:pt idx="6">
                  <c:v>Fe</c:v>
                </c:pt>
                <c:pt idx="7">
                  <c:v>Zn</c:v>
                </c:pt>
                <c:pt idx="8">
                  <c:v>Br</c:v>
                </c:pt>
                <c:pt idx="9">
                  <c:v>Pb</c:v>
                </c:pt>
                <c:pt idx="10">
                  <c:v>Sr</c:v>
                </c:pt>
              </c:strCache>
            </c:strRef>
          </c:cat>
          <c:val>
            <c:numRef>
              <c:f>Лист1!$B$3:$L$3</c:f>
              <c:numCache>
                <c:formatCode>General</c:formatCode>
                <c:ptCount val="11"/>
                <c:pt idx="0">
                  <c:v>9.5</c:v>
                </c:pt>
                <c:pt idx="1">
                  <c:v>4100</c:v>
                </c:pt>
                <c:pt idx="2">
                  <c:v>2080</c:v>
                </c:pt>
                <c:pt idx="3">
                  <c:v>50</c:v>
                </c:pt>
                <c:pt idx="4">
                  <c:v>335.3</c:v>
                </c:pt>
                <c:pt idx="5">
                  <c:v>100</c:v>
                </c:pt>
                <c:pt idx="6">
                  <c:v>369</c:v>
                </c:pt>
                <c:pt idx="7">
                  <c:v>6.4</c:v>
                </c:pt>
                <c:pt idx="8">
                  <c:v>520</c:v>
                </c:pt>
                <c:pt idx="9">
                  <c:v>30</c:v>
                </c:pt>
                <c:pt idx="10">
                  <c:v>81.900000000000006</c:v>
                </c:pt>
              </c:numCache>
            </c:numRef>
          </c:val>
        </c:ser>
        <c:marker val="1"/>
        <c:axId val="71244416"/>
        <c:axId val="71741824"/>
      </c:lineChart>
      <c:catAx>
        <c:axId val="71244416"/>
        <c:scaling>
          <c:orientation val="minMax"/>
        </c:scaling>
        <c:axPos val="b"/>
        <c:tickLblPos val="nextTo"/>
        <c:crossAx val="71741824"/>
        <c:crosses val="autoZero"/>
        <c:auto val="1"/>
        <c:lblAlgn val="ctr"/>
        <c:lblOffset val="100"/>
      </c:catAx>
      <c:valAx>
        <c:axId val="71741824"/>
        <c:scaling>
          <c:orientation val="minMax"/>
        </c:scaling>
        <c:axPos val="l"/>
        <c:majorGridlines/>
        <c:numFmt formatCode="General" sourceLinked="1"/>
        <c:tickLblPos val="nextTo"/>
        <c:crossAx val="712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22257098635061"/>
          <c:y val="0.38720029160776764"/>
          <c:w val="0.34977742901364944"/>
          <c:h val="0.22559912235012783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033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4679" y="1958868"/>
            <a:ext cx="8543376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Применение фотосинтетических процессов для очистки промышленных стоков с последующей утилизацией избыточной биомассы</a:t>
            </a:r>
            <a:endParaRPr lang="ru-RU" altLang="ru-RU" sz="4000" b="1" cap="all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330" y="4183334"/>
            <a:ext cx="10278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Щеклеин</a:t>
            </a:r>
            <a:r>
              <a:rPr lang="ru-RU" sz="24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С.Е., д.т.н., профессор, зав. кафедрой Атомных электростанций и возобновляемых источников энергии </a:t>
            </a:r>
            <a:r>
              <a:rPr lang="ru-RU" sz="24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УралЭНИН</a:t>
            </a:r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УрФУ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Корелин А.В., к.т.н., доцент кафедры </a:t>
            </a:r>
            <a:r>
              <a:rPr lang="ru-RU" sz="24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ТОиФМ</a:t>
            </a:r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ИНМТ, УрФУ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Волкова М.В., ст. преподаватель кафедры ТМ </a:t>
            </a:r>
            <a:r>
              <a:rPr lang="ru-RU" sz="24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</a:t>
            </a:r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УрФУ</a:t>
            </a:r>
          </a:p>
        </p:txBody>
      </p:sp>
    </p:spTree>
    <p:extLst>
      <p:ext uri="{BB962C8B-B14F-4D97-AF65-F5344CB8AC3E}">
        <p14:creationId xmlns:p14="http://schemas.microsoft.com/office/powerpoint/2010/main" xmlns="" val="257992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Установка </a:t>
            </a:r>
            <a:r>
              <a:rPr lang="ru-RU" dirty="0" smtClean="0">
                <a:latin typeface="Arial Narrow" panose="020B0606020202030204" pitchFamily="34" charset="0"/>
              </a:rPr>
              <a:t>3 (сырье для получения </a:t>
            </a:r>
            <a:r>
              <a:rPr lang="ru-RU" dirty="0" err="1" smtClean="0">
                <a:latin typeface="Arial Narrow" panose="020B0606020202030204" pitchFamily="34" charset="0"/>
              </a:rPr>
              <a:t>биоэтанола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5602" name="Picture 2" descr="C:\Users\user\Downloads\IMG_20220614_110445_HD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22" y="1698173"/>
            <a:ext cx="4545871" cy="4415244"/>
          </a:xfrm>
          <a:prstGeom prst="rect">
            <a:avLst/>
          </a:prstGeom>
          <a:noFill/>
        </p:spPr>
      </p:pic>
      <p:pic>
        <p:nvPicPr>
          <p:cNvPr id="6" name="Рисунок 5" descr="Изображение выглядит как овощи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73337" y="1685109"/>
            <a:ext cx="5970315" cy="4462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52775" y="41469"/>
            <a:ext cx="4743450" cy="990600"/>
          </a:xfrm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Значимость проекта</a:t>
            </a: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3100" y="1198255"/>
            <a:ext cx="11038656" cy="52882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К потенциальным техническим преимуществам, достигаемым при реализации проекта, можно отнести следующие:</a:t>
            </a:r>
          </a:p>
          <a:p>
            <a:pPr marL="449263" indent="-1778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1. Комплексное снижение негативного воздействия ТЭЦ и ТЭС на окружающую среду.</a:t>
            </a:r>
          </a:p>
          <a:p>
            <a:pPr marL="449263" indent="-1778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2. Возвращение в производственный цикл после очистки воды, в настоящий момент выбрасываемой в коллекторы.</a:t>
            </a:r>
          </a:p>
          <a:p>
            <a:pPr marL="449263" indent="-1778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3.Очистка водоемов от излишков водорослей и снижение затрат на очистку </a:t>
            </a:r>
            <a:r>
              <a:rPr lang="ru-RU" sz="2400" dirty="0" err="1">
                <a:latin typeface="Arial Narrow" panose="020B0606020202030204" pitchFamily="34" charset="0"/>
              </a:rPr>
              <a:t>водозаборников</a:t>
            </a:r>
            <a:r>
              <a:rPr lang="ru-RU" sz="2400" dirty="0">
                <a:latin typeface="Arial Narrow" panose="020B0606020202030204" pitchFamily="34" charset="0"/>
              </a:rPr>
              <a:t>. Повышение качества воды в водоемах.</a:t>
            </a:r>
          </a:p>
          <a:p>
            <a:pPr marL="449263" indent="-1778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4. Получения </a:t>
            </a:r>
            <a:r>
              <a:rPr lang="ru-RU" sz="2400" dirty="0" err="1">
                <a:latin typeface="Arial Narrow" panose="020B0606020202030204" pitchFamily="34" charset="0"/>
              </a:rPr>
              <a:t>биоэтанола</a:t>
            </a:r>
            <a:r>
              <a:rPr lang="ru-RU" sz="2400" dirty="0">
                <a:latin typeface="Arial Narrow" panose="020B0606020202030204" pitchFamily="34" charset="0"/>
              </a:rPr>
              <a:t> из отходов.</a:t>
            </a:r>
          </a:p>
          <a:p>
            <a:pPr marL="449263" indent="-1778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5. Возможность дальнейшей переработки и извлечения химических элементов из остатков после брожения;</a:t>
            </a:r>
          </a:p>
          <a:p>
            <a:pPr marL="449263" indent="-1778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6. Утилизация растительных отходов.</a:t>
            </a:r>
          </a:p>
          <a:p>
            <a:pPr marL="449263" indent="-1778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7. Организация  малого производства, дополнительные рабочие места, новые малые предприятия, что особенно важно в моногородах или небольших населенных пунктах.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87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86944" y="41469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Осуществимость проекта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A204CDCF-6D6E-4AED-9E0F-A07D7D7A0C36}"/>
              </a:ext>
            </a:extLst>
          </p:cNvPr>
          <p:cNvSpPr txBox="1">
            <a:spLocks/>
          </p:cNvSpPr>
          <p:nvPr/>
        </p:nvSpPr>
        <p:spPr>
          <a:xfrm>
            <a:off x="925620" y="1219199"/>
            <a:ext cx="10190055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lnSpc>
                <a:spcPct val="150000"/>
              </a:lnSpc>
              <a:buNone/>
            </a:pPr>
            <a:r>
              <a:rPr lang="ru-RU" sz="2400" dirty="0">
                <a:latin typeface="Arial Narrow" panose="020B0606020202030204" pitchFamily="34" charset="0"/>
              </a:rPr>
              <a:t>Проект не требует дополнительных капитальных затрат или отдельного строительства. Установка создается из материалов отечественного производства. Технология особенно эффективна, если на ТЭЦ и ТЭС в качестве топлива используется уголь. Но может быть использована на любом предприятии в качестве  наилучшей доступной технологии (НДТ). А также предлагаемый проект рекомендован к использованию в сфере ЖКХ и ТБО. Получение </a:t>
            </a:r>
            <a:r>
              <a:rPr lang="ru-RU" sz="2400" dirty="0" err="1">
                <a:latin typeface="Arial Narrow" panose="020B0606020202030204" pitchFamily="34" charset="0"/>
              </a:rPr>
              <a:t>биоэтанола</a:t>
            </a:r>
            <a:r>
              <a:rPr lang="ru-RU" sz="2400" dirty="0">
                <a:latin typeface="Arial Narrow" panose="020B0606020202030204" pitchFamily="34" charset="0"/>
              </a:rPr>
              <a:t> из водорослей будет стимулировать развитие малого бизнеса и служить временным решениям для утилизации растительных отходов.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13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49977" y="41469"/>
            <a:ext cx="9989548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Защита интеллектуальной собственности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199" y="1219200"/>
            <a:ext cx="11403875" cy="509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097" name="Picture 1" descr="C:\Users\user\Desktop\пат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534" y="1258261"/>
            <a:ext cx="3127049" cy="468533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967" y="1426593"/>
            <a:ext cx="2986723" cy="432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63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47A5906-D3F4-45D3-97CC-064E0A6B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33" y="0"/>
            <a:ext cx="8229600" cy="914400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Признание и награды 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F23F98-DBAE-4B5D-9CD6-8326E33BE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828" y="1143000"/>
            <a:ext cx="2509590" cy="347348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512491-A886-4D5E-8996-7F6EBA698B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343" y="4765513"/>
            <a:ext cx="2388075" cy="158367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680E51A-E45D-41E0-940A-39C1C1AFFFFC}"/>
              </a:ext>
            </a:extLst>
          </p:cNvPr>
          <p:cNvSpPr/>
          <p:nvPr/>
        </p:nvSpPr>
        <p:spPr>
          <a:xfrm>
            <a:off x="4614333" y="1142999"/>
            <a:ext cx="5605992" cy="520618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indent="627063" algn="just"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latin typeface="Arial Narrow" panose="020B0606020202030204" pitchFamily="34" charset="0"/>
              </a:rPr>
              <a:t>В 2019 г.  проект награжден золотой медалью за первое место  в номинации «Интеллектуальная собственность - будущее моей страны»  Всероссийского конкурса «Моя страна – моя Россия» АНО «Россия - страна возможностей». </a:t>
            </a:r>
          </a:p>
          <a:p>
            <a:pPr indent="627063" algn="just"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latin typeface="Arial Narrow" panose="020B0606020202030204" pitchFamily="34" charset="0"/>
              </a:rPr>
              <a:t>В марте 2020 г. был получен патент на изобретение «Способ получения  биоэтанола из водорослей».  </a:t>
            </a:r>
          </a:p>
          <a:p>
            <a:pPr indent="627063" algn="just"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latin typeface="Arial Narrow" panose="020B0606020202030204" pitchFamily="34" charset="0"/>
              </a:rPr>
              <a:t>В 2020г. результаты исследования были  изложены на первой международной конференции «Энергетика, экология, климат-2020 WCAEE — ICEEC-2020».</a:t>
            </a:r>
          </a:p>
          <a:p>
            <a:pPr indent="627063" algn="just"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latin typeface="Arial Narrow" panose="020B0606020202030204" pitchFamily="34" charset="0"/>
              </a:rPr>
              <a:t>В ноябре 2021г. </a:t>
            </a:r>
            <a:r>
              <a:rPr lang="ru-RU" sz="2400" dirty="0" err="1">
                <a:latin typeface="Arial Narrow" panose="020B0606020202030204" pitchFamily="34" charset="0"/>
              </a:rPr>
              <a:t>Проектзанял</a:t>
            </a:r>
            <a:r>
              <a:rPr lang="ru-RU" sz="2400" dirty="0">
                <a:latin typeface="Arial Narrow" panose="020B0606020202030204" pitchFamily="34" charset="0"/>
              </a:rPr>
              <a:t> первое место в </a:t>
            </a:r>
            <a:r>
              <a:rPr lang="ru-RU" sz="2400" dirty="0" err="1">
                <a:latin typeface="Arial Narrow" panose="020B0606020202030204" pitchFamily="34" charset="0"/>
              </a:rPr>
              <a:t>номинации»Лучший</a:t>
            </a:r>
            <a:r>
              <a:rPr lang="ru-RU" sz="2400" dirty="0">
                <a:latin typeface="Arial Narrow" panose="020B0606020202030204" pitchFamily="34" charset="0"/>
              </a:rPr>
              <a:t> перспективный проект и разработка» во Всероссийском </a:t>
            </a:r>
            <a:r>
              <a:rPr lang="ru-RU" sz="2400" dirty="0" err="1">
                <a:latin typeface="Arial Narrow" panose="020B0606020202030204" pitchFamily="34" charset="0"/>
              </a:rPr>
              <a:t>конккурсе</a:t>
            </a:r>
            <a:r>
              <a:rPr lang="ru-RU" sz="2400" dirty="0">
                <a:latin typeface="Arial Narrow" panose="020B0606020202030204" pitchFamily="34" charset="0"/>
              </a:rPr>
              <a:t> «Надежный партнер-экология»</a:t>
            </a:r>
          </a:p>
          <a:p>
            <a:pPr indent="627063" algn="just"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latin typeface="Arial Narrow" panose="020B0606020202030204" pitchFamily="34" charset="0"/>
              </a:rPr>
              <a:t>04.04.2022г. Принято решение о выдаче Евразийского патента на изобретение «Способ получения  биоэтанола из водорослей</a:t>
            </a:r>
            <a:r>
              <a:rPr lang="ru-RU" sz="2400" dirty="0" smtClean="0">
                <a:latin typeface="Arial Narrow" panose="020B0606020202030204" pitchFamily="34" charset="0"/>
              </a:rPr>
              <a:t>».</a:t>
            </a:r>
          </a:p>
          <a:p>
            <a:pPr indent="627063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latin typeface="Arial Narrow" panose="020B0606020202030204" pitchFamily="34" charset="0"/>
              </a:rPr>
              <a:t>https://yamal-media.ru/news/38554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5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0075" y="6026150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ru-RU" sz="4000" b="1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Давайте сделаем нашу планету чище</a:t>
            </a:r>
            <a:r>
              <a:rPr lang="ru-RU" sz="4000" i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18232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28013" y="219075"/>
            <a:ext cx="8012243" cy="81299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Проблематика и актуальность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1146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Современные ТЭС и ТЭЦ, использующие  для производства электрической и тепловой энергии сжигание углеводородного топлива, являются одними из наиболее опасных источников загрязнения биосферы диоксидом углерода (СО</a:t>
            </a:r>
            <a:r>
              <a:rPr lang="ru-RU" baseline="-25000" dirty="0">
                <a:latin typeface="Arial Narrow" panose="020B0606020202030204" pitchFamily="34" charset="0"/>
              </a:rPr>
              <a:t>2</a:t>
            </a:r>
            <a:r>
              <a:rPr lang="ru-RU" dirty="0">
                <a:latin typeface="Arial Narrow" panose="020B0606020202030204" pitchFamily="34" charset="0"/>
              </a:rPr>
              <a:t>) и низко-потенциальной тепловой энергией; особо крупными потребителями кислорода из атмосферы.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3635" y="2619020"/>
            <a:ext cx="76787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Arial Narrow" panose="020B0606020202030204" pitchFamily="34" charset="0"/>
              </a:rPr>
              <a:t>Реакция горения углеводородного топлива</a:t>
            </a:r>
          </a:p>
          <a:p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С</a:t>
            </a:r>
            <a:r>
              <a:rPr lang="ru-RU" b="1" baseline="-25000" dirty="0" err="1">
                <a:latin typeface="Arial Narrow" panose="020B0606020202030204" pitchFamily="34" charset="0"/>
              </a:rPr>
              <a:t>m</a:t>
            </a:r>
            <a:r>
              <a:rPr lang="ru-RU" b="1" dirty="0" err="1">
                <a:latin typeface="Arial Narrow" panose="020B0606020202030204" pitchFamily="34" charset="0"/>
              </a:rPr>
              <a:t>H</a:t>
            </a:r>
            <a:r>
              <a:rPr lang="ru-RU" b="1" baseline="-25000" dirty="0" err="1">
                <a:latin typeface="Arial Narrow" panose="020B0606020202030204" pitchFamily="34" charset="0"/>
              </a:rPr>
              <a:t>n</a:t>
            </a:r>
            <a:r>
              <a:rPr lang="ru-RU" b="1" dirty="0">
                <a:latin typeface="Arial Narrow" panose="020B0606020202030204" pitchFamily="34" charset="0"/>
              </a:rPr>
              <a:t> + (</a:t>
            </a:r>
            <a:r>
              <a:rPr lang="ru-RU" b="1" dirty="0" err="1">
                <a:latin typeface="Arial Narrow" panose="020B0606020202030204" pitchFamily="34" charset="0"/>
              </a:rPr>
              <a:t>m</a:t>
            </a:r>
            <a:r>
              <a:rPr lang="ru-RU" b="1" dirty="0">
                <a:latin typeface="Arial Narrow" panose="020B0606020202030204" pitchFamily="34" charset="0"/>
              </a:rPr>
              <a:t> + </a:t>
            </a:r>
            <a:r>
              <a:rPr lang="ru-RU" b="1" dirty="0" err="1">
                <a:latin typeface="Arial Narrow" panose="020B0606020202030204" pitchFamily="34" charset="0"/>
              </a:rPr>
              <a:t>n</a:t>
            </a:r>
            <a:r>
              <a:rPr lang="ru-RU" b="1" dirty="0">
                <a:latin typeface="Arial Narrow" panose="020B0606020202030204" pitchFamily="34" charset="0"/>
              </a:rPr>
              <a:t>/4) (O</a:t>
            </a:r>
            <a:r>
              <a:rPr lang="ru-RU" b="1" baseline="-25000" dirty="0">
                <a:latin typeface="Arial Narrow" panose="020B0606020202030204" pitchFamily="34" charset="0"/>
              </a:rPr>
              <a:t>2</a:t>
            </a:r>
            <a:r>
              <a:rPr lang="ru-RU" b="1" dirty="0">
                <a:latin typeface="Arial Narrow" panose="020B0606020202030204" pitchFamily="34" charset="0"/>
              </a:rPr>
              <a:t> + 3,76 N</a:t>
            </a:r>
            <a:r>
              <a:rPr lang="ru-RU" b="1" baseline="-25000" dirty="0">
                <a:latin typeface="Arial Narrow" panose="020B0606020202030204" pitchFamily="34" charset="0"/>
              </a:rPr>
              <a:t>2</a:t>
            </a:r>
            <a:r>
              <a:rPr lang="ru-RU" b="1" dirty="0">
                <a:latin typeface="Arial Narrow" panose="020B0606020202030204" pitchFamily="34" charset="0"/>
              </a:rPr>
              <a:t>) =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mCO</a:t>
            </a:r>
            <a:r>
              <a:rPr lang="ru-RU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ru-RU" b="1" dirty="0">
                <a:latin typeface="Arial Narrow" panose="020B0606020202030204" pitchFamily="34" charset="0"/>
              </a:rPr>
              <a:t> + </a:t>
            </a:r>
            <a:r>
              <a:rPr lang="ru-RU" b="1" dirty="0" err="1">
                <a:latin typeface="Arial Narrow" panose="020B0606020202030204" pitchFamily="34" charset="0"/>
              </a:rPr>
              <a:t>n</a:t>
            </a:r>
            <a:r>
              <a:rPr lang="ru-RU" b="1" dirty="0">
                <a:latin typeface="Arial Narrow" panose="020B0606020202030204" pitchFamily="34" charset="0"/>
              </a:rPr>
              <a:t>/2 H</a:t>
            </a:r>
            <a:r>
              <a:rPr lang="ru-RU" b="1" baseline="-25000" dirty="0">
                <a:latin typeface="Arial Narrow" panose="020B0606020202030204" pitchFamily="34" charset="0"/>
              </a:rPr>
              <a:t>2</a:t>
            </a:r>
            <a:r>
              <a:rPr lang="ru-RU" b="1" dirty="0">
                <a:latin typeface="Arial Narrow" panose="020B0606020202030204" pitchFamily="34" charset="0"/>
              </a:rPr>
              <a:t>O + (</a:t>
            </a:r>
            <a:r>
              <a:rPr lang="ru-RU" b="1" dirty="0" err="1">
                <a:latin typeface="Arial Narrow" panose="020B0606020202030204" pitchFamily="34" charset="0"/>
              </a:rPr>
              <a:t>m</a:t>
            </a:r>
            <a:r>
              <a:rPr lang="ru-RU" b="1" dirty="0">
                <a:latin typeface="Arial Narrow" panose="020B0606020202030204" pitchFamily="34" charset="0"/>
              </a:rPr>
              <a:t> + </a:t>
            </a:r>
            <a:r>
              <a:rPr lang="ru-RU" b="1" dirty="0" err="1">
                <a:latin typeface="Arial Narrow" panose="020B0606020202030204" pitchFamily="34" charset="0"/>
              </a:rPr>
              <a:t>n</a:t>
            </a:r>
            <a:r>
              <a:rPr lang="ru-RU" b="1" dirty="0">
                <a:latin typeface="Arial Narrow" panose="020B0606020202030204" pitchFamily="34" charset="0"/>
              </a:rPr>
              <a:t>/4)*3,76N</a:t>
            </a:r>
            <a:r>
              <a:rPr lang="ru-RU" b="1" baseline="-25000" dirty="0">
                <a:latin typeface="Arial Narrow" panose="020B0606020202030204" pitchFamily="34" charset="0"/>
              </a:rPr>
              <a:t>2</a:t>
            </a:r>
            <a:r>
              <a:rPr lang="ru-RU" b="1" dirty="0">
                <a:latin typeface="Arial Narrow" panose="020B0606020202030204" pitchFamily="34" charset="0"/>
              </a:rPr>
              <a:t> +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922" y="4978499"/>
            <a:ext cx="73041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Создают реальную угрозу биосфере и человеку вследствие развития парникового эффекта и изменения климата на Планете!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559299"/>
            <a:ext cx="1146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Так современная ТЭС мощностью 1000 МВт сбрасывает в биосферу: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диоксида углерода (СО</a:t>
            </a:r>
            <a:r>
              <a:rPr lang="ru-RU" baseline="-25000" dirty="0">
                <a:latin typeface="Arial Narrow" panose="020B0606020202030204" pitchFamily="34" charset="0"/>
              </a:rPr>
              <a:t>2</a:t>
            </a:r>
            <a:r>
              <a:rPr lang="ru-RU" dirty="0">
                <a:latin typeface="Arial Narrow" panose="020B0606020202030204" pitchFamily="34" charset="0"/>
              </a:rPr>
              <a:t>) 5*10</a:t>
            </a:r>
            <a:r>
              <a:rPr lang="ru-RU" baseline="30000" dirty="0">
                <a:latin typeface="Arial Narrow" panose="020B0606020202030204" pitchFamily="34" charset="0"/>
              </a:rPr>
              <a:t>9</a:t>
            </a:r>
            <a:r>
              <a:rPr lang="ru-RU" dirty="0">
                <a:latin typeface="Arial Narrow" panose="020B0606020202030204" pitchFamily="34" charset="0"/>
              </a:rPr>
              <a:t> кг/год;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низкопотенциальной</a:t>
            </a:r>
            <a:r>
              <a:rPr lang="ru-RU" dirty="0">
                <a:latin typeface="Arial Narrow" panose="020B0606020202030204" pitchFamily="34" charset="0"/>
              </a:rPr>
              <a:t> теплоты </a:t>
            </a:r>
            <a:r>
              <a:rPr lang="en-US" dirty="0">
                <a:latin typeface="Arial Narrow" panose="020B0606020202030204" pitchFamily="34" charset="0"/>
              </a:rPr>
              <a:t>(Q)</a:t>
            </a:r>
            <a:r>
              <a:rPr lang="ru-RU" dirty="0">
                <a:latin typeface="Arial Narrow" panose="020B0606020202030204" pitchFamily="34" charset="0"/>
              </a:rPr>
              <a:t>  1,5 *10</a:t>
            </a:r>
            <a:r>
              <a:rPr lang="ru-RU" baseline="30000" dirty="0">
                <a:latin typeface="Arial Narrow" panose="020B0606020202030204" pitchFamily="34" charset="0"/>
              </a:rPr>
              <a:t>10 </a:t>
            </a:r>
            <a:r>
              <a:rPr lang="ru-RU" dirty="0">
                <a:latin typeface="Arial Narrow" panose="020B0606020202030204" pitchFamily="34" charset="0"/>
              </a:rPr>
              <a:t>МДж/год (60% от энергии привозимого топлива);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 потребление кислорода </a:t>
            </a: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baseline="-25000" dirty="0">
                <a:latin typeface="Arial Narrow" panose="020B0606020202030204" pitchFamily="34" charset="0"/>
              </a:rPr>
              <a:t>2</a:t>
            </a:r>
            <a:r>
              <a:rPr lang="ru-RU" dirty="0">
                <a:latin typeface="Arial Narrow" panose="020B0606020202030204" pitchFamily="34" charset="0"/>
              </a:rPr>
              <a:t>) из атмосферы 9 *10</a:t>
            </a:r>
            <a:r>
              <a:rPr lang="ru-RU" baseline="30000" dirty="0">
                <a:latin typeface="Arial Narrow" panose="020B0606020202030204" pitchFamily="34" charset="0"/>
              </a:rPr>
              <a:t>9</a:t>
            </a:r>
            <a:r>
              <a:rPr lang="ru-RU" dirty="0">
                <a:latin typeface="Arial Narrow" panose="020B0606020202030204" pitchFamily="34" charset="0"/>
              </a:rPr>
              <a:t> кг/год кг/год.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56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28013" y="219075"/>
            <a:ext cx="8012243" cy="8129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Суть проекта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114674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Один из способов снижения выбросов СО</a:t>
            </a:r>
            <a:r>
              <a:rPr lang="ru-RU" baseline="-25000" dirty="0" smtClean="0"/>
              <a:t>2</a:t>
            </a:r>
            <a:r>
              <a:rPr lang="ru-RU" dirty="0" smtClean="0"/>
              <a:t> – это промывка дымовых газов в контактных теплообменниках. В результате в такой воде наблюдается большая концентрация СО</a:t>
            </a:r>
            <a:r>
              <a:rPr lang="ru-RU" baseline="-25000" dirty="0" smtClean="0"/>
              <a:t>2</a:t>
            </a:r>
            <a:r>
              <a:rPr lang="ru-RU" dirty="0" smtClean="0"/>
              <a:t>, </a:t>
            </a:r>
            <a:r>
              <a:rPr lang="ru-RU" i="1" dirty="0" smtClean="0"/>
              <a:t>несгоревших частиц и т.п. В настоящий период во</a:t>
            </a:r>
            <a:r>
              <a:rPr lang="ru-RU" dirty="0" smtClean="0"/>
              <a:t>да, после использования, сбрасывается в коллекторы. Авторы работы предлагают вернуть эту воду в оборот, используя водоросли в качестве своеобразных биофильтров. Водоросли, используемые для очистки   воды поглощают СО</a:t>
            </a:r>
            <a:r>
              <a:rPr lang="ru-RU" baseline="-25000" dirty="0" smtClean="0"/>
              <a:t>2</a:t>
            </a:r>
            <a:r>
              <a:rPr lang="ru-RU" dirty="0" smtClean="0"/>
              <a:t>, растворенный в такой воде, другие химические соединения, что приводит к снижению солености, увеличению прозрачности воды. Очищенную с помощью водорослей воду можно использовать вторично в производственных процессах. На графике приведены значения до и после очистки (мкг/м</a:t>
            </a:r>
            <a:r>
              <a:rPr lang="ru-RU" baseline="30000" dirty="0" smtClean="0"/>
              <a:t>3</a:t>
            </a:r>
            <a:r>
              <a:rPr lang="ru-RU" dirty="0" smtClean="0"/>
              <a:t>). </a:t>
            </a:r>
          </a:p>
          <a:p>
            <a:pPr algn="r"/>
            <a:r>
              <a:rPr lang="ru-RU" dirty="0" smtClean="0"/>
              <a:t>                                                                                                   Для создания безотходной технологии, предлагается     оставшиеся после использования  в биофильтре водоросли, </a:t>
            </a:r>
          </a:p>
          <a:p>
            <a:pPr algn="r"/>
            <a:r>
              <a:rPr lang="ru-RU" dirty="0" smtClean="0"/>
              <a:t>а также излишки растительности из прудов –охладителей</a:t>
            </a:r>
          </a:p>
          <a:p>
            <a:pPr algn="r"/>
            <a:r>
              <a:rPr lang="ru-RU" dirty="0" smtClean="0"/>
              <a:t>использовать для получения </a:t>
            </a:r>
            <a:r>
              <a:rPr lang="ru-RU" dirty="0" err="1" smtClean="0"/>
              <a:t>биоэтанола</a:t>
            </a:r>
            <a:r>
              <a:rPr lang="ru-RU" dirty="0" smtClean="0"/>
              <a:t> на сбросном тепле.</a:t>
            </a:r>
          </a:p>
          <a:p>
            <a:pPr algn="r"/>
            <a:r>
              <a:rPr lang="ru-RU" dirty="0" smtClean="0"/>
              <a:t>Никаких капитальных затрат технология не требует затрат.</a:t>
            </a:r>
          </a:p>
          <a:p>
            <a:pPr algn="r"/>
            <a:r>
              <a:rPr lang="ru-RU" dirty="0" smtClean="0"/>
              <a:t>Каждая из установок может применяться и отдельно.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00891" y="3252650"/>
          <a:ext cx="4846319" cy="33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007269" y="335836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056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3099" y="941765"/>
            <a:ext cx="11187847" cy="10584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Комплекс состоит из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трех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установок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-.Снижение количества СО2 в уходящих газах,</a:t>
            </a:r>
            <a:b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очистка промышленных стоков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получения </a:t>
            </a:r>
            <a:r>
              <a:rPr lang="ru-RU" sz="28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биоэтанола</a:t>
            </a:r>
            <a:endParaRPr lang="ru-RU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B24D1FD-E1CB-4EDE-91C3-D2A1E5CDF6D8}"/>
              </a:ext>
            </a:extLst>
          </p:cNvPr>
          <p:cNvSpPr txBox="1">
            <a:spLocks/>
          </p:cNvSpPr>
          <p:nvPr/>
        </p:nvSpPr>
        <p:spPr>
          <a:xfrm>
            <a:off x="603098" y="2000250"/>
            <a:ext cx="5073802" cy="4453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Arial Narrow" panose="020B0606020202030204" pitchFamily="34" charset="0"/>
              </a:rPr>
              <a:t>Установка 1 (очистка воды)</a:t>
            </a:r>
          </a:p>
          <a:p>
            <a:pPr marL="0" indent="0" algn="just">
              <a:buNone/>
            </a:pPr>
            <a:r>
              <a:rPr lang="ru-RU" sz="2000" dirty="0">
                <a:latin typeface="Arial Narrow" panose="020B0606020202030204" pitchFamily="34" charset="0"/>
              </a:rPr>
              <a:t>Представляет собой трубчатый коллектор, сделанный из прозрачного материала. Внутри коллектора располагается водоросли. Загрязненная вода, проходя по трубам, при взаимодействии с водорослями очищается от примесей. Содержащийся в воде СО</a:t>
            </a:r>
            <a:r>
              <a:rPr lang="ru-RU" sz="2000" baseline="-25000" dirty="0">
                <a:latin typeface="Arial Narrow" panose="020B0606020202030204" pitchFamily="34" charset="0"/>
              </a:rPr>
              <a:t>2</a:t>
            </a:r>
            <a:r>
              <a:rPr lang="ru-RU" sz="2000" dirty="0">
                <a:latin typeface="Arial Narrow" panose="020B0606020202030204" pitchFamily="34" charset="0"/>
              </a:rPr>
              <a:t> полностью поглощается водорослями. Также, они задерживают  частицы золы. замкнутый цикл позволяет очищать воду  до  заданного значения.  Ориентировочная стоимость установки около 500 тыс. руб.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19E07314-9558-4E5E-937C-CFF8A76E0BBC}"/>
              </a:ext>
            </a:extLst>
          </p:cNvPr>
          <p:cNvSpPr txBox="1">
            <a:spLocks/>
          </p:cNvSpPr>
          <p:nvPr/>
        </p:nvSpPr>
        <p:spPr>
          <a:xfrm>
            <a:off x="6000750" y="2000250"/>
            <a:ext cx="5790196" cy="4453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Arial Narrow" panose="020B0606020202030204" pitchFamily="34" charset="0"/>
              </a:rPr>
              <a:t>Установка 2 (получение </a:t>
            </a:r>
            <a:r>
              <a:rPr lang="ru-RU" sz="2000" dirty="0" err="1">
                <a:latin typeface="Arial Narrow" panose="020B0606020202030204" pitchFamily="34" charset="0"/>
              </a:rPr>
              <a:t>биоэтанола</a:t>
            </a:r>
            <a:r>
              <a:rPr lang="ru-RU" sz="2000" dirty="0">
                <a:latin typeface="Arial Narrow" panose="020B060602020203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ru-RU" sz="2000" dirty="0">
                <a:latin typeface="Arial Narrow" panose="020B0606020202030204" pitchFamily="34" charset="0"/>
              </a:rPr>
              <a:t>Представляет собой  металлическую емкость, герметично закрывающуюся. Внутрь емкости помещают биомассу – отработанные водоросли  из установки 1, которая сначала в течении суток  находится при температуре 48</a:t>
            </a:r>
            <a:r>
              <a:rPr lang="ru-RU" sz="2000" dirty="0">
                <a:latin typeface="Arial Narrow" panose="020B0606020202030204" pitchFamily="34" charset="0"/>
                <a:sym typeface="Symbol" panose="05050102010706020507" pitchFamily="18" charset="2"/>
              </a:rPr>
              <a:t></a:t>
            </a:r>
            <a:r>
              <a:rPr lang="ru-RU" sz="2000" dirty="0">
                <a:latin typeface="Arial Narrow" panose="020B0606020202030204" pitchFamily="34" charset="0"/>
              </a:rPr>
              <a:t>С </a:t>
            </a:r>
            <a:r>
              <a:rPr lang="ru-RU" sz="2000" dirty="0" err="1">
                <a:latin typeface="Arial Narrow" panose="020B0606020202030204" pitchFamily="34" charset="0"/>
              </a:rPr>
              <a:t>ферментативно</a:t>
            </a:r>
            <a:r>
              <a:rPr lang="ru-RU" sz="2000" dirty="0">
                <a:latin typeface="Arial Narrow" panose="020B0606020202030204" pitchFamily="34" charset="0"/>
              </a:rPr>
              <a:t> разлагаясь, а затем в течение 3 суток при температуре 35</a:t>
            </a:r>
            <a:r>
              <a:rPr lang="ru-RU" sz="2000" dirty="0">
                <a:latin typeface="Arial Narrow" panose="020B0606020202030204" pitchFamily="34" charset="0"/>
                <a:sym typeface="Symbol" panose="05050102010706020507" pitchFamily="18" charset="2"/>
              </a:rPr>
              <a:t></a:t>
            </a:r>
            <a:r>
              <a:rPr lang="ru-RU" sz="2000" dirty="0">
                <a:latin typeface="Arial Narrow" panose="020B0606020202030204" pitchFamily="34" charset="0"/>
              </a:rPr>
              <a:t>С   подвергается брожению. Предусмотрены датчики температуры и давления, запасной клапан выпуска. В итоге брожения получают </a:t>
            </a:r>
            <a:r>
              <a:rPr lang="ru-RU" sz="2000" dirty="0" err="1">
                <a:latin typeface="Arial Narrow" panose="020B0606020202030204" pitchFamily="34" charset="0"/>
              </a:rPr>
              <a:t>биоэтанол</a:t>
            </a:r>
            <a:r>
              <a:rPr lang="ru-RU" sz="2000" dirty="0">
                <a:latin typeface="Arial Narrow" panose="020B0606020202030204" pitchFamily="34" charset="0"/>
              </a:rPr>
              <a:t>. Остатки брожения могут быть дополнительно отправлены на переработку (корм, извлечение полезных ископаемых, для производства удобрения). Ориентировочная стоимость  установки 2 около 300 тыс.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28013" y="219075"/>
            <a:ext cx="8012243" cy="812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работы установки</a:t>
            </a:r>
          </a:p>
        </p:txBody>
      </p:sp>
      <p:pic>
        <p:nvPicPr>
          <p:cNvPr id="12289" name="Picture 1" descr="C:\Users\user\Desktop\Тавату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0" y="5269500"/>
            <a:ext cx="1658983" cy="134792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006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77394" y="41469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Виды водорослей для установки 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076" y="1292003"/>
            <a:ext cx="436760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s://aqua-sokol.ru/images/virtuemart/product/elodeya_nutta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676" y="1292003"/>
            <a:ext cx="4226203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60808" y="400281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хлорелла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717" y="39909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элодея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7748524"/>
              </p:ext>
            </p:extLst>
          </p:nvPr>
        </p:nvGraphicFramePr>
        <p:xfrm>
          <a:off x="2719239" y="4548361"/>
          <a:ext cx="6096000" cy="1706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67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5"/>
                        </a:spcAft>
                      </a:pPr>
                      <a:r>
                        <a:rPr lang="ru-RU" sz="1600" dirty="0"/>
                        <a:t>Растение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5"/>
                        </a:spcAft>
                      </a:pPr>
                      <a:r>
                        <a:rPr lang="ru-RU" sz="1600" dirty="0"/>
                        <a:t>КПД фотосинтеза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5"/>
                        </a:spcAft>
                      </a:pPr>
                      <a:r>
                        <a:rPr lang="ru-RU" sz="1600" dirty="0"/>
                        <a:t>Типичные</a:t>
                      </a:r>
                      <a:r>
                        <a:rPr lang="ru-RU" sz="1600" baseline="0" dirty="0"/>
                        <a:t> дикие р</a:t>
                      </a:r>
                      <a:r>
                        <a:rPr lang="ru-RU" sz="1600" dirty="0"/>
                        <a:t>астения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/>
                        <a:t>0,2-2 %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Типичные культурные растения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1-2 %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Сахарный тростник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7-8 %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Водоросли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6-9%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51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Установка 1 </a:t>
            </a:r>
            <a:r>
              <a:rPr lang="ru-RU" sz="4000" dirty="0" smtClean="0">
                <a:latin typeface="Arial Narrow" panose="020B0606020202030204" pitchFamily="34" charset="0"/>
              </a:rPr>
              <a:t>(</a:t>
            </a:r>
            <a:r>
              <a:rPr lang="ru-RU" sz="4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Снижение количества СО2 в уходящих газах</a:t>
            </a:r>
            <a:r>
              <a:rPr lang="ru-RU" sz="4000" dirty="0" smtClean="0">
                <a:latin typeface="Arial Narrow" panose="020B0606020202030204" pitchFamily="34" charset="0"/>
              </a:rPr>
              <a:t>)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endParaRPr lang="ru-RU" dirty="0"/>
          </a:p>
        </p:txBody>
      </p:sp>
      <p:pic>
        <p:nvPicPr>
          <p:cNvPr id="1026" name="Picture 2" descr="https://sun9-68.userapi.com/impf/c858028/v858028380/5754e/xJATPl0J47E.jpg?size=810x1080&amp;quality=96&amp;sign=82eb77ad1b88b7f61c740716763c323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779" y="817119"/>
            <a:ext cx="2756262" cy="2688606"/>
          </a:xfrm>
          <a:prstGeom prst="rect">
            <a:avLst/>
          </a:prstGeom>
          <a:noFill/>
        </p:spPr>
      </p:pic>
      <p:pic>
        <p:nvPicPr>
          <p:cNvPr id="4" name="Рисунок 3" descr="DSC094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84" y="1071153"/>
            <a:ext cx="2397035" cy="240356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94022" y="1281490"/>
          <a:ext cx="3997233" cy="4907280"/>
        </p:xfrm>
        <a:graphic>
          <a:graphicData uri="http://schemas.openxmlformats.org/drawingml/2006/table">
            <a:tbl>
              <a:tblPr/>
              <a:tblGrid>
                <a:gridCol w="666136"/>
                <a:gridCol w="666136"/>
                <a:gridCol w="666136"/>
                <a:gridCol w="666136"/>
                <a:gridCol w="666136"/>
                <a:gridCol w="666553"/>
              </a:tblGrid>
              <a:tr h="2909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Batang"/>
                        </a:rPr>
                        <a:t>Элемент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С, мкг/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Элемент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С, мкг/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Batang"/>
                        </a:rPr>
                        <a:t>Элемент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Batang"/>
                          <a:cs typeface="Times New Roman"/>
                        </a:rPr>
                        <a:t>С, мкг/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Li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9,5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As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Os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Be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Se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0,01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Ir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B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Br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520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Pt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Na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73100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Rb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  <a:cs typeface="Times New Roman"/>
                        </a:rPr>
                        <a:t>1,1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Au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Mg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2080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Sr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81,9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Hg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0,0005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Al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Mo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0,25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Tl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Si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  <a:cs typeface="Times New Roman"/>
                        </a:rPr>
                        <a:t>335,3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Cd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0,001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Pb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0,03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K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24000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Sb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2,2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Bi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Ca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2500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Te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Th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Sc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I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55,9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U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Ti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4,4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Ba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V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  <a:cs typeface="Times New Roman"/>
                        </a:rPr>
                        <a:t>1,8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Dy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Cr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0,9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Ho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Mn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Er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Fe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Tm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Co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Yb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Ni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Lu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Cu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1,0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Hf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Zn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6,4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Ta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Ga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W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Ge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Batang"/>
                        </a:rPr>
                        <a:t>Re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Batang"/>
                          <a:cs typeface="Times New Roman"/>
                        </a:rPr>
                        <a:t>&lt;0,1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7650" cy="37147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28675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28675"/>
            <a:ext cx="12192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1520" y="3605349"/>
            <a:ext cx="6779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Исходя из результатов эксперимента, посредством пропорций можно вывести соотношение водорослей для очистки единицы объема воды. Лимитирующим элементом, требующим очистки, является алюминий, содержание которого составляет 5590 мкг/ мл. По данным адсорбционной способности для полной очистки воды требуется 46,6 г. водорослей на 1 л воды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2150" y="41469"/>
            <a:ext cx="10586900" cy="990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Снижение количества СО2 в уходящих газах в </a:t>
            </a:r>
            <a:r>
              <a:rPr lang="ru-RU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установке 1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3100" y="1198255"/>
            <a:ext cx="11187848" cy="5031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buNone/>
            </a:pPr>
            <a:r>
              <a:rPr lang="ru-RU" sz="2400" dirty="0">
                <a:latin typeface="Arial Narrow" panose="020B0606020202030204" pitchFamily="34" charset="0"/>
              </a:rPr>
              <a:t>На очищенной в установке 1 воде были выращены бобовые растения. Для чистоты эксперименты были проведены опыты  на очищенной воде, водопроводной воде и дистиллированной воде.  Затем стебли растений сушились и анализировались на масс спектрометре (см.табл.1)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Arial Narrow" panose="020B0606020202030204" pitchFamily="34" charset="0"/>
              </a:rPr>
              <a:t>     </a:t>
            </a:r>
            <a:r>
              <a:rPr lang="ru-RU" sz="1800" dirty="0">
                <a:latin typeface="Arial Narrow" panose="020B0606020202030204" pitchFamily="34" charset="0"/>
              </a:rPr>
              <a:t>Табл.1 Наличие химических соединений в остатках бобовых при различном поливе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4492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Как видно, количество свинца в растениях, поливаемых очищенной с помощью водорослей водой, оказалось в 10 раз меньше, остальные показатели незначительно отличались от сравниваемых.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521546"/>
              </p:ext>
            </p:extLst>
          </p:nvPr>
        </p:nvGraphicFramePr>
        <p:xfrm>
          <a:off x="1408220" y="3061339"/>
          <a:ext cx="9615375" cy="1806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3804">
                  <a:extLst>
                    <a:ext uri="{9D8B030D-6E8A-4147-A177-3AD203B41FA5}">
                      <a16:colId xmlns:a16="http://schemas.microsoft.com/office/drawing/2014/main" xmlns="" val="2385154735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2029108318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3290037096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2774566839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2565013510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2147923666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3457518130"/>
                    </a:ext>
                  </a:extLst>
                </a:gridCol>
                <a:gridCol w="648877">
                  <a:extLst>
                    <a:ext uri="{9D8B030D-6E8A-4147-A177-3AD203B41FA5}">
                      <a16:colId xmlns:a16="http://schemas.microsoft.com/office/drawing/2014/main" xmlns="" val="1522938828"/>
                    </a:ext>
                  </a:extLst>
                </a:gridCol>
                <a:gridCol w="735045">
                  <a:extLst>
                    <a:ext uri="{9D8B030D-6E8A-4147-A177-3AD203B41FA5}">
                      <a16:colId xmlns:a16="http://schemas.microsoft.com/office/drawing/2014/main" xmlns="" val="1089791843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1143845933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4148972553"/>
                    </a:ext>
                  </a:extLst>
                </a:gridCol>
                <a:gridCol w="691961">
                  <a:extLst>
                    <a:ext uri="{9D8B030D-6E8A-4147-A177-3AD203B41FA5}">
                      <a16:colId xmlns:a16="http://schemas.microsoft.com/office/drawing/2014/main" xmlns="" val="1226788544"/>
                    </a:ext>
                  </a:extLst>
                </a:gridCol>
              </a:tblGrid>
              <a:tr h="361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Элемент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Cr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Cu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Fe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Mg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Mn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Sr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Zn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8976596"/>
                  </a:ext>
                </a:extLst>
              </a:tr>
              <a:tr h="361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Очищенный сток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7343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0,31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228,5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2254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114,3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3,84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5,19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9,35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114,3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6497716"/>
                  </a:ext>
                </a:extLst>
              </a:tr>
              <a:tr h="722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Дистиллированная вода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7212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0,35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6,03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34,8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273,7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2168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74,21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3,94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10,44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107,8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3927122"/>
                  </a:ext>
                </a:extLst>
              </a:tr>
              <a:tr h="361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Водопроводная вода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7198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4,91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26,6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186,1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2382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 Narrow" panose="020B0606020202030204" pitchFamily="34" charset="0"/>
                        </a:rPr>
                        <a:t>94,07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3,07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50,1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131,9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1060921"/>
                  </a:ext>
                </a:extLst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04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Установка 2 для очистки промышленных стоков</a:t>
            </a:r>
            <a:endParaRPr lang="ru-RU" sz="3600" b="1" dirty="0"/>
          </a:p>
        </p:txBody>
      </p:sp>
      <p:pic>
        <p:nvPicPr>
          <p:cNvPr id="1026" name="Picture 2" descr="C:\Users\user\AppData\Local\Temp\Rar$DI07.343\IMG_20230306_115110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591" y="1276985"/>
            <a:ext cx="3621660" cy="4351338"/>
          </a:xfrm>
          <a:prstGeom prst="rect">
            <a:avLst/>
          </a:prstGeom>
          <a:noFill/>
        </p:spPr>
      </p:pic>
      <p:pic>
        <p:nvPicPr>
          <p:cNvPr id="1027" name="Picture 3" descr="C:\Users\user\AppData\Local\Temp\Rar$DI17.8067\IMG_20230327_150442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016" y="1280159"/>
            <a:ext cx="4946469" cy="434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05175" y="41469"/>
            <a:ext cx="8229600" cy="9906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Установка </a:t>
            </a:r>
            <a:r>
              <a:rPr lang="ru-RU" dirty="0" smtClean="0">
                <a:latin typeface="Arial Narrow" panose="020B0606020202030204" pitchFamily="34" charset="0"/>
              </a:rPr>
              <a:t>3 </a:t>
            </a:r>
            <a:r>
              <a:rPr lang="ru-RU" dirty="0" smtClean="0">
                <a:latin typeface="Arial Narrow" panose="020B0606020202030204" pitchFamily="34" charset="0"/>
              </a:rPr>
              <a:t>(получение </a:t>
            </a:r>
            <a:r>
              <a:rPr lang="ru-RU" dirty="0" err="1" smtClean="0">
                <a:latin typeface="Arial Narrow" panose="020B0606020202030204" pitchFamily="34" charset="0"/>
              </a:rPr>
              <a:t>биоэтанола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marina\Desktop\сириус 23.01\Camera\IMG_20180124_174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00" y="1198255"/>
            <a:ext cx="5111874" cy="3833907"/>
          </a:xfrm>
          <a:prstGeom prst="rect">
            <a:avLst/>
          </a:prstGeom>
          <a:noFill/>
        </p:spPr>
      </p:pic>
      <p:pic>
        <p:nvPicPr>
          <p:cNvPr id="6" name="Picture 3" descr="C:\Users\marina\Desktop\сириус 23.01\Camera\IMG_20180124_174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9073" y="2470026"/>
            <a:ext cx="5111874" cy="3833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74" y="513057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полного расщепления целлюлозы достаточно 1 % фермента от массы водорослей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49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1232</Words>
  <Application>Microsoft Office PowerPoint</Application>
  <PresentationFormat>Произвольный</PresentationFormat>
  <Paragraphs>236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Проблематика и актуальность проекта</vt:lpstr>
      <vt:lpstr>Суть проекта</vt:lpstr>
      <vt:lpstr>Комплекс состоит из трех установок -.Снижение количества СО2 в уходящих газах, очистка промышленных стоков и получения биоэтанола</vt:lpstr>
      <vt:lpstr>Виды водорослей для установки 1</vt:lpstr>
      <vt:lpstr>Установка 1 (Снижение количества СО2 в уходящих газах) </vt:lpstr>
      <vt:lpstr>Снижение количества СО2 в уходящих газах в установке 1</vt:lpstr>
      <vt:lpstr>Установка 2 для очистки промышленных стоков</vt:lpstr>
      <vt:lpstr>Установка 3 (получение биоэтанола)</vt:lpstr>
      <vt:lpstr>Установка 3 (сырье для получения биоэтанола)</vt:lpstr>
      <vt:lpstr>Значимость проекта</vt:lpstr>
      <vt:lpstr>Осуществимость проекта</vt:lpstr>
      <vt:lpstr>Защита интеллектуальной собственности</vt:lpstr>
      <vt:lpstr>Признание и награды  проекта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user</cp:lastModifiedBy>
  <cp:revision>71</cp:revision>
  <dcterms:created xsi:type="dcterms:W3CDTF">2019-05-31T06:38:44Z</dcterms:created>
  <dcterms:modified xsi:type="dcterms:W3CDTF">2023-05-07T20:31:33Z</dcterms:modified>
</cp:coreProperties>
</file>