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66" r:id="rId3"/>
    <p:sldId id="281" r:id="rId4"/>
    <p:sldId id="270" r:id="rId5"/>
    <p:sldId id="269" r:id="rId6"/>
    <p:sldId id="268" r:id="rId7"/>
    <p:sldId id="271" r:id="rId8"/>
    <p:sldId id="280" r:id="rId9"/>
    <p:sldId id="282" r:id="rId10"/>
    <p:sldId id="275" r:id="rId11"/>
    <p:sldId id="276" r:id="rId12"/>
    <p:sldId id="267" r:id="rId13"/>
    <p:sldId id="277" r:id="rId14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D77B60B-1C82-4026-BADD-D05E1883CF93}">
          <p14:sldIdLst>
            <p14:sldId id="260"/>
            <p14:sldId id="266"/>
            <p14:sldId id="281"/>
            <p14:sldId id="270"/>
            <p14:sldId id="269"/>
            <p14:sldId id="268"/>
            <p14:sldId id="271"/>
            <p14:sldId id="280"/>
            <p14:sldId id="282"/>
            <p14:sldId id="275"/>
            <p14:sldId id="276"/>
            <p14:sldId id="267"/>
            <p14:sldId id="277"/>
          </p14:sldIdLst>
        </p14:section>
        <p14:section name="Раздел без заголовка" id="{A49F8222-C587-4738-A520-924DF71BAA8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667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87E"/>
    <a:srgbClr val="FF6699"/>
    <a:srgbClr val="33CCCC"/>
    <a:srgbClr val="9966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6" autoAdjust="0"/>
    <p:restoredTop sz="94648"/>
  </p:normalViewPr>
  <p:slideViewPr>
    <p:cSldViewPr showGuides="1">
      <p:cViewPr>
        <p:scale>
          <a:sx n="121" d="100"/>
          <a:sy n="121" d="100"/>
        </p:scale>
        <p:origin x="-202" y="14"/>
      </p:cViewPr>
      <p:guideLst>
        <p:guide orient="horz" pos="667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1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4AED21-EF28-9144-8465-622CC5B2B7C1}" type="doc">
      <dgm:prSet loTypeId="urn:microsoft.com/office/officeart/2005/8/layout/vList2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DCD83089-7321-434F-83E7-2F94EAE92404}">
      <dgm:prSet phldrT="[Текст]"/>
      <dgm:spPr/>
      <dgm:t>
        <a:bodyPr/>
        <a:lstStyle/>
        <a:p>
          <a:r>
            <a:rPr lang="ru-RU" dirty="0"/>
            <a:t>Самостоятельное использование, установка систем в изделия собственной разработки</a:t>
          </a:r>
        </a:p>
      </dgm:t>
    </dgm:pt>
    <dgm:pt modelId="{CB690958-2828-B841-B1B4-3EE2B621BF99}" type="parTrans" cxnId="{6D6A510A-F406-C348-81E1-0A0F48D1EA66}">
      <dgm:prSet/>
      <dgm:spPr/>
      <dgm:t>
        <a:bodyPr/>
        <a:lstStyle/>
        <a:p>
          <a:endParaRPr lang="ru-RU"/>
        </a:p>
      </dgm:t>
    </dgm:pt>
    <dgm:pt modelId="{7DF143E3-8C29-F149-9673-D845B375030C}" type="sibTrans" cxnId="{6D6A510A-F406-C348-81E1-0A0F48D1EA66}">
      <dgm:prSet/>
      <dgm:spPr/>
      <dgm:t>
        <a:bodyPr/>
        <a:lstStyle/>
        <a:p>
          <a:endParaRPr lang="ru-RU"/>
        </a:p>
      </dgm:t>
    </dgm:pt>
    <dgm:pt modelId="{089B2D7C-A709-1F4F-8EEA-FFF8F33ABDB9}">
      <dgm:prSet phldrT="[Текст]"/>
      <dgm:spPr/>
      <dgm:t>
        <a:bodyPr/>
        <a:lstStyle/>
        <a:p>
          <a:r>
            <a:rPr lang="en-US" dirty="0"/>
            <a:t>OEM </a:t>
          </a:r>
          <a:r>
            <a:rPr lang="ru-RU" dirty="0"/>
            <a:t>поставки</a:t>
          </a:r>
        </a:p>
      </dgm:t>
    </dgm:pt>
    <dgm:pt modelId="{E0647D05-0B8F-074A-9AEF-84977454C179}" type="parTrans" cxnId="{3B9EF762-EC04-6042-B997-B6B04C7389DC}">
      <dgm:prSet/>
      <dgm:spPr/>
      <dgm:t>
        <a:bodyPr/>
        <a:lstStyle/>
        <a:p>
          <a:endParaRPr lang="ru-RU"/>
        </a:p>
      </dgm:t>
    </dgm:pt>
    <dgm:pt modelId="{C0BB96BB-64F4-6D46-A692-18D884EFCACD}" type="sibTrans" cxnId="{3B9EF762-EC04-6042-B997-B6B04C7389DC}">
      <dgm:prSet/>
      <dgm:spPr/>
      <dgm:t>
        <a:bodyPr/>
        <a:lstStyle/>
        <a:p>
          <a:endParaRPr lang="ru-RU"/>
        </a:p>
      </dgm:t>
    </dgm:pt>
    <dgm:pt modelId="{F27938FE-034D-6E4C-B419-A0080D142450}">
      <dgm:prSet phldrT="[Текст]"/>
      <dgm:spPr/>
      <dgm:t>
        <a:bodyPr/>
        <a:lstStyle/>
        <a:p>
          <a:r>
            <a:rPr lang="ru-RU" dirty="0"/>
            <a:t>Переуступка части прав на инновацию для использования в производстве иной продукции.</a:t>
          </a:r>
        </a:p>
      </dgm:t>
    </dgm:pt>
    <dgm:pt modelId="{99EA533F-B11C-C444-82BB-BD5592F9536B}" type="parTrans" cxnId="{C9E4E93D-6EA7-D043-9046-3703DEC134F5}">
      <dgm:prSet/>
      <dgm:spPr/>
      <dgm:t>
        <a:bodyPr/>
        <a:lstStyle/>
        <a:p>
          <a:endParaRPr lang="ru-RU"/>
        </a:p>
      </dgm:t>
    </dgm:pt>
    <dgm:pt modelId="{B4EA7E31-3E85-7B48-B27E-304AB48CDC97}" type="sibTrans" cxnId="{C9E4E93D-6EA7-D043-9046-3703DEC134F5}">
      <dgm:prSet/>
      <dgm:spPr/>
      <dgm:t>
        <a:bodyPr/>
        <a:lstStyle/>
        <a:p>
          <a:endParaRPr lang="ru-RU"/>
        </a:p>
      </dgm:t>
    </dgm:pt>
    <dgm:pt modelId="{C6345806-E475-2D48-AC5B-0698618E1DD7}" type="pres">
      <dgm:prSet presAssocID="{C94AED21-EF28-9144-8465-622CC5B2B7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48ADC9-15EB-1B46-9BDB-78D4ACF769E1}" type="pres">
      <dgm:prSet presAssocID="{DCD83089-7321-434F-83E7-2F94EAE9240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5510B-2E24-8A4F-BEEC-46A7FF2A745F}" type="pres">
      <dgm:prSet presAssocID="{7DF143E3-8C29-F149-9673-D845B375030C}" presName="spacer" presStyleCnt="0"/>
      <dgm:spPr/>
    </dgm:pt>
    <dgm:pt modelId="{43B7734A-B400-5042-86C7-86A70819B298}" type="pres">
      <dgm:prSet presAssocID="{089B2D7C-A709-1F4F-8EEA-FFF8F33ABDB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405D8-5CB6-B043-B186-FC9B2AE8D7B6}" type="pres">
      <dgm:prSet presAssocID="{C0BB96BB-64F4-6D46-A692-18D884EFCACD}" presName="spacer" presStyleCnt="0"/>
      <dgm:spPr/>
    </dgm:pt>
    <dgm:pt modelId="{8EB99F7B-7CF0-D74E-85A6-E9D204B79535}" type="pres">
      <dgm:prSet presAssocID="{F27938FE-034D-6E4C-B419-A0080D14245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A09909-09A3-B045-9758-5427FE3BF739}" type="presOf" srcId="{F27938FE-034D-6E4C-B419-A0080D142450}" destId="{8EB99F7B-7CF0-D74E-85A6-E9D204B79535}" srcOrd="0" destOrd="0" presId="urn:microsoft.com/office/officeart/2005/8/layout/vList2"/>
    <dgm:cxn modelId="{6D6A510A-F406-C348-81E1-0A0F48D1EA66}" srcId="{C94AED21-EF28-9144-8465-622CC5B2B7C1}" destId="{DCD83089-7321-434F-83E7-2F94EAE92404}" srcOrd="0" destOrd="0" parTransId="{CB690958-2828-B841-B1B4-3EE2B621BF99}" sibTransId="{7DF143E3-8C29-F149-9673-D845B375030C}"/>
    <dgm:cxn modelId="{A829034E-E1AA-714C-BE43-118AB3681CDB}" type="presOf" srcId="{089B2D7C-A709-1F4F-8EEA-FFF8F33ABDB9}" destId="{43B7734A-B400-5042-86C7-86A70819B298}" srcOrd="0" destOrd="0" presId="urn:microsoft.com/office/officeart/2005/8/layout/vList2"/>
    <dgm:cxn modelId="{C9E4E93D-6EA7-D043-9046-3703DEC134F5}" srcId="{C94AED21-EF28-9144-8465-622CC5B2B7C1}" destId="{F27938FE-034D-6E4C-B419-A0080D142450}" srcOrd="2" destOrd="0" parTransId="{99EA533F-B11C-C444-82BB-BD5592F9536B}" sibTransId="{B4EA7E31-3E85-7B48-B27E-304AB48CDC97}"/>
    <dgm:cxn modelId="{BC7B7584-8B70-E041-A2A3-8811B0C0D651}" type="presOf" srcId="{C94AED21-EF28-9144-8465-622CC5B2B7C1}" destId="{C6345806-E475-2D48-AC5B-0698618E1DD7}" srcOrd="0" destOrd="0" presId="urn:microsoft.com/office/officeart/2005/8/layout/vList2"/>
    <dgm:cxn modelId="{3B9EF762-EC04-6042-B997-B6B04C7389DC}" srcId="{C94AED21-EF28-9144-8465-622CC5B2B7C1}" destId="{089B2D7C-A709-1F4F-8EEA-FFF8F33ABDB9}" srcOrd="1" destOrd="0" parTransId="{E0647D05-0B8F-074A-9AEF-84977454C179}" sibTransId="{C0BB96BB-64F4-6D46-A692-18D884EFCACD}"/>
    <dgm:cxn modelId="{416E645A-9676-B746-8E61-4BDE9896E6A8}" type="presOf" srcId="{DCD83089-7321-434F-83E7-2F94EAE92404}" destId="{6C48ADC9-15EB-1B46-9BDB-78D4ACF769E1}" srcOrd="0" destOrd="0" presId="urn:microsoft.com/office/officeart/2005/8/layout/vList2"/>
    <dgm:cxn modelId="{C032B12D-18D9-6D46-BE94-79D0B2A36F45}" type="presParOf" srcId="{C6345806-E475-2D48-AC5B-0698618E1DD7}" destId="{6C48ADC9-15EB-1B46-9BDB-78D4ACF769E1}" srcOrd="0" destOrd="0" presId="urn:microsoft.com/office/officeart/2005/8/layout/vList2"/>
    <dgm:cxn modelId="{044ACD23-F5EE-694E-957B-44AE4FE9DBD1}" type="presParOf" srcId="{C6345806-E475-2D48-AC5B-0698618E1DD7}" destId="{A8D5510B-2E24-8A4F-BEEC-46A7FF2A745F}" srcOrd="1" destOrd="0" presId="urn:microsoft.com/office/officeart/2005/8/layout/vList2"/>
    <dgm:cxn modelId="{BD5E70DB-A834-374D-A9CE-B1EF0A38E9E5}" type="presParOf" srcId="{C6345806-E475-2D48-AC5B-0698618E1DD7}" destId="{43B7734A-B400-5042-86C7-86A70819B298}" srcOrd="2" destOrd="0" presId="urn:microsoft.com/office/officeart/2005/8/layout/vList2"/>
    <dgm:cxn modelId="{3B5F5503-AF8A-AE42-8F7C-6BFB7F065539}" type="presParOf" srcId="{C6345806-E475-2D48-AC5B-0698618E1DD7}" destId="{A4A405D8-5CB6-B043-B186-FC9B2AE8D7B6}" srcOrd="3" destOrd="0" presId="urn:microsoft.com/office/officeart/2005/8/layout/vList2"/>
    <dgm:cxn modelId="{FED97B84-6013-5846-9EC6-74A3958FEBD5}" type="presParOf" srcId="{C6345806-E475-2D48-AC5B-0698618E1DD7}" destId="{8EB99F7B-7CF0-D74E-85A6-E9D204B7953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8ADC9-15EB-1B46-9BDB-78D4ACF769E1}">
      <dsp:nvSpPr>
        <dsp:cNvPr id="0" name=""/>
        <dsp:cNvSpPr/>
      </dsp:nvSpPr>
      <dsp:spPr>
        <a:xfrm>
          <a:off x="0" y="449076"/>
          <a:ext cx="5568280" cy="79560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Самостоятельное использование, установка систем в изделия собственной разработки</a:t>
          </a:r>
        </a:p>
      </dsp:txBody>
      <dsp:txXfrm>
        <a:off x="38838" y="487914"/>
        <a:ext cx="5490604" cy="717924"/>
      </dsp:txXfrm>
    </dsp:sp>
    <dsp:sp modelId="{43B7734A-B400-5042-86C7-86A70819B298}">
      <dsp:nvSpPr>
        <dsp:cNvPr id="0" name=""/>
        <dsp:cNvSpPr/>
      </dsp:nvSpPr>
      <dsp:spPr>
        <a:xfrm>
          <a:off x="0" y="1302276"/>
          <a:ext cx="5568280" cy="79560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OEM </a:t>
          </a:r>
          <a:r>
            <a:rPr lang="ru-RU" sz="2000" kern="1200" dirty="0"/>
            <a:t>поставки</a:t>
          </a:r>
        </a:p>
      </dsp:txBody>
      <dsp:txXfrm>
        <a:off x="38838" y="1341114"/>
        <a:ext cx="5490604" cy="717924"/>
      </dsp:txXfrm>
    </dsp:sp>
    <dsp:sp modelId="{8EB99F7B-7CF0-D74E-85A6-E9D204B79535}">
      <dsp:nvSpPr>
        <dsp:cNvPr id="0" name=""/>
        <dsp:cNvSpPr/>
      </dsp:nvSpPr>
      <dsp:spPr>
        <a:xfrm>
          <a:off x="0" y="2155476"/>
          <a:ext cx="5568280" cy="79560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Переуступка части прав на инновацию для использования в производстве иной продукции.</a:t>
          </a:r>
        </a:p>
      </dsp:txBody>
      <dsp:txXfrm>
        <a:off x="38838" y="2194314"/>
        <a:ext cx="5490604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53F46-DA92-430F-8176-0B8C1484EB35}" type="datetimeFigureOut">
              <a:rPr lang="ru-RU" smtClean="0">
                <a:latin typeface="Arial" panose="020B0604020202020204" pitchFamily="34" charset="0"/>
              </a:rPr>
              <a:pPr/>
              <a:t>05.12.2022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E3AAC-E3A1-4444-87EE-90335FA1E087}" type="slidenum">
              <a:rPr lang="ru-RU" smtClean="0">
                <a:latin typeface="Arial" panose="020B0604020202020204" pitchFamily="34" charset="0"/>
              </a:rPr>
              <a:pPr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71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C2EDC61-57B3-494E-A097-F2B321B3707D}" type="datetimeFigureOut">
              <a:rPr lang="ru-RU" smtClean="0"/>
              <a:pPr/>
              <a:t>05.12.2022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CAE1067C-EE90-494D-BA94-A2805902DF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23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1067C-EE90-494D-BA94-A2805902DF8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39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1067C-EE90-494D-BA94-A2805902DF8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932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от 500-1000Гц</a:t>
            </a:r>
            <a:r>
              <a:rPr lang="ru-RU" baseline="0" dirty="0"/>
              <a:t>, точность 0.5 и выше портативные до 200ГЦ и точность 0,5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1067C-EE90-494D-BA94-A2805902DF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963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1067C-EE90-494D-BA94-A2805902DF8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2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 userDrawn="1"/>
        </p:nvGrpSpPr>
        <p:grpSpPr>
          <a:xfrm>
            <a:off x="71411" y="0"/>
            <a:ext cx="5786474" cy="5143500"/>
            <a:chOff x="-1225626" y="119451"/>
            <a:chExt cx="7642580" cy="6711748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94"/>
            <a:stretch>
              <a:fillRect/>
            </a:stretch>
          </p:blipFill>
          <p:spPr bwMode="auto">
            <a:xfrm>
              <a:off x="-1225626" y="119451"/>
              <a:ext cx="1981405" cy="6711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955" y="585524"/>
              <a:ext cx="924404" cy="2610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0" name="Прямая соединительная линия 29"/>
            <p:cNvCxnSpPr/>
            <p:nvPr/>
          </p:nvCxnSpPr>
          <p:spPr>
            <a:xfrm rot="10800000" flipV="1">
              <a:off x="4260010" y="502929"/>
              <a:ext cx="2156944" cy="12349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5402915" y="212647"/>
              <a:ext cx="1014037" cy="580564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Равнобедренный треугольник 32"/>
          <p:cNvSpPr/>
          <p:nvPr userDrawn="1"/>
        </p:nvSpPr>
        <p:spPr>
          <a:xfrm rot="5400000">
            <a:off x="1062553" y="2433118"/>
            <a:ext cx="642942" cy="5677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57290" y="1285866"/>
            <a:ext cx="7143800" cy="10747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rgbClr val="20487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Название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57290" y="2503446"/>
            <a:ext cx="7143800" cy="5857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0487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Номер заявки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57290" y="4071948"/>
            <a:ext cx="2133600" cy="345282"/>
          </a:xfrm>
          <a:prstGeom prst="rect">
            <a:avLst/>
          </a:prstGeom>
        </p:spPr>
        <p:txBody>
          <a:bodyPr/>
          <a:lstStyle>
            <a:lvl1pPr>
              <a:defRPr lang="ru-RU" sz="1800" i="0" kern="1200" dirty="0" smtClean="0">
                <a:solidFill>
                  <a:srgbClr val="2048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/>
              <a:t>Дата </a:t>
            </a:r>
            <a:r>
              <a:rPr lang="ru-RU" err="1"/>
              <a:t>дд.мм.гггг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43306" y="4071948"/>
            <a:ext cx="4857784" cy="7143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i="0">
                <a:solidFill>
                  <a:srgbClr val="20487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Название предприятия, регион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57290" y="3214692"/>
            <a:ext cx="7143800" cy="714380"/>
          </a:xfrm>
          <a:prstGeom prst="rect">
            <a:avLst/>
          </a:prstGeom>
        </p:spPr>
        <p:txBody>
          <a:bodyPr/>
          <a:lstStyle>
            <a:lvl1pPr algn="l">
              <a:defRPr sz="1800" i="0">
                <a:solidFill>
                  <a:srgbClr val="20487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ФИО докладчика </a:t>
            </a:r>
          </a:p>
          <a:p>
            <a:r>
              <a:rPr lang="ru-RU"/>
              <a:t>должность в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56612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е свед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2643174" y="1000114"/>
            <a:ext cx="6500826" cy="414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98921"/>
            <a:ext cx="6786578" cy="586879"/>
          </a:xfrm>
          <a:prstGeom prst="rect">
            <a:avLst/>
          </a:prstGeom>
          <a:solidFill>
            <a:srgbClr val="2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1" baseline="0">
                <a:latin typeface="Arial" pitchFamily="34" charset="0"/>
                <a:cs typeface="Arial" pitchFamily="34" charset="0"/>
              </a:rPr>
              <a:t>      О</a:t>
            </a:r>
            <a:r>
              <a:rPr lang="ru-RU" sz="2000" b="1">
                <a:latin typeface="Arial" pitchFamily="34" charset="0"/>
                <a:cs typeface="Arial" pitchFamily="34" charset="0"/>
              </a:rPr>
              <a:t>бщие сведения</a:t>
            </a:r>
          </a:p>
        </p:txBody>
      </p:sp>
      <p:sp>
        <p:nvSpPr>
          <p:cNvPr id="15" name="Равнобедренный треугольник 14"/>
          <p:cNvSpPr/>
          <p:nvPr userDrawn="1"/>
        </p:nvSpPr>
        <p:spPr>
          <a:xfrm rot="5400000">
            <a:off x="123137" y="376879"/>
            <a:ext cx="285752" cy="2463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8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у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643174" y="1000114"/>
            <a:ext cx="6500826" cy="414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98921"/>
            <a:ext cx="6786578" cy="586879"/>
          </a:xfrm>
          <a:prstGeom prst="rect">
            <a:avLst/>
          </a:prstGeom>
          <a:solidFill>
            <a:srgbClr val="2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1" baseline="0">
                <a:latin typeface="Arial" pitchFamily="34" charset="0"/>
                <a:cs typeface="Arial" pitchFamily="34" charset="0"/>
              </a:rPr>
              <a:t>      Н</a:t>
            </a:r>
            <a:r>
              <a:rPr lang="ru-RU" sz="2000" b="1">
                <a:latin typeface="Arial" pitchFamily="34" charset="0"/>
                <a:cs typeface="Arial" pitchFamily="34" charset="0"/>
              </a:rPr>
              <a:t>аука</a:t>
            </a:r>
          </a:p>
        </p:txBody>
      </p:sp>
      <p:sp>
        <p:nvSpPr>
          <p:cNvPr id="17" name="Равнобедренный треугольник 16"/>
          <p:cNvSpPr/>
          <p:nvPr userDrawn="1"/>
        </p:nvSpPr>
        <p:spPr>
          <a:xfrm rot="5400000">
            <a:off x="123137" y="376879"/>
            <a:ext cx="285752" cy="2463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8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Характерист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1928794" y="1714494"/>
            <a:ext cx="7215206" cy="3429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98921"/>
            <a:ext cx="6786578" cy="586879"/>
          </a:xfrm>
          <a:prstGeom prst="rect">
            <a:avLst/>
          </a:prstGeom>
          <a:solidFill>
            <a:srgbClr val="2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1" baseline="0">
                <a:latin typeface="Arial" pitchFamily="34" charset="0"/>
                <a:cs typeface="Arial" pitchFamily="34" charset="0"/>
              </a:rPr>
              <a:t>      Х</a:t>
            </a:r>
            <a:r>
              <a:rPr lang="ru-RU" sz="2000" b="1">
                <a:latin typeface="Arial" pitchFamily="34" charset="0"/>
                <a:cs typeface="Arial" pitchFamily="34" charset="0"/>
              </a:rPr>
              <a:t>арактеристики</a:t>
            </a: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 rot="5400000">
            <a:off x="123137" y="376879"/>
            <a:ext cx="285752" cy="2463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8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зн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2714612" y="1643056"/>
            <a:ext cx="6429388" cy="3500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98921"/>
            <a:ext cx="6786578" cy="586879"/>
          </a:xfrm>
          <a:prstGeom prst="rect">
            <a:avLst/>
          </a:prstGeom>
          <a:solidFill>
            <a:srgbClr val="2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1" baseline="0">
                <a:latin typeface="Arial" pitchFamily="34" charset="0"/>
                <a:cs typeface="Arial" pitchFamily="34" charset="0"/>
              </a:rPr>
              <a:t>      Бизнес</a:t>
            </a:r>
            <a:endParaRPr lang="ru-RU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Равнобедренный треугольник 16"/>
          <p:cNvSpPr/>
          <p:nvPr userDrawn="1"/>
        </p:nvSpPr>
        <p:spPr>
          <a:xfrm rot="5400000">
            <a:off x="123137" y="376879"/>
            <a:ext cx="285752" cy="2463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0" y="1000114"/>
            <a:ext cx="9144000" cy="1588"/>
          </a:xfrm>
          <a:prstGeom prst="line">
            <a:avLst/>
          </a:prstGeom>
          <a:ln w="19050">
            <a:solidFill>
              <a:srgbClr val="2048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58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1571618"/>
            <a:ext cx="9144000" cy="3571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98921"/>
            <a:ext cx="6786578" cy="586879"/>
          </a:xfrm>
          <a:prstGeom prst="rect">
            <a:avLst/>
          </a:prstGeom>
          <a:solidFill>
            <a:srgbClr val="2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1" baseline="0">
                <a:latin typeface="Arial" pitchFamily="34" charset="0"/>
                <a:cs typeface="Arial" pitchFamily="34" charset="0"/>
              </a:rPr>
              <a:t>      Команда</a:t>
            </a:r>
            <a:endParaRPr lang="ru-RU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Равнобедренный треугольник 16"/>
          <p:cNvSpPr/>
          <p:nvPr userDrawn="1"/>
        </p:nvSpPr>
        <p:spPr>
          <a:xfrm rot="5400000">
            <a:off x="123137" y="376879"/>
            <a:ext cx="285752" cy="2463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0" y="1000114"/>
            <a:ext cx="9144000" cy="1588"/>
          </a:xfrm>
          <a:prstGeom prst="line">
            <a:avLst/>
          </a:prstGeom>
          <a:ln w="19050">
            <a:solidFill>
              <a:srgbClr val="2048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58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98921"/>
            <a:ext cx="6786578" cy="586879"/>
          </a:xfrm>
          <a:prstGeom prst="rect">
            <a:avLst/>
          </a:prstGeom>
          <a:solidFill>
            <a:srgbClr val="2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1" baseline="0">
                <a:latin typeface="Arial" pitchFamily="34" charset="0"/>
                <a:cs typeface="Arial" pitchFamily="34" charset="0"/>
              </a:rPr>
              <a:t>      </a:t>
            </a:r>
            <a:endParaRPr lang="ru-RU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Равнобедренный треугольник 16"/>
          <p:cNvSpPr/>
          <p:nvPr userDrawn="1"/>
        </p:nvSpPr>
        <p:spPr>
          <a:xfrm rot="5400000">
            <a:off x="123137" y="376879"/>
            <a:ext cx="285752" cy="2463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panose="020B0604020202020204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95536" y="270914"/>
            <a:ext cx="6391042" cy="4286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Дополнительно</a:t>
            </a:r>
          </a:p>
        </p:txBody>
      </p:sp>
    </p:spTree>
    <p:extLst>
      <p:ext uri="{BB962C8B-B14F-4D97-AF65-F5344CB8AC3E}">
        <p14:creationId xmlns:p14="http://schemas.microsoft.com/office/powerpoint/2010/main" val="166705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04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hyperlink" Target="https://drive.google.com/file/d/1KyMX8snNJSh7LP7cxfudWp4nRkz0IDVp/view?usp=sharing" TargetMode="Externa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lz/jqddbyyj6mqd3dmb34dcbpqr0000gn/T/com.microsoft.Word/WebArchiveCopyPasteTempFiles/us-eye-tracking-market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verifiedmarketresearch.com/product/global-eye-tracking-market-size-and-forecast-to-2025/" TargetMode="External"/><Relationship Id="rId4" Type="http://schemas.openxmlformats.org/officeDocument/2006/relationships/hyperlink" Target="https://www.grandviewresearch.com/industry-analysis/eye-tracking-marke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tal vision\Desktop\NewDevice\Окулограф\Рендры\photo_5386827908145855359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2170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357290" y="1285866"/>
            <a:ext cx="7143800" cy="523220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ye tracker (</a:t>
            </a:r>
            <a:r>
              <a:rPr lang="ru-RU" dirty="0" err="1" smtClean="0">
                <a:solidFill>
                  <a:schemeClr val="bg1"/>
                </a:solidFill>
              </a:rPr>
              <a:t>окулограф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 lang="ru-RU" sz="1600" i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26</a:t>
            </a:r>
            <a:r>
              <a:rPr lang="ru-RU" dirty="0" smtClean="0"/>
              <a:t>.0</a:t>
            </a:r>
            <a:r>
              <a:rPr lang="en-US" dirty="0" smtClean="0"/>
              <a:t>9</a:t>
            </a:r>
            <a:r>
              <a:rPr lang="ru-RU" dirty="0" smtClean="0"/>
              <a:t>.2022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ru-RU" dirty="0"/>
              <a:t>ООО «Нью Девайс» </a:t>
            </a:r>
          </a:p>
          <a:p>
            <a:pPr algn="r"/>
            <a:r>
              <a:rPr lang="ru-RU" dirty="0"/>
              <a:t>Москва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D64E185-858A-4CFD-A0B8-2B884D3A7034}"/>
              </a:ext>
            </a:extLst>
          </p:cNvPr>
          <p:cNvSpPr/>
          <p:nvPr/>
        </p:nvSpPr>
        <p:spPr>
          <a:xfrm>
            <a:off x="8256884" y="4380630"/>
            <a:ext cx="441957" cy="446840"/>
          </a:xfrm>
          <a:custGeom>
            <a:avLst/>
            <a:gdLst>
              <a:gd name="connsiteX0" fmla="*/ 0 w 453863"/>
              <a:gd name="connsiteY0" fmla="*/ 0 h 113465"/>
              <a:gd name="connsiteX1" fmla="*/ 453863 w 453863"/>
              <a:gd name="connsiteY1" fmla="*/ 0 h 113465"/>
              <a:gd name="connsiteX2" fmla="*/ 453863 w 453863"/>
              <a:gd name="connsiteY2" fmla="*/ 113465 h 113465"/>
              <a:gd name="connsiteX3" fmla="*/ 0 w 453863"/>
              <a:gd name="connsiteY3" fmla="*/ 113465 h 113465"/>
              <a:gd name="connsiteX4" fmla="*/ 0 w 453863"/>
              <a:gd name="connsiteY4" fmla="*/ 0 h 113465"/>
              <a:gd name="connsiteX0" fmla="*/ 0 w 453863"/>
              <a:gd name="connsiteY0" fmla="*/ 146091 h 259556"/>
              <a:gd name="connsiteX1" fmla="*/ 453863 w 453863"/>
              <a:gd name="connsiteY1" fmla="*/ 146091 h 259556"/>
              <a:gd name="connsiteX2" fmla="*/ 434813 w 453863"/>
              <a:gd name="connsiteY2" fmla="*/ 0 h 259556"/>
              <a:gd name="connsiteX3" fmla="*/ 0 w 453863"/>
              <a:gd name="connsiteY3" fmla="*/ 259556 h 259556"/>
              <a:gd name="connsiteX4" fmla="*/ 0 w 453863"/>
              <a:gd name="connsiteY4" fmla="*/ 146091 h 259556"/>
              <a:gd name="connsiteX0" fmla="*/ 0 w 439575"/>
              <a:gd name="connsiteY0" fmla="*/ 278606 h 392071"/>
              <a:gd name="connsiteX1" fmla="*/ 439575 w 439575"/>
              <a:gd name="connsiteY1" fmla="*/ 0 h 392071"/>
              <a:gd name="connsiteX2" fmla="*/ 434813 w 439575"/>
              <a:gd name="connsiteY2" fmla="*/ 132515 h 392071"/>
              <a:gd name="connsiteX3" fmla="*/ 0 w 439575"/>
              <a:gd name="connsiteY3" fmla="*/ 392071 h 392071"/>
              <a:gd name="connsiteX4" fmla="*/ 0 w 439575"/>
              <a:gd name="connsiteY4" fmla="*/ 278606 h 392071"/>
              <a:gd name="connsiteX0" fmla="*/ 4763 w 444338"/>
              <a:gd name="connsiteY0" fmla="*/ 278606 h 396834"/>
              <a:gd name="connsiteX1" fmla="*/ 444338 w 444338"/>
              <a:gd name="connsiteY1" fmla="*/ 0 h 396834"/>
              <a:gd name="connsiteX2" fmla="*/ 439576 w 444338"/>
              <a:gd name="connsiteY2" fmla="*/ 132515 h 396834"/>
              <a:gd name="connsiteX3" fmla="*/ 0 w 444338"/>
              <a:gd name="connsiteY3" fmla="*/ 396834 h 396834"/>
              <a:gd name="connsiteX4" fmla="*/ 4763 w 444338"/>
              <a:gd name="connsiteY4" fmla="*/ 278606 h 396834"/>
              <a:gd name="connsiteX0" fmla="*/ 2382 w 441957"/>
              <a:gd name="connsiteY0" fmla="*/ 278606 h 446840"/>
              <a:gd name="connsiteX1" fmla="*/ 441957 w 441957"/>
              <a:gd name="connsiteY1" fmla="*/ 0 h 446840"/>
              <a:gd name="connsiteX2" fmla="*/ 437195 w 441957"/>
              <a:gd name="connsiteY2" fmla="*/ 132515 h 446840"/>
              <a:gd name="connsiteX3" fmla="*/ 0 w 441957"/>
              <a:gd name="connsiteY3" fmla="*/ 446840 h 446840"/>
              <a:gd name="connsiteX4" fmla="*/ 2382 w 441957"/>
              <a:gd name="connsiteY4" fmla="*/ 278606 h 446840"/>
              <a:gd name="connsiteX0" fmla="*/ 2382 w 441957"/>
              <a:gd name="connsiteY0" fmla="*/ 278606 h 446840"/>
              <a:gd name="connsiteX1" fmla="*/ 441957 w 441957"/>
              <a:gd name="connsiteY1" fmla="*/ 0 h 446840"/>
              <a:gd name="connsiteX2" fmla="*/ 439576 w 441957"/>
              <a:gd name="connsiteY2" fmla="*/ 182521 h 446840"/>
              <a:gd name="connsiteX3" fmla="*/ 0 w 441957"/>
              <a:gd name="connsiteY3" fmla="*/ 446840 h 446840"/>
              <a:gd name="connsiteX4" fmla="*/ 2382 w 441957"/>
              <a:gd name="connsiteY4" fmla="*/ 278606 h 44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57" h="446840">
                <a:moveTo>
                  <a:pt x="2382" y="278606"/>
                </a:moveTo>
                <a:lnTo>
                  <a:pt x="441957" y="0"/>
                </a:lnTo>
                <a:cubicBezTo>
                  <a:pt x="441163" y="60840"/>
                  <a:pt x="440370" y="121681"/>
                  <a:pt x="439576" y="182521"/>
                </a:cubicBezTo>
                <a:lnTo>
                  <a:pt x="0" y="446840"/>
                </a:lnTo>
                <a:lnTo>
                  <a:pt x="2382" y="2786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81313"/>
            <a:ext cx="6391042" cy="307777"/>
          </a:xfrm>
        </p:spPr>
        <p:txBody>
          <a:bodyPr tIns="0" bIns="0">
            <a:spAutoFit/>
          </a:bodyPr>
          <a:lstStyle/>
          <a:p>
            <a:r>
              <a:rPr lang="ru-RU" dirty="0">
                <a:ea typeface="Helvetica Neue" panose="02000503000000020004" pitchFamily="2" charset="0"/>
              </a:rPr>
              <a:t>Подтверждение параметров системы</a:t>
            </a:r>
            <a:endParaRPr lang="ru-RU" b="0" dirty="0">
              <a:ea typeface="Roboto" panose="02000000000000000000" pitchFamily="2" charset="0"/>
            </a:endParaRPr>
          </a:p>
        </p:txBody>
      </p:sp>
      <p:sp>
        <p:nvSpPr>
          <p:cNvPr id="4" name="Google Shape;165;p6">
            <a:extLst>
              <a:ext uri="{FF2B5EF4-FFF2-40B4-BE49-F238E27FC236}">
                <a16:creationId xmlns:a16="http://schemas.microsoft.com/office/drawing/2014/main" xmlns="" id="{C6062520-2F4F-E2CA-92D3-7657EB45F31B}"/>
              </a:ext>
            </a:extLst>
          </p:cNvPr>
          <p:cNvSpPr txBox="1"/>
          <p:nvPr/>
        </p:nvSpPr>
        <p:spPr>
          <a:xfrm>
            <a:off x="216000" y="864000"/>
            <a:ext cx="7983900" cy="40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3000"/>
              </a:lnSpc>
              <a:buSzPts val="1000"/>
            </a:pPr>
            <a:r>
              <a:rPr lang="ru-RU" sz="1400" b="1" dirty="0">
                <a:solidFill>
                  <a:schemeClr val="dk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Параметры системы подтверждены испытаниями, </a:t>
            </a:r>
            <a:br>
              <a:rPr lang="ru-RU" sz="1400" b="1" dirty="0">
                <a:solidFill>
                  <a:schemeClr val="dk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</a:br>
            <a:r>
              <a:rPr lang="ru-RU" sz="1400" b="1" dirty="0">
                <a:solidFill>
                  <a:schemeClr val="dk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проведенными совместно со специалистами компании </a:t>
            </a:r>
            <a:r>
              <a:rPr lang="en-US" sz="1400" b="1" dirty="0">
                <a:solidFill>
                  <a:schemeClr val="dk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SAMSUNG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**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B63B225-67D4-FA22-974D-F1CC4B3824D0}"/>
              </a:ext>
            </a:extLst>
          </p:cNvPr>
          <p:cNvSpPr/>
          <p:nvPr/>
        </p:nvSpPr>
        <p:spPr>
          <a:xfrm>
            <a:off x="4221891" y="1408460"/>
            <a:ext cx="121360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Optical setup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627D23C-6EC1-70F9-F5FE-23F339FB02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" t="15576" r="7968" b="20303"/>
          <a:stretch/>
        </p:blipFill>
        <p:spPr>
          <a:xfrm>
            <a:off x="1419737" y="2731240"/>
            <a:ext cx="2537584" cy="1423196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4117BEEC-149C-B8B6-8BA2-E560396F65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/>
          <a:stretch/>
        </p:blipFill>
        <p:spPr>
          <a:xfrm rot="5400000" flipV="1">
            <a:off x="120014" y="2181920"/>
            <a:ext cx="1214595" cy="1005976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BCAFEBED-D46D-6DB9-2A08-CA4404818691}"/>
              </a:ext>
            </a:extLst>
          </p:cNvPr>
          <p:cNvSpPr/>
          <p:nvPr/>
        </p:nvSpPr>
        <p:spPr>
          <a:xfrm>
            <a:off x="3177122" y="1995686"/>
            <a:ext cx="704922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Rotation stage</a:t>
            </a:r>
            <a:endParaRPr lang="ru-RU" sz="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59F3F32-1BC1-4374-581D-52A93D7744E1}"/>
              </a:ext>
            </a:extLst>
          </p:cNvPr>
          <p:cNvCxnSpPr>
            <a:cxnSpLocks/>
          </p:cNvCxnSpPr>
          <p:nvPr/>
        </p:nvCxnSpPr>
        <p:spPr>
          <a:xfrm flipV="1">
            <a:off x="994614" y="1995495"/>
            <a:ext cx="885144" cy="28025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xmlns="" id="{96E7B816-57A4-9DD4-7070-B877E75B8C84}"/>
              </a:ext>
            </a:extLst>
          </p:cNvPr>
          <p:cNvCxnSpPr>
            <a:cxnSpLocks/>
          </p:cNvCxnSpPr>
          <p:nvPr/>
        </p:nvCxnSpPr>
        <p:spPr>
          <a:xfrm flipV="1">
            <a:off x="1135152" y="1995495"/>
            <a:ext cx="744606" cy="6689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xmlns="" id="{2D5A1539-477B-9FAB-B325-4FA780F1775D}"/>
              </a:ext>
            </a:extLst>
          </p:cNvPr>
          <p:cNvCxnSpPr>
            <a:cxnSpLocks/>
          </p:cNvCxnSpPr>
          <p:nvPr/>
        </p:nvCxnSpPr>
        <p:spPr>
          <a:xfrm>
            <a:off x="1879758" y="1997136"/>
            <a:ext cx="37800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4">
            <a:extLst>
              <a:ext uri="{FF2B5EF4-FFF2-40B4-BE49-F238E27FC236}">
                <a16:creationId xmlns:a16="http://schemas.microsoft.com/office/drawing/2014/main" xmlns="" id="{87F43D8A-464C-C2C0-4512-BB5FC704098C}"/>
              </a:ext>
            </a:extLst>
          </p:cNvPr>
          <p:cNvSpPr/>
          <p:nvPr/>
        </p:nvSpPr>
        <p:spPr>
          <a:xfrm>
            <a:off x="1877344" y="1867341"/>
            <a:ext cx="83052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IR LEDs</a:t>
            </a:r>
            <a:endParaRPr lang="ru-RU" sz="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6">
            <a:extLst>
              <a:ext uri="{FF2B5EF4-FFF2-40B4-BE49-F238E27FC236}">
                <a16:creationId xmlns:a16="http://schemas.microsoft.com/office/drawing/2014/main" xmlns="" id="{DAF5A2BF-7D3D-5C9F-7BA5-1E19E01B0CAC}"/>
              </a:ext>
            </a:extLst>
          </p:cNvPr>
          <p:cNvCxnSpPr>
            <a:cxnSpLocks/>
          </p:cNvCxnSpPr>
          <p:nvPr/>
        </p:nvCxnSpPr>
        <p:spPr>
          <a:xfrm flipV="1">
            <a:off x="824900" y="1533924"/>
            <a:ext cx="141615" cy="103782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xmlns="" id="{3C3F7E60-490F-D38D-75BB-0A1534F759FE}"/>
              </a:ext>
            </a:extLst>
          </p:cNvPr>
          <p:cNvCxnSpPr>
            <a:cxnSpLocks/>
          </p:cNvCxnSpPr>
          <p:nvPr/>
        </p:nvCxnSpPr>
        <p:spPr>
          <a:xfrm flipV="1">
            <a:off x="967162" y="1523790"/>
            <a:ext cx="1524629" cy="1013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0">
            <a:extLst>
              <a:ext uri="{FF2B5EF4-FFF2-40B4-BE49-F238E27FC236}">
                <a16:creationId xmlns:a16="http://schemas.microsoft.com/office/drawing/2014/main" xmlns="" id="{A5A72FA6-3068-FE60-16EA-88222D51E198}"/>
              </a:ext>
            </a:extLst>
          </p:cNvPr>
          <p:cNvSpPr/>
          <p:nvPr/>
        </p:nvSpPr>
        <p:spPr>
          <a:xfrm>
            <a:off x="977990" y="1393328"/>
            <a:ext cx="185023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Eye-tracking sensor input window</a:t>
            </a:r>
            <a:endParaRPr lang="ru-RU" sz="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22">
            <a:extLst>
              <a:ext uri="{FF2B5EF4-FFF2-40B4-BE49-F238E27FC236}">
                <a16:creationId xmlns:a16="http://schemas.microsoft.com/office/drawing/2014/main" xmlns="" id="{F02E28AD-DD8D-76C8-9CCA-9FDA72D5BF07}"/>
              </a:ext>
            </a:extLst>
          </p:cNvPr>
          <p:cNvCxnSpPr>
            <a:cxnSpLocks/>
          </p:cNvCxnSpPr>
          <p:nvPr/>
        </p:nvCxnSpPr>
        <p:spPr>
          <a:xfrm flipV="1">
            <a:off x="2412162" y="2130669"/>
            <a:ext cx="760457" cy="11797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7">
            <a:extLst>
              <a:ext uri="{FF2B5EF4-FFF2-40B4-BE49-F238E27FC236}">
                <a16:creationId xmlns:a16="http://schemas.microsoft.com/office/drawing/2014/main" xmlns="" id="{E3DB5485-6B19-F0E9-A65D-96D29A81BF70}"/>
              </a:ext>
            </a:extLst>
          </p:cNvPr>
          <p:cNvCxnSpPr>
            <a:cxnSpLocks/>
          </p:cNvCxnSpPr>
          <p:nvPr/>
        </p:nvCxnSpPr>
        <p:spPr>
          <a:xfrm>
            <a:off x="3172619" y="2128053"/>
            <a:ext cx="66786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1">
            <a:extLst>
              <a:ext uri="{FF2B5EF4-FFF2-40B4-BE49-F238E27FC236}">
                <a16:creationId xmlns:a16="http://schemas.microsoft.com/office/drawing/2014/main" xmlns="" id="{0821856F-2601-36D2-0172-4209DAE77AFC}"/>
              </a:ext>
            </a:extLst>
          </p:cNvPr>
          <p:cNvCxnSpPr>
            <a:cxnSpLocks/>
          </p:cNvCxnSpPr>
          <p:nvPr/>
        </p:nvCxnSpPr>
        <p:spPr>
          <a:xfrm flipV="1">
            <a:off x="1409312" y="3484968"/>
            <a:ext cx="344673" cy="103333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3">
            <a:extLst>
              <a:ext uri="{FF2B5EF4-FFF2-40B4-BE49-F238E27FC236}">
                <a16:creationId xmlns:a16="http://schemas.microsoft.com/office/drawing/2014/main" xmlns="" id="{46FB428A-3CDF-BF7B-7694-5CCB6D9E1EB4}"/>
              </a:ext>
            </a:extLst>
          </p:cNvPr>
          <p:cNvCxnSpPr>
            <a:cxnSpLocks/>
          </p:cNvCxnSpPr>
          <p:nvPr/>
        </p:nvCxnSpPr>
        <p:spPr>
          <a:xfrm>
            <a:off x="231008" y="4518305"/>
            <a:ext cx="11783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4">
            <a:extLst>
              <a:ext uri="{FF2B5EF4-FFF2-40B4-BE49-F238E27FC236}">
                <a16:creationId xmlns:a16="http://schemas.microsoft.com/office/drawing/2014/main" xmlns="" id="{319B3E7A-A864-6A84-DB2C-8EFF47E7301A}"/>
              </a:ext>
            </a:extLst>
          </p:cNvPr>
          <p:cNvSpPr/>
          <p:nvPr/>
        </p:nvSpPr>
        <p:spPr>
          <a:xfrm>
            <a:off x="232059" y="4367605"/>
            <a:ext cx="11772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Eye-tracking sensor body </a:t>
            </a:r>
            <a:endParaRPr lang="ru-RU" sz="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36">
            <a:extLst>
              <a:ext uri="{FF2B5EF4-FFF2-40B4-BE49-F238E27FC236}">
                <a16:creationId xmlns:a16="http://schemas.microsoft.com/office/drawing/2014/main" xmlns="" id="{045E193C-F096-7F84-0567-5B29E82E9828}"/>
              </a:ext>
            </a:extLst>
          </p:cNvPr>
          <p:cNvCxnSpPr>
            <a:cxnSpLocks/>
          </p:cNvCxnSpPr>
          <p:nvPr/>
        </p:nvCxnSpPr>
        <p:spPr>
          <a:xfrm flipH="1" flipV="1">
            <a:off x="1923892" y="2457825"/>
            <a:ext cx="290606" cy="80296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8">
            <a:extLst>
              <a:ext uri="{FF2B5EF4-FFF2-40B4-BE49-F238E27FC236}">
                <a16:creationId xmlns:a16="http://schemas.microsoft.com/office/drawing/2014/main" xmlns="" id="{EB9A7A99-404C-539D-CD0A-FB1B1062F9AC}"/>
              </a:ext>
            </a:extLst>
          </p:cNvPr>
          <p:cNvCxnSpPr>
            <a:cxnSpLocks/>
          </p:cNvCxnSpPr>
          <p:nvPr/>
        </p:nvCxnSpPr>
        <p:spPr>
          <a:xfrm>
            <a:off x="1928627" y="2457825"/>
            <a:ext cx="52604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9">
            <a:extLst>
              <a:ext uri="{FF2B5EF4-FFF2-40B4-BE49-F238E27FC236}">
                <a16:creationId xmlns:a16="http://schemas.microsoft.com/office/drawing/2014/main" xmlns="" id="{23D2D609-6E35-152B-76FB-1D28F6E4247D}"/>
              </a:ext>
            </a:extLst>
          </p:cNvPr>
          <p:cNvSpPr/>
          <p:nvPr/>
        </p:nvSpPr>
        <p:spPr>
          <a:xfrm>
            <a:off x="1933375" y="2309257"/>
            <a:ext cx="8032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Eye model*</a:t>
            </a:r>
            <a:endParaRPr lang="ru-RU" sz="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24" name="Picture 44">
            <a:extLst>
              <a:ext uri="{FF2B5EF4-FFF2-40B4-BE49-F238E27FC236}">
                <a16:creationId xmlns:a16="http://schemas.microsoft.com/office/drawing/2014/main" xmlns="" id="{146C90B6-30AE-5281-85E5-F599F5F041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6" t="10789" r="1155" b="7035"/>
          <a:stretch/>
        </p:blipFill>
        <p:spPr>
          <a:xfrm rot="16200000" flipH="1">
            <a:off x="4226393" y="2186600"/>
            <a:ext cx="716506" cy="650952"/>
          </a:xfrm>
          <a:prstGeom prst="rect">
            <a:avLst/>
          </a:prstGeom>
        </p:spPr>
      </p:pic>
      <p:sp>
        <p:nvSpPr>
          <p:cNvPr id="25" name="Rectangle 45">
            <a:extLst>
              <a:ext uri="{FF2B5EF4-FFF2-40B4-BE49-F238E27FC236}">
                <a16:creationId xmlns:a16="http://schemas.microsoft.com/office/drawing/2014/main" xmlns="" id="{7EA55A93-16F4-BC18-5BE7-44CF1469A868}"/>
              </a:ext>
            </a:extLst>
          </p:cNvPr>
          <p:cNvSpPr/>
          <p:nvPr/>
        </p:nvSpPr>
        <p:spPr>
          <a:xfrm>
            <a:off x="4221891" y="4181897"/>
            <a:ext cx="551891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Angle scale</a:t>
            </a:r>
            <a:endParaRPr lang="ru-RU" sz="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46">
            <a:extLst>
              <a:ext uri="{FF2B5EF4-FFF2-40B4-BE49-F238E27FC236}">
                <a16:creationId xmlns:a16="http://schemas.microsoft.com/office/drawing/2014/main" xmlns="" id="{BD30977C-91B6-A7EB-643C-D6BCDC3726A6}"/>
              </a:ext>
            </a:extLst>
          </p:cNvPr>
          <p:cNvCxnSpPr>
            <a:cxnSpLocks/>
          </p:cNvCxnSpPr>
          <p:nvPr/>
        </p:nvCxnSpPr>
        <p:spPr>
          <a:xfrm flipH="1" flipV="1">
            <a:off x="3562852" y="4003853"/>
            <a:ext cx="659039" cy="3249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48">
            <a:extLst>
              <a:ext uri="{FF2B5EF4-FFF2-40B4-BE49-F238E27FC236}">
                <a16:creationId xmlns:a16="http://schemas.microsoft.com/office/drawing/2014/main" xmlns="" id="{6B064B65-70E1-C49F-5427-C55CAEFCBB13}"/>
              </a:ext>
            </a:extLst>
          </p:cNvPr>
          <p:cNvCxnSpPr>
            <a:cxnSpLocks/>
          </p:cNvCxnSpPr>
          <p:nvPr/>
        </p:nvCxnSpPr>
        <p:spPr>
          <a:xfrm>
            <a:off x="4205843" y="4329607"/>
            <a:ext cx="58228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57">
            <a:extLst>
              <a:ext uri="{FF2B5EF4-FFF2-40B4-BE49-F238E27FC236}">
                <a16:creationId xmlns:a16="http://schemas.microsoft.com/office/drawing/2014/main" xmlns="" id="{40822CC9-3714-5FD1-6DCB-9E7427464776}"/>
              </a:ext>
            </a:extLst>
          </p:cNvPr>
          <p:cNvSpPr/>
          <p:nvPr/>
        </p:nvSpPr>
        <p:spPr>
          <a:xfrm>
            <a:off x="4221891" y="3476918"/>
            <a:ext cx="57355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Angle arrow</a:t>
            </a:r>
            <a:endParaRPr lang="ru-RU" sz="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58">
            <a:extLst>
              <a:ext uri="{FF2B5EF4-FFF2-40B4-BE49-F238E27FC236}">
                <a16:creationId xmlns:a16="http://schemas.microsoft.com/office/drawing/2014/main" xmlns="" id="{A14BA847-3A12-34BA-4C23-4429559E7F89}"/>
              </a:ext>
            </a:extLst>
          </p:cNvPr>
          <p:cNvCxnSpPr>
            <a:cxnSpLocks/>
          </p:cNvCxnSpPr>
          <p:nvPr/>
        </p:nvCxnSpPr>
        <p:spPr>
          <a:xfrm>
            <a:off x="4205843" y="3614704"/>
            <a:ext cx="58228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59">
            <a:extLst>
              <a:ext uri="{FF2B5EF4-FFF2-40B4-BE49-F238E27FC236}">
                <a16:creationId xmlns:a16="http://schemas.microsoft.com/office/drawing/2014/main" xmlns="" id="{FA087D00-B78D-4A7C-2B99-92C617A18501}"/>
              </a:ext>
            </a:extLst>
          </p:cNvPr>
          <p:cNvCxnSpPr>
            <a:cxnSpLocks/>
          </p:cNvCxnSpPr>
          <p:nvPr/>
        </p:nvCxnSpPr>
        <p:spPr>
          <a:xfrm flipH="1" flipV="1">
            <a:off x="3471371" y="3189160"/>
            <a:ext cx="750520" cy="4390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6">
            <a:extLst>
              <a:ext uri="{FF2B5EF4-FFF2-40B4-BE49-F238E27FC236}">
                <a16:creationId xmlns:a16="http://schemas.microsoft.com/office/drawing/2014/main" xmlns="" id="{80F4600D-7A65-E9FC-67D5-590FEC615782}"/>
              </a:ext>
            </a:extLst>
          </p:cNvPr>
          <p:cNvCxnSpPr>
            <a:cxnSpLocks/>
          </p:cNvCxnSpPr>
          <p:nvPr/>
        </p:nvCxnSpPr>
        <p:spPr>
          <a:xfrm flipV="1">
            <a:off x="4405540" y="1810133"/>
            <a:ext cx="416414" cy="54559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68">
            <a:extLst>
              <a:ext uri="{FF2B5EF4-FFF2-40B4-BE49-F238E27FC236}">
                <a16:creationId xmlns:a16="http://schemas.microsoft.com/office/drawing/2014/main" xmlns="" id="{73F3002F-1460-4966-8B66-58726D031ED7}"/>
              </a:ext>
            </a:extLst>
          </p:cNvPr>
          <p:cNvCxnSpPr>
            <a:cxnSpLocks/>
          </p:cNvCxnSpPr>
          <p:nvPr/>
        </p:nvCxnSpPr>
        <p:spPr>
          <a:xfrm>
            <a:off x="4067944" y="1810133"/>
            <a:ext cx="76012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69">
            <a:extLst>
              <a:ext uri="{FF2B5EF4-FFF2-40B4-BE49-F238E27FC236}">
                <a16:creationId xmlns:a16="http://schemas.microsoft.com/office/drawing/2014/main" xmlns="" id="{57E17381-A927-10C6-7B2F-773CEDE916EB}"/>
              </a:ext>
            </a:extLst>
          </p:cNvPr>
          <p:cNvSpPr/>
          <p:nvPr/>
        </p:nvSpPr>
        <p:spPr>
          <a:xfrm>
            <a:off x="4067944" y="1669091"/>
            <a:ext cx="113110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Black dot (pupil)</a:t>
            </a:r>
            <a:endParaRPr lang="ru-RU" sz="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71">
            <a:extLst>
              <a:ext uri="{FF2B5EF4-FFF2-40B4-BE49-F238E27FC236}">
                <a16:creationId xmlns:a16="http://schemas.microsoft.com/office/drawing/2014/main" xmlns="" id="{37ED828C-8AB9-3F41-DBB7-8BB5EBEAFF43}"/>
              </a:ext>
            </a:extLst>
          </p:cNvPr>
          <p:cNvCxnSpPr>
            <a:cxnSpLocks/>
          </p:cNvCxnSpPr>
          <p:nvPr/>
        </p:nvCxnSpPr>
        <p:spPr>
          <a:xfrm flipV="1">
            <a:off x="1707498" y="4079492"/>
            <a:ext cx="170816" cy="53072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73">
            <a:extLst>
              <a:ext uri="{FF2B5EF4-FFF2-40B4-BE49-F238E27FC236}">
                <a16:creationId xmlns:a16="http://schemas.microsoft.com/office/drawing/2014/main" xmlns="" id="{B5C14A8A-1695-71B8-7C55-D2FB8DFBDE80}"/>
              </a:ext>
            </a:extLst>
          </p:cNvPr>
          <p:cNvSpPr/>
          <p:nvPr/>
        </p:nvSpPr>
        <p:spPr>
          <a:xfrm>
            <a:off x="1792907" y="4466898"/>
            <a:ext cx="122877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USB interface to computer</a:t>
            </a:r>
            <a:endParaRPr lang="ru-RU" sz="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74">
            <a:extLst>
              <a:ext uri="{FF2B5EF4-FFF2-40B4-BE49-F238E27FC236}">
                <a16:creationId xmlns:a16="http://schemas.microsoft.com/office/drawing/2014/main" xmlns="" id="{9BC2528C-CDEF-2EEA-C5CE-6B694D49DD3D}"/>
              </a:ext>
            </a:extLst>
          </p:cNvPr>
          <p:cNvCxnSpPr>
            <a:cxnSpLocks/>
          </p:cNvCxnSpPr>
          <p:nvPr/>
        </p:nvCxnSpPr>
        <p:spPr>
          <a:xfrm>
            <a:off x="1707498" y="4611659"/>
            <a:ext cx="127677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76">
            <a:extLst>
              <a:ext uri="{FF2B5EF4-FFF2-40B4-BE49-F238E27FC236}">
                <a16:creationId xmlns:a16="http://schemas.microsoft.com/office/drawing/2014/main" xmlns="" id="{4FF8C52E-9B66-FAED-F61C-705E88E92FC3}"/>
              </a:ext>
            </a:extLst>
          </p:cNvPr>
          <p:cNvSpPr/>
          <p:nvPr/>
        </p:nvSpPr>
        <p:spPr>
          <a:xfrm>
            <a:off x="2688529" y="4659982"/>
            <a:ext cx="63141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*Ping-pong ball was chosen to imitate eye, black dot on the ball imitate pupil</a:t>
            </a:r>
          </a:p>
          <a:p>
            <a:r>
              <a:rPr lang="en-US" sz="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** </a:t>
            </a:r>
            <a:r>
              <a:rPr lang="ru-RU" sz="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Ссылка на отчет результатов испытания: </a:t>
            </a:r>
            <a:r>
              <a:rPr lang="en-US" sz="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5"/>
              </a:rPr>
              <a:t>https://drive,google,com/file/d/1KyMX8snNJSh7LP7cxfudWp4nRkz0IDVp/view?usp=sharing</a:t>
            </a:r>
            <a:r>
              <a:rPr lang="ru-RU" sz="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92B9628A-CBE8-6985-6BE7-98C7D3E13C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1634" y="2162983"/>
            <a:ext cx="3494702" cy="2018933"/>
          </a:xfrm>
          <a:prstGeom prst="rect">
            <a:avLst/>
          </a:prstGeom>
          <a:ln>
            <a:solidFill>
              <a:srgbClr val="2CCCD3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63AE9C7-B20A-578F-C4AB-6B633E370948}"/>
              </a:ext>
            </a:extLst>
          </p:cNvPr>
          <p:cNvSpPr txBox="1"/>
          <p:nvPr/>
        </p:nvSpPr>
        <p:spPr>
          <a:xfrm rot="19676461">
            <a:off x="5221543" y="1884100"/>
            <a:ext cx="1460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2CCCD3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Confirmed </a:t>
            </a:r>
            <a:r>
              <a:rPr lang="ru-RU" sz="1600" b="1" dirty="0">
                <a:solidFill>
                  <a:srgbClr val="2CCCD3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2CCCD3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2CCCD3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by Samsung </a:t>
            </a:r>
            <a:r>
              <a:rPr lang="ru-RU" sz="1600" b="1" dirty="0">
                <a:solidFill>
                  <a:srgbClr val="2CCCD3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2CCCD3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2CCCD3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experts</a:t>
            </a:r>
            <a:endParaRPr lang="ru-RU" sz="1600" b="1" dirty="0">
              <a:solidFill>
                <a:srgbClr val="2CCCD3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90737FB-7B66-B036-F90E-A101B1F475CD}"/>
              </a:ext>
            </a:extLst>
          </p:cNvPr>
          <p:cNvSpPr txBox="1"/>
          <p:nvPr/>
        </p:nvSpPr>
        <p:spPr>
          <a:xfrm>
            <a:off x="6698055" y="1638859"/>
            <a:ext cx="1850186" cy="427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частота – </a:t>
            </a:r>
            <a:r>
              <a:rPr lang="en-US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1</a:t>
            </a: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000 герц</a:t>
            </a:r>
          </a:p>
          <a:p>
            <a:pPr>
              <a:lnSpc>
                <a:spcPct val="114000"/>
              </a:lnSpc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точность – 5 угловых минут</a:t>
            </a:r>
          </a:p>
        </p:txBody>
      </p:sp>
    </p:spTree>
    <p:extLst>
      <p:ext uri="{BB962C8B-B14F-4D97-AF65-F5344CB8AC3E}">
        <p14:creationId xmlns:p14="http://schemas.microsoft.com/office/powerpoint/2010/main" val="19477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1EDFA6B-B604-4912-D3F8-721DE9310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81313"/>
            <a:ext cx="6391042" cy="307777"/>
          </a:xfrm>
        </p:spPr>
        <p:txBody>
          <a:bodyPr tIns="0" bIns="0">
            <a:spAutoFit/>
          </a:bodyPr>
          <a:lstStyle/>
          <a:p>
            <a:r>
              <a:rPr lang="ru-RU" dirty="0"/>
              <a:t>Конкурентное окружение</a:t>
            </a:r>
            <a:r>
              <a:rPr lang="ru-RU" sz="1600" baseline="30000" dirty="0"/>
              <a:t>1</a:t>
            </a:r>
            <a:endParaRPr lang="ru-RU" b="0" dirty="0">
              <a:ea typeface="Roboto" panose="02000000000000000000" pitchFamily="2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DF264B43-7780-8C66-F5CB-25FBF18A0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631769"/>
              </p:ext>
            </p:extLst>
          </p:nvPr>
        </p:nvGraphicFramePr>
        <p:xfrm>
          <a:off x="179389" y="946770"/>
          <a:ext cx="8713092" cy="40012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88657">
                  <a:extLst>
                    <a:ext uri="{9D8B030D-6E8A-4147-A177-3AD203B41FA5}">
                      <a16:colId xmlns:a16="http://schemas.microsoft.com/office/drawing/2014/main" xmlns="" val="2582206642"/>
                    </a:ext>
                  </a:extLst>
                </a:gridCol>
                <a:gridCol w="1009483">
                  <a:extLst>
                    <a:ext uri="{9D8B030D-6E8A-4147-A177-3AD203B41FA5}">
                      <a16:colId xmlns:a16="http://schemas.microsoft.com/office/drawing/2014/main" xmlns="" val="3137341679"/>
                    </a:ext>
                  </a:extLst>
                </a:gridCol>
                <a:gridCol w="946974">
                  <a:extLst>
                    <a:ext uri="{9D8B030D-6E8A-4147-A177-3AD203B41FA5}">
                      <a16:colId xmlns:a16="http://schemas.microsoft.com/office/drawing/2014/main" xmlns="" val="1881438799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xmlns="" val="955028893"/>
                    </a:ext>
                  </a:extLst>
                </a:gridCol>
                <a:gridCol w="944175">
                  <a:extLst>
                    <a:ext uri="{9D8B030D-6E8A-4147-A177-3AD203B41FA5}">
                      <a16:colId xmlns:a16="http://schemas.microsoft.com/office/drawing/2014/main" xmlns="" val="193908781"/>
                    </a:ext>
                  </a:extLst>
                </a:gridCol>
                <a:gridCol w="891928">
                  <a:extLst>
                    <a:ext uri="{9D8B030D-6E8A-4147-A177-3AD203B41FA5}">
                      <a16:colId xmlns:a16="http://schemas.microsoft.com/office/drawing/2014/main" xmlns="" val="4279189016"/>
                    </a:ext>
                  </a:extLst>
                </a:gridCol>
              </a:tblGrid>
              <a:tr h="314462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Страна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Вес</a:t>
                      </a:r>
                      <a:b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dirty="0">
                          <a:effectLst/>
                        </a:rPr>
                        <a:t>(</a:t>
                      </a:r>
                      <a:r>
                        <a:rPr lang="ru-RU" sz="900" b="1" dirty="0">
                          <a:effectLst/>
                        </a:rPr>
                        <a:t>грамм</a:t>
                      </a:r>
                      <a:r>
                        <a:rPr lang="en-US" sz="900" b="1" dirty="0">
                          <a:effectLst/>
                        </a:rPr>
                        <a:t>)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Частота</a:t>
                      </a:r>
                      <a:b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dirty="0">
                          <a:effectLst/>
                        </a:rPr>
                        <a:t>(</a:t>
                      </a:r>
                      <a:r>
                        <a:rPr lang="ru-RU" sz="900" b="1" dirty="0">
                          <a:effectLst/>
                        </a:rPr>
                        <a:t>Гц</a:t>
                      </a:r>
                      <a:r>
                        <a:rPr lang="en-US" sz="900" b="1" dirty="0">
                          <a:effectLst/>
                        </a:rPr>
                        <a:t>)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Точно</a:t>
                      </a:r>
                      <a:r>
                        <a:rPr lang="en-US" sz="900" b="0" i="0" dirty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ru-RU" sz="900" b="0" i="0" dirty="0" err="1">
                          <a:effectLst/>
                          <a:latin typeface="Arial" panose="020B0604020202020204" pitchFamily="34" charset="0"/>
                        </a:rPr>
                        <a:t>ть</a:t>
                      </a:r>
                      <a:r>
                        <a:rPr lang="ru-RU" sz="900" b="1" dirty="0">
                          <a:effectLst/>
                        </a:rPr>
                        <a:t/>
                      </a:r>
                      <a:br>
                        <a:rPr lang="ru-RU" sz="900" b="1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(</a:t>
                      </a:r>
                      <a:r>
                        <a:rPr lang="ru-RU" sz="900" b="1" dirty="0">
                          <a:effectLst/>
                        </a:rPr>
                        <a:t>градусы</a:t>
                      </a:r>
                      <a:r>
                        <a:rPr lang="en-US" sz="900" b="1" dirty="0">
                          <a:effectLst/>
                        </a:rPr>
                        <a:t>)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Цена</a:t>
                      </a:r>
                      <a:b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dirty="0">
                          <a:effectLst/>
                        </a:rPr>
                        <a:t>(USD)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 anchor="ctr"/>
                </a:tc>
                <a:extLst>
                  <a:ext uri="{0D108BD9-81ED-4DB2-BD59-A6C34878D82A}">
                    <a16:rowId xmlns:a16="http://schemas.microsoft.com/office/drawing/2014/main" xmlns="" val="453019158"/>
                  </a:ext>
                </a:extLst>
              </a:tr>
              <a:tr h="244382"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ПОРТАТИВНЫЕ УСТРОЙСТВА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107221" marR="107221" marT="53611" marB="5361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4680849"/>
                  </a:ext>
                </a:extLst>
              </a:tr>
              <a:tr h="166480">
                <a:tc>
                  <a:txBody>
                    <a:bodyPr/>
                    <a:lstStyle/>
                    <a:p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Нью Девайс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Россия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1000</a:t>
                      </a:r>
                      <a:r>
                        <a:rPr lang="en-US" sz="900" b="1" baseline="30000" dirty="0">
                          <a:effectLst/>
                        </a:rPr>
                        <a:t>**</a:t>
                      </a:r>
                      <a:endParaRPr lang="ru-RU" sz="900" b="0" i="0" baseline="3000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0,05</a:t>
                      </a:r>
                      <a:r>
                        <a:rPr lang="en-US" sz="900" b="1" baseline="30000" dirty="0">
                          <a:effectLst/>
                        </a:rPr>
                        <a:t>**</a:t>
                      </a:r>
                      <a:endParaRPr lang="ru-RU" sz="900" b="0" i="0" baseline="3000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i="0">
                          <a:effectLst/>
                          <a:latin typeface="Arial" panose="020B0604020202020204" pitchFamily="34" charset="0"/>
                        </a:rPr>
                        <a:t>От </a:t>
                      </a:r>
                      <a:r>
                        <a:rPr lang="ru-RU" sz="900" b="0" i="0" smtClean="0">
                          <a:effectLst/>
                          <a:latin typeface="Arial" panose="020B0604020202020204" pitchFamily="34" charset="0"/>
                        </a:rPr>
                        <a:t>5000</a:t>
                      </a:r>
                      <a:r>
                        <a:rPr lang="en-US" sz="900" b="1" baseline="30000" dirty="0" smtClean="0">
                          <a:effectLst/>
                        </a:rPr>
                        <a:t>*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1217629"/>
                  </a:ext>
                </a:extLst>
              </a:tr>
              <a:tr h="166480">
                <a:tc>
                  <a:txBody>
                    <a:bodyPr/>
                    <a:lstStyle/>
                    <a:p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SMI Eye </a:t>
                      </a:r>
                      <a:r>
                        <a:rPr lang="ru-RU" sz="900" b="0" dirty="0" err="1">
                          <a:effectLst/>
                        </a:rPr>
                        <a:t>Tracking</a:t>
                      </a:r>
                      <a:r>
                        <a:rPr lang="ru-RU" sz="900" b="0" dirty="0">
                          <a:effectLst/>
                        </a:rPr>
                        <a:t> </a:t>
                      </a:r>
                      <a:r>
                        <a:rPr lang="ru-RU" sz="900" b="0" dirty="0" err="1">
                          <a:effectLst/>
                        </a:rPr>
                        <a:t>Glasses</a:t>
                      </a:r>
                      <a:r>
                        <a:rPr lang="ru-RU" sz="900" b="0" dirty="0">
                          <a:effectLst/>
                        </a:rPr>
                        <a:t>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r>
                        <a:rPr lang="ru-RU" sz="900" b="0" i="0" dirty="0" err="1">
                          <a:effectLst/>
                          <a:latin typeface="Arial" panose="020B0604020202020204" pitchFamily="34" charset="0"/>
                        </a:rPr>
                        <a:t>Germany</a:t>
                      </a:r>
                      <a:r>
                        <a:rPr lang="ru-RU" sz="900" b="0" dirty="0">
                          <a:effectLst/>
                        </a:rPr>
                        <a:t>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75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0,5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40000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extLst>
                  <a:ext uri="{0D108BD9-81ED-4DB2-BD59-A6C34878D82A}">
                    <a16:rowId xmlns:a16="http://schemas.microsoft.com/office/drawing/2014/main" xmlns="" val="3805708478"/>
                  </a:ext>
                </a:extLst>
              </a:tr>
              <a:tr h="166480">
                <a:tc>
                  <a:txBody>
                    <a:bodyPr/>
                    <a:lstStyle/>
                    <a:p>
                      <a:r>
                        <a:rPr lang="en-US" sz="900" b="0" i="0" dirty="0">
                          <a:effectLst/>
                          <a:latin typeface="Arial" panose="020B0604020202020204" pitchFamily="34" charset="0"/>
                        </a:rPr>
                        <a:t>Mobile eye tracking - </a:t>
                      </a:r>
                      <a:r>
                        <a:rPr lang="en-US" sz="900" b="0" dirty="0" err="1">
                          <a:effectLst/>
                        </a:rPr>
                        <a:t>Tobii</a:t>
                      </a:r>
                      <a:r>
                        <a:rPr lang="en-US" sz="900" b="0" dirty="0">
                          <a:effectLst/>
                        </a:rPr>
                        <a:t> Glasses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r>
                        <a:rPr lang="ru-RU" sz="900" b="0" i="0" dirty="0" err="1">
                          <a:effectLst/>
                          <a:latin typeface="Arial" panose="020B0604020202020204" pitchFamily="34" charset="0"/>
                        </a:rPr>
                        <a:t>Sweden</a:t>
                      </a:r>
                      <a:r>
                        <a:rPr lang="ru-RU" sz="900" b="0" dirty="0">
                          <a:effectLst/>
                        </a:rPr>
                        <a:t>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75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0,5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20000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extLst>
                  <a:ext uri="{0D108BD9-81ED-4DB2-BD59-A6C34878D82A}">
                    <a16:rowId xmlns:a16="http://schemas.microsoft.com/office/drawing/2014/main" xmlns="" val="2700035602"/>
                  </a:ext>
                </a:extLst>
              </a:tr>
              <a:tr h="166480">
                <a:tc>
                  <a:txBody>
                    <a:bodyPr/>
                    <a:lstStyle/>
                    <a:p>
                      <a:r>
                        <a:rPr lang="en-US" sz="900" b="0" i="0" dirty="0">
                          <a:effectLst/>
                          <a:latin typeface="Arial" panose="020B0604020202020204" pitchFamily="34" charset="0"/>
                        </a:rPr>
                        <a:t>H6 Head Mounted Optics </a:t>
                      </a:r>
                      <a:r>
                        <a:rPr lang="ru-RU" sz="900" b="0" dirty="0">
                          <a:effectLst/>
                        </a:rPr>
                        <a:t>от</a:t>
                      </a:r>
                      <a:r>
                        <a:rPr lang="en-US" sz="900" b="0" dirty="0">
                          <a:effectLst/>
                        </a:rPr>
                        <a:t> ASL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USA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339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0,5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30000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extLst>
                  <a:ext uri="{0D108BD9-81ED-4DB2-BD59-A6C34878D82A}">
                    <a16:rowId xmlns:a16="http://schemas.microsoft.com/office/drawing/2014/main" xmlns="" val="2389956914"/>
                  </a:ext>
                </a:extLst>
              </a:tr>
              <a:tr h="166480">
                <a:tc>
                  <a:txBody>
                    <a:bodyPr/>
                    <a:lstStyle/>
                    <a:p>
                      <a:r>
                        <a:rPr lang="en-US" sz="900" b="0" i="0" dirty="0">
                          <a:effectLst/>
                          <a:latin typeface="Arial" panose="020B0604020202020204" pitchFamily="34" charset="0"/>
                        </a:rPr>
                        <a:t>Mobile Eye-XG Eye Tracking Glasses </a:t>
                      </a:r>
                      <a:r>
                        <a:rPr lang="ru-RU" sz="900" b="0" dirty="0">
                          <a:effectLst/>
                        </a:rPr>
                        <a:t>от</a:t>
                      </a:r>
                      <a:r>
                        <a:rPr lang="en-US" sz="900" b="0" dirty="0">
                          <a:effectLst/>
                        </a:rPr>
                        <a:t> ASL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USA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78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0,5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20000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extLst>
                  <a:ext uri="{0D108BD9-81ED-4DB2-BD59-A6C34878D82A}">
                    <a16:rowId xmlns:a16="http://schemas.microsoft.com/office/drawing/2014/main" xmlns="" val="2242406258"/>
                  </a:ext>
                </a:extLst>
              </a:tr>
              <a:tr h="166480">
                <a:tc>
                  <a:txBody>
                    <a:bodyPr/>
                    <a:lstStyle/>
                    <a:p>
                      <a:r>
                        <a:rPr lang="ru-RU" sz="900" b="0" i="0" dirty="0" err="1">
                          <a:effectLst/>
                          <a:latin typeface="Arial" panose="020B0604020202020204" pitchFamily="34" charset="0"/>
                        </a:rPr>
                        <a:t>EyeTechMobile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France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0,5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30000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extLst>
                  <a:ext uri="{0D108BD9-81ED-4DB2-BD59-A6C34878D82A}">
                    <a16:rowId xmlns:a16="http://schemas.microsoft.com/office/drawing/2014/main" xmlns="" val="1626763822"/>
                  </a:ext>
                </a:extLst>
              </a:tr>
              <a:tr h="166480">
                <a:tc>
                  <a:txBody>
                    <a:bodyPr/>
                    <a:lstStyle/>
                    <a:p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SR </a:t>
                      </a:r>
                      <a:r>
                        <a:rPr lang="ru-RU" sz="900" b="0" dirty="0" err="1">
                          <a:effectLst/>
                        </a:rPr>
                        <a:t>Research</a:t>
                      </a:r>
                      <a:r>
                        <a:rPr lang="ru-RU" sz="900" b="0" dirty="0">
                          <a:effectLst/>
                        </a:rPr>
                        <a:t> </a:t>
                      </a:r>
                      <a:r>
                        <a:rPr lang="ru-RU" sz="900" b="0" dirty="0" err="1">
                          <a:effectLst/>
                        </a:rPr>
                        <a:t>Eyelink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Canada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300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500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0,5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40000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extLst>
                  <a:ext uri="{0D108BD9-81ED-4DB2-BD59-A6C34878D82A}">
                    <a16:rowId xmlns:a16="http://schemas.microsoft.com/office/drawing/2014/main" xmlns="" val="820569558"/>
                  </a:ext>
                </a:extLst>
              </a:tr>
              <a:tr h="244382"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СТАЦИОНАРНЫЕ УСТРОЙСТВА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107221" marR="107221" marT="53611" marB="5361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7726857"/>
                  </a:ext>
                </a:extLst>
              </a:tr>
              <a:tr h="166480">
                <a:tc>
                  <a:txBody>
                    <a:bodyPr/>
                    <a:lstStyle/>
                    <a:p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SMI Red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r>
                        <a:rPr lang="ru-RU" sz="900" b="0" i="0" dirty="0" err="1">
                          <a:effectLst/>
                          <a:latin typeface="Arial" panose="020B0604020202020204" pitchFamily="34" charset="0"/>
                        </a:rPr>
                        <a:t>Germany</a:t>
                      </a:r>
                      <a:r>
                        <a:rPr lang="ru-RU" sz="900" b="0" dirty="0">
                          <a:effectLst/>
                        </a:rPr>
                        <a:t>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60- 80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60,120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0,4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40000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extLst>
                  <a:ext uri="{0D108BD9-81ED-4DB2-BD59-A6C34878D82A}">
                    <a16:rowId xmlns:a16="http://schemas.microsoft.com/office/drawing/2014/main" xmlns="" val="2703843335"/>
                  </a:ext>
                </a:extLst>
              </a:tr>
              <a:tr h="166480">
                <a:tc>
                  <a:txBody>
                    <a:bodyPr/>
                    <a:lstStyle/>
                    <a:p>
                      <a:r>
                        <a:rPr lang="ru-RU" sz="900" b="0" i="0" dirty="0" err="1">
                          <a:effectLst/>
                          <a:latin typeface="Arial" panose="020B0604020202020204" pitchFamily="34" charset="0"/>
                        </a:rPr>
                        <a:t>Tobii</a:t>
                      </a:r>
                      <a:r>
                        <a:rPr lang="ru-RU" sz="900" b="0" dirty="0">
                          <a:effectLst/>
                        </a:rPr>
                        <a:t> X- </a:t>
                      </a:r>
                      <a:r>
                        <a:rPr lang="ru-RU" sz="900" b="0" dirty="0" err="1">
                          <a:effectLst/>
                        </a:rPr>
                        <a:t>series</a:t>
                      </a:r>
                      <a:r>
                        <a:rPr lang="ru-RU" sz="900" b="0" dirty="0">
                          <a:effectLst/>
                        </a:rPr>
                        <a:t>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r>
                        <a:rPr lang="ru-RU" sz="900" b="0" i="0" dirty="0" err="1">
                          <a:effectLst/>
                          <a:latin typeface="Arial" panose="020B0604020202020204" pitchFamily="34" charset="0"/>
                        </a:rPr>
                        <a:t>Sweden</a:t>
                      </a:r>
                      <a:r>
                        <a:rPr lang="ru-RU" sz="900" b="0" dirty="0">
                          <a:effectLst/>
                        </a:rPr>
                        <a:t>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50-80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60,120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0,5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25000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extLst>
                  <a:ext uri="{0D108BD9-81ED-4DB2-BD59-A6C34878D82A}">
                    <a16:rowId xmlns:a16="http://schemas.microsoft.com/office/drawing/2014/main" xmlns="" val="1973401089"/>
                  </a:ext>
                </a:extLst>
              </a:tr>
              <a:tr h="166480">
                <a:tc>
                  <a:txBody>
                    <a:bodyPr/>
                    <a:lstStyle/>
                    <a:p>
                      <a:r>
                        <a:rPr lang="en-US" sz="900" b="0" i="0" dirty="0">
                          <a:effectLst/>
                          <a:latin typeface="Arial" panose="020B0604020202020204" pitchFamily="34" charset="0"/>
                        </a:rPr>
                        <a:t>ASL D6 Remote Tracking Optics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USA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51- 102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0,5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40000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extLst>
                  <a:ext uri="{0D108BD9-81ED-4DB2-BD59-A6C34878D82A}">
                    <a16:rowId xmlns:a16="http://schemas.microsoft.com/office/drawing/2014/main" xmlns="" val="1905372863"/>
                  </a:ext>
                </a:extLst>
              </a:tr>
              <a:tr h="166480">
                <a:tc>
                  <a:txBody>
                    <a:bodyPr/>
                    <a:lstStyle/>
                    <a:p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LC </a:t>
                      </a:r>
                      <a:r>
                        <a:rPr lang="ru-RU" sz="900" b="0" dirty="0" err="1">
                          <a:effectLst/>
                        </a:rPr>
                        <a:t>Technologie</a:t>
                      </a:r>
                      <a:r>
                        <a:rPr lang="ru-RU" sz="900" b="0" dirty="0">
                          <a:effectLst/>
                        </a:rPr>
                        <a:t> </a:t>
                      </a:r>
                      <a:r>
                        <a:rPr lang="ru-RU" sz="900" b="0" dirty="0" err="1">
                          <a:effectLst/>
                        </a:rPr>
                        <a:t>s</a:t>
                      </a:r>
                      <a:r>
                        <a:rPr lang="ru-RU" sz="900" b="0" dirty="0">
                          <a:effectLst/>
                        </a:rPr>
                        <a:t> </a:t>
                      </a:r>
                      <a:r>
                        <a:rPr lang="ru-RU" sz="900" b="0" dirty="0" err="1">
                          <a:effectLst/>
                        </a:rPr>
                        <a:t>EyeFollower</a:t>
                      </a:r>
                      <a:r>
                        <a:rPr lang="ru-RU" sz="900" b="0" dirty="0">
                          <a:effectLst/>
                        </a:rPr>
                        <a:t>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USA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46-97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120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0,45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25000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extLst>
                  <a:ext uri="{0D108BD9-81ED-4DB2-BD59-A6C34878D82A}">
                    <a16:rowId xmlns:a16="http://schemas.microsoft.com/office/drawing/2014/main" xmlns="" val="2452939164"/>
                  </a:ext>
                </a:extLst>
              </a:tr>
              <a:tr h="166480">
                <a:tc>
                  <a:txBody>
                    <a:bodyPr/>
                    <a:lstStyle/>
                    <a:p>
                      <a:r>
                        <a:rPr lang="en-US" sz="900" b="0" i="0" dirty="0">
                          <a:effectLst/>
                          <a:latin typeface="Arial" panose="020B0604020202020204" pitchFamily="34" charset="0"/>
                        </a:rPr>
                        <a:t>SMI Red-m 6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r>
                        <a:rPr lang="en-US" sz="900" b="0" i="0" dirty="0">
                          <a:effectLst/>
                          <a:latin typeface="Arial" panose="020B0604020202020204" pitchFamily="34" charset="0"/>
                        </a:rPr>
                        <a:t>Germany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50-75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60, 120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0,5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35000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extLst>
                  <a:ext uri="{0D108BD9-81ED-4DB2-BD59-A6C34878D82A}">
                    <a16:rowId xmlns:a16="http://schemas.microsoft.com/office/drawing/2014/main" xmlns="" val="4114792515"/>
                  </a:ext>
                </a:extLst>
              </a:tr>
              <a:tr h="166480">
                <a:tc>
                  <a:txBody>
                    <a:bodyPr/>
                    <a:lstStyle/>
                    <a:p>
                      <a:r>
                        <a:rPr lang="en-US" sz="900" b="0" i="0" dirty="0">
                          <a:effectLst/>
                          <a:latin typeface="Arial" panose="020B0604020202020204" pitchFamily="34" charset="0"/>
                        </a:rPr>
                        <a:t>LC </a:t>
                      </a:r>
                      <a:r>
                        <a:rPr lang="en-US" sz="900" b="0" dirty="0" err="1">
                          <a:effectLst/>
                        </a:rPr>
                        <a:t>Technologie</a:t>
                      </a:r>
                      <a:r>
                        <a:rPr lang="en-US" sz="900" b="0" dirty="0">
                          <a:effectLst/>
                        </a:rPr>
                        <a:t> s EAS Binocular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USA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43-83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120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0,4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15000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extLst>
                  <a:ext uri="{0D108BD9-81ED-4DB2-BD59-A6C34878D82A}">
                    <a16:rowId xmlns:a16="http://schemas.microsoft.com/office/drawing/2014/main" xmlns="" val="351135873"/>
                  </a:ext>
                </a:extLst>
              </a:tr>
              <a:tr h="166480">
                <a:tc>
                  <a:txBody>
                    <a:bodyPr/>
                    <a:lstStyle/>
                    <a:p>
                      <a:r>
                        <a:rPr lang="ru-RU" sz="900" b="0" i="0" dirty="0" err="1">
                          <a:effectLst/>
                          <a:latin typeface="Arial" panose="020B0604020202020204" pitchFamily="34" charset="0"/>
                        </a:rPr>
                        <a:t>Tobii</a:t>
                      </a:r>
                      <a:r>
                        <a:rPr lang="ru-RU" sz="900" b="0" dirty="0">
                          <a:effectLst/>
                        </a:rPr>
                        <a:t> X2- </a:t>
                      </a:r>
                      <a:r>
                        <a:rPr lang="ru-RU" sz="900" b="0" dirty="0" err="1">
                          <a:effectLst/>
                        </a:rPr>
                        <a:t>series</a:t>
                      </a:r>
                      <a:r>
                        <a:rPr lang="ru-RU" sz="900" b="0" dirty="0">
                          <a:effectLst/>
                        </a:rPr>
                        <a:t>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r>
                        <a:rPr lang="ru-RU" sz="900" b="0" i="0" dirty="0" err="1">
                          <a:effectLst/>
                          <a:latin typeface="Arial" panose="020B0604020202020204" pitchFamily="34" charset="0"/>
                        </a:rPr>
                        <a:t>Sweden</a:t>
                      </a:r>
                      <a:r>
                        <a:rPr lang="ru-RU" sz="900" b="0" dirty="0">
                          <a:effectLst/>
                        </a:rPr>
                        <a:t>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40-90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30,60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0,4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10000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extLst>
                  <a:ext uri="{0D108BD9-81ED-4DB2-BD59-A6C34878D82A}">
                    <a16:rowId xmlns:a16="http://schemas.microsoft.com/office/drawing/2014/main" xmlns="" val="3362519443"/>
                  </a:ext>
                </a:extLst>
              </a:tr>
              <a:tr h="166480">
                <a:tc>
                  <a:txBody>
                    <a:bodyPr/>
                    <a:lstStyle/>
                    <a:p>
                      <a:r>
                        <a:rPr lang="en-US" sz="900" b="0" i="0" dirty="0" err="1">
                          <a:effectLst/>
                          <a:latin typeface="Arial" panose="020B0604020202020204" pitchFamily="34" charset="0"/>
                        </a:rPr>
                        <a:t>Eyetech</a:t>
                      </a:r>
                      <a:r>
                        <a:rPr lang="en-US" sz="900" b="0" dirty="0">
                          <a:effectLst/>
                        </a:rPr>
                        <a:t> VT2 </a:t>
                      </a:r>
                      <a:r>
                        <a:rPr lang="ru-RU" sz="900" b="0" dirty="0">
                          <a:effectLst/>
                        </a:rPr>
                        <a:t>и</a:t>
                      </a:r>
                      <a:r>
                        <a:rPr lang="en-US" sz="900" b="0" dirty="0">
                          <a:effectLst/>
                        </a:rPr>
                        <a:t> VT2 mini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USA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65-100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80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0,5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7500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extLst>
                  <a:ext uri="{0D108BD9-81ED-4DB2-BD59-A6C34878D82A}">
                    <a16:rowId xmlns:a16="http://schemas.microsoft.com/office/drawing/2014/main" xmlns="" val="2047331197"/>
                  </a:ext>
                </a:extLst>
              </a:tr>
              <a:tr h="166480">
                <a:tc>
                  <a:txBody>
                    <a:bodyPr/>
                    <a:lstStyle/>
                    <a:p>
                      <a:r>
                        <a:rPr lang="en-US" sz="900" b="0" i="0" dirty="0" err="1">
                          <a:effectLst/>
                          <a:latin typeface="Arial" panose="020B0604020202020204" pitchFamily="34" charset="0"/>
                        </a:rPr>
                        <a:t>Mirametrix</a:t>
                      </a:r>
                      <a:r>
                        <a:rPr lang="en-US" sz="900" b="0" dirty="0">
                          <a:effectLst/>
                        </a:rPr>
                        <a:t> S2 Desktop Eye Tracker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Canada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50-80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0,5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5000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extLst>
                  <a:ext uri="{0D108BD9-81ED-4DB2-BD59-A6C34878D82A}">
                    <a16:rowId xmlns:a16="http://schemas.microsoft.com/office/drawing/2014/main" xmlns="" val="1001379336"/>
                  </a:ext>
                </a:extLst>
              </a:tr>
              <a:tr h="166480">
                <a:tc>
                  <a:txBody>
                    <a:bodyPr/>
                    <a:lstStyle/>
                    <a:p>
                      <a:r>
                        <a:rPr lang="en-US" sz="900" b="0" i="0" dirty="0" err="1">
                          <a:effectLst/>
                          <a:latin typeface="Arial" panose="020B0604020202020204" pitchFamily="34" charset="0"/>
                        </a:rPr>
                        <a:t>Gazepoint</a:t>
                      </a:r>
                      <a:r>
                        <a:rPr lang="en-US" sz="900" b="0" dirty="0">
                          <a:effectLst/>
                        </a:rPr>
                        <a:t>: GP3 Desktop Eye-Tracker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Canada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50-80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0,5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500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extLst>
                  <a:ext uri="{0D108BD9-81ED-4DB2-BD59-A6C34878D82A}">
                    <a16:rowId xmlns:a16="http://schemas.microsoft.com/office/drawing/2014/main" xmlns="" val="1487097390"/>
                  </a:ext>
                </a:extLst>
              </a:tr>
              <a:tr h="166480">
                <a:tc>
                  <a:txBody>
                    <a:bodyPr/>
                    <a:lstStyle/>
                    <a:p>
                      <a:r>
                        <a:rPr lang="ru-RU" sz="900" b="0" i="0" dirty="0" err="1">
                          <a:effectLst/>
                          <a:latin typeface="Arial" panose="020B0604020202020204" pitchFamily="34" charset="0"/>
                        </a:rPr>
                        <a:t>Tobii</a:t>
                      </a:r>
                      <a:r>
                        <a:rPr lang="ru-RU" sz="900" b="0" dirty="0">
                          <a:effectLst/>
                        </a:rPr>
                        <a:t> Eye </a:t>
                      </a:r>
                      <a:r>
                        <a:rPr lang="ru-RU" sz="900" b="0" dirty="0" err="1">
                          <a:effectLst/>
                        </a:rPr>
                        <a:t>Tracker</a:t>
                      </a:r>
                      <a:r>
                        <a:rPr lang="ru-RU" sz="900" b="0" dirty="0">
                          <a:effectLst/>
                        </a:rPr>
                        <a:t>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r>
                        <a:rPr lang="ru-RU" sz="900" b="0" i="0" dirty="0" err="1">
                          <a:effectLst/>
                          <a:latin typeface="Arial" panose="020B0604020202020204" pitchFamily="34" charset="0"/>
                        </a:rPr>
                        <a:t>Sweden</a:t>
                      </a:r>
                      <a:r>
                        <a:rPr lang="ru-RU" sz="900" b="0" dirty="0">
                          <a:effectLst/>
                        </a:rPr>
                        <a:t>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50–95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90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0,5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100 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extLst>
                  <a:ext uri="{0D108BD9-81ED-4DB2-BD59-A6C34878D82A}">
                    <a16:rowId xmlns:a16="http://schemas.microsoft.com/office/drawing/2014/main" xmlns="" val="1949976005"/>
                  </a:ext>
                </a:extLst>
              </a:tr>
              <a:tr h="201378">
                <a:tc>
                  <a:txBody>
                    <a:bodyPr/>
                    <a:lstStyle/>
                    <a:p>
                      <a:r>
                        <a:rPr lang="en-US" sz="900" b="0" i="0" baseline="30000" dirty="0"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r>
                        <a:rPr lang="ru-RU" sz="900" b="0" baseline="30000" dirty="0">
                          <a:effectLst/>
                        </a:rPr>
                        <a:t>Планируемая оптовая цена</a:t>
                      </a:r>
                      <a:r>
                        <a:rPr lang="en-US" sz="900" b="0" baseline="30000" dirty="0">
                          <a:effectLst/>
                        </a:rPr>
                        <a:t/>
                      </a:r>
                      <a:br>
                        <a:rPr lang="en-US" sz="900" b="0" baseline="30000" dirty="0">
                          <a:effectLst/>
                        </a:rPr>
                      </a:br>
                      <a:r>
                        <a:rPr lang="en-US" sz="900" b="0" baseline="30000" dirty="0">
                          <a:effectLst/>
                        </a:rPr>
                        <a:t>** </a:t>
                      </a:r>
                      <a:r>
                        <a:rPr lang="ru-RU" sz="900" b="0" baseline="30000" dirty="0">
                          <a:effectLst/>
                        </a:rPr>
                        <a:t>Результаты, полученные при стендовых испытаниях</a:t>
                      </a:r>
                      <a:endParaRPr lang="en-US" sz="900" b="0" i="0" baseline="3000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900" b="0" i="0" dirty="0">
                        <a:effectLst/>
                        <a:latin typeface="Arial" panose="020B0604020202020204" pitchFamily="34" charset="0"/>
                        <a:ea typeface="Roboto Light" pitchFamily="2" charset="0"/>
                        <a:cs typeface="Arial" panose="020B0604020202020204" pitchFamily="34" charset="0"/>
                      </a:endParaRPr>
                    </a:p>
                  </a:txBody>
                  <a:tcPr marL="9249" marR="9249" marT="9249" marB="9249"/>
                </a:tc>
                <a:extLst>
                  <a:ext uri="{0D108BD9-81ED-4DB2-BD59-A6C34878D82A}">
                    <a16:rowId xmlns:a16="http://schemas.microsoft.com/office/drawing/2014/main" xmlns="" val="2146424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9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8400"/>
            <a:ext cx="6391042" cy="307777"/>
          </a:xfrm>
        </p:spPr>
        <p:txBody>
          <a:bodyPr tIns="0" bIns="0">
            <a:spAutoFit/>
          </a:bodyPr>
          <a:lstStyle/>
          <a:p>
            <a:r>
              <a:rPr lang="ru-RU" dirty="0">
                <a:ea typeface="Helvetica Neue" panose="02000503000000020004" pitchFamily="2" charset="0"/>
                <a:cs typeface="Helvetica Neue" panose="02000503000000020004" pitchFamily="2" charset="0"/>
              </a:rPr>
              <a:t>Мировой рынок </a:t>
            </a:r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eye</a:t>
            </a:r>
            <a:r>
              <a:rPr lang="ru-RU" dirty="0">
                <a:ea typeface="Helvetica Neue" panose="02000503000000020004" pitchFamily="2" charset="0"/>
                <a:cs typeface="Helvetica Neue" panose="02000503000000020004" pitchFamily="2" charset="0"/>
              </a:rPr>
              <a:t>-</a:t>
            </a:r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tracking </a:t>
            </a:r>
            <a:r>
              <a:rPr lang="ru-RU" dirty="0">
                <a:ea typeface="Helvetica Neue" panose="02000503000000020004" pitchFamily="2" charset="0"/>
                <a:cs typeface="Helvetica Neue" panose="02000503000000020004" pitchFamily="2" charset="0"/>
              </a:rPr>
              <a:t>систем</a:t>
            </a:r>
            <a:endParaRPr lang="ru-RU" b="0" dirty="0">
              <a:ea typeface="Roboto" panose="02000000000000000000" pitchFamily="2" charset="0"/>
            </a:endParaRPr>
          </a:p>
        </p:txBody>
      </p:sp>
      <p:grpSp>
        <p:nvGrpSpPr>
          <p:cNvPr id="3" name="Google Shape;230;p11">
            <a:extLst>
              <a:ext uri="{FF2B5EF4-FFF2-40B4-BE49-F238E27FC236}">
                <a16:creationId xmlns:a16="http://schemas.microsoft.com/office/drawing/2014/main" xmlns="" id="{DFA4DA0E-BCC4-DA1B-042A-C491760EFB7D}"/>
              </a:ext>
            </a:extLst>
          </p:cNvPr>
          <p:cNvGrpSpPr/>
          <p:nvPr/>
        </p:nvGrpSpPr>
        <p:grpSpPr>
          <a:xfrm>
            <a:off x="1371584" y="682366"/>
            <a:ext cx="6400838" cy="3778759"/>
            <a:chOff x="635000" y="1382713"/>
            <a:chExt cx="7869238" cy="4571999"/>
          </a:xfrm>
        </p:grpSpPr>
        <p:sp>
          <p:nvSpPr>
            <p:cNvPr id="20" name="Google Shape;231;p11">
              <a:extLst>
                <a:ext uri="{FF2B5EF4-FFF2-40B4-BE49-F238E27FC236}">
                  <a16:creationId xmlns:a16="http://schemas.microsoft.com/office/drawing/2014/main" xmlns="" id="{049E8EB1-2613-AA9D-01ED-02B4EE9DB2FA}"/>
                </a:ext>
              </a:extLst>
            </p:cNvPr>
            <p:cNvSpPr/>
            <p:nvPr/>
          </p:nvSpPr>
          <p:spPr>
            <a:xfrm>
              <a:off x="811213" y="3267075"/>
              <a:ext cx="7478713" cy="2654299"/>
            </a:xfrm>
            <a:custGeom>
              <a:avLst/>
              <a:gdLst/>
              <a:ahLst/>
              <a:cxnLst/>
              <a:rect l="l" t="t" r="r" b="b"/>
              <a:pathLst>
                <a:path w="4711" h="1672" extrusionOk="0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" name="Google Shape;232;p11">
              <a:extLst>
                <a:ext uri="{FF2B5EF4-FFF2-40B4-BE49-F238E27FC236}">
                  <a16:creationId xmlns:a16="http://schemas.microsoft.com/office/drawing/2014/main" xmlns="" id="{93F8498D-B862-7DBD-3538-B9475984ECD5}"/>
                </a:ext>
              </a:extLst>
            </p:cNvPr>
            <p:cNvSpPr/>
            <p:nvPr/>
          </p:nvSpPr>
          <p:spPr>
            <a:xfrm>
              <a:off x="635000" y="2108200"/>
              <a:ext cx="7697789" cy="3846512"/>
            </a:xfrm>
            <a:custGeom>
              <a:avLst/>
              <a:gdLst/>
              <a:ahLst/>
              <a:cxnLst/>
              <a:rect l="l" t="t" r="r" b="b"/>
              <a:pathLst>
                <a:path w="4849" h="2423" extrusionOk="0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2" name="Google Shape;233;p11">
              <a:extLst>
                <a:ext uri="{FF2B5EF4-FFF2-40B4-BE49-F238E27FC236}">
                  <a16:creationId xmlns:a16="http://schemas.microsoft.com/office/drawing/2014/main" xmlns="" id="{1E29A557-2EDE-9307-DC39-5D411DFF66A7}"/>
                </a:ext>
              </a:extLst>
            </p:cNvPr>
            <p:cNvSpPr/>
            <p:nvPr/>
          </p:nvSpPr>
          <p:spPr>
            <a:xfrm>
              <a:off x="1595438" y="1790700"/>
              <a:ext cx="6908800" cy="3509962"/>
            </a:xfrm>
            <a:custGeom>
              <a:avLst/>
              <a:gdLst/>
              <a:ahLst/>
              <a:cxnLst/>
              <a:rect l="l" t="t" r="r" b="b"/>
              <a:pathLst>
                <a:path w="4352" h="2211" extrusionOk="0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3" name="Google Shape;234;p11">
              <a:extLst>
                <a:ext uri="{FF2B5EF4-FFF2-40B4-BE49-F238E27FC236}">
                  <a16:creationId xmlns:a16="http://schemas.microsoft.com/office/drawing/2014/main" xmlns="" id="{AB040F66-37B6-BEDE-5170-A077A4775EB3}"/>
                </a:ext>
              </a:extLst>
            </p:cNvPr>
            <p:cNvSpPr/>
            <p:nvPr/>
          </p:nvSpPr>
          <p:spPr>
            <a:xfrm>
              <a:off x="2097088" y="1382713"/>
              <a:ext cx="4552949" cy="1549401"/>
            </a:xfrm>
            <a:custGeom>
              <a:avLst/>
              <a:gdLst/>
              <a:ahLst/>
              <a:cxnLst/>
              <a:rect l="l" t="t" r="r" b="b"/>
              <a:pathLst>
                <a:path w="2868" h="976" extrusionOk="0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4" name="Google Shape;419;p18">
            <a:extLst>
              <a:ext uri="{FF2B5EF4-FFF2-40B4-BE49-F238E27FC236}">
                <a16:creationId xmlns:a16="http://schemas.microsoft.com/office/drawing/2014/main" xmlns="" id="{51892572-551E-9B8B-A3B7-A4684539345E}"/>
              </a:ext>
            </a:extLst>
          </p:cNvPr>
          <p:cNvSpPr txBox="1"/>
          <p:nvPr/>
        </p:nvSpPr>
        <p:spPr>
          <a:xfrm>
            <a:off x="216000" y="864000"/>
            <a:ext cx="7886700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ru-RU" sz="1400" b="1" dirty="0">
                <a:solidFill>
                  <a:schemeClr val="dk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Ожидается активный рост мирового рынка </a:t>
            </a:r>
            <a:r>
              <a:rPr lang="en-US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eye</a:t>
            </a:r>
            <a:r>
              <a:rPr lang="ru-RU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-</a:t>
            </a:r>
            <a:r>
              <a:rPr lang="en-US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tracking </a:t>
            </a:r>
            <a:r>
              <a:rPr lang="ru-RU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систем</a:t>
            </a:r>
            <a:r>
              <a:rPr lang="ru-RU" sz="1400" b="1" dirty="0">
                <a:solidFill>
                  <a:schemeClr val="dk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 </a:t>
            </a:r>
            <a:r>
              <a:rPr lang="en-US" sz="1400" b="1" dirty="0">
                <a:solidFill>
                  <a:srgbClr val="2CCCD3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CAGR: </a:t>
            </a:r>
            <a:r>
              <a:rPr lang="ru-RU" sz="1400" b="1" dirty="0">
                <a:solidFill>
                  <a:srgbClr val="2CCCD3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2</a:t>
            </a:r>
            <a:r>
              <a:rPr lang="en-US" sz="1400" b="1" dirty="0">
                <a:solidFill>
                  <a:srgbClr val="2CCCD3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6-37%</a:t>
            </a:r>
            <a:r>
              <a:rPr lang="ru-R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2</a:t>
            </a:r>
            <a:endParaRPr lang="en-US" sz="1200" baseline="30000" dirty="0">
              <a:solidFill>
                <a:schemeClr val="dk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2648305-A206-9C96-771C-60DA2C0BA8D4}"/>
              </a:ext>
            </a:extLst>
          </p:cNvPr>
          <p:cNvSpPr/>
          <p:nvPr/>
        </p:nvSpPr>
        <p:spPr>
          <a:xfrm>
            <a:off x="0" y="0"/>
            <a:ext cx="180000" cy="576000"/>
          </a:xfrm>
          <a:prstGeom prst="rect">
            <a:avLst/>
          </a:prstGeom>
          <a:solidFill>
            <a:srgbClr val="2C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0111BCC-B07A-EEF6-52A3-F1DF9BD1744B}"/>
              </a:ext>
            </a:extLst>
          </p:cNvPr>
          <p:cNvSpPr/>
          <p:nvPr/>
        </p:nvSpPr>
        <p:spPr>
          <a:xfrm>
            <a:off x="8964919" y="4423059"/>
            <a:ext cx="180000" cy="720000"/>
          </a:xfrm>
          <a:prstGeom prst="rect">
            <a:avLst/>
          </a:prstGeom>
          <a:solidFill>
            <a:srgbClr val="2C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B99196B-7694-E3B2-B897-B7CE43046554}"/>
              </a:ext>
            </a:extLst>
          </p:cNvPr>
          <p:cNvSpPr txBox="1"/>
          <p:nvPr/>
        </p:nvSpPr>
        <p:spPr>
          <a:xfrm>
            <a:off x="5918769" y="2787774"/>
            <a:ext cx="3128129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Прогнозируемый рост объем рынка </a:t>
            </a:r>
            <a:r>
              <a:rPr lang="en-US" sz="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eye</a:t>
            </a:r>
            <a:r>
              <a:rPr lang="ru-RU" sz="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-</a:t>
            </a:r>
            <a:r>
              <a:rPr lang="en-US" sz="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tracking </a:t>
            </a:r>
            <a:r>
              <a:rPr lang="ru-RU" sz="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систем</a:t>
            </a:r>
            <a:r>
              <a:rPr lang="ru-RU" sz="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 в США</a:t>
            </a:r>
            <a:r>
              <a:rPr lang="ru-RU" sz="800" baseline="300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1</a:t>
            </a:r>
            <a:endParaRPr lang="ru-RU" sz="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28" name="Google Shape;420;p18">
            <a:extLst>
              <a:ext uri="{FF2B5EF4-FFF2-40B4-BE49-F238E27FC236}">
                <a16:creationId xmlns:a16="http://schemas.microsoft.com/office/drawing/2014/main" xmlns="" id="{E40D2F5F-C25F-4B17-8E32-86567A221BD2}"/>
              </a:ext>
            </a:extLst>
          </p:cNvPr>
          <p:cNvSpPr txBox="1"/>
          <p:nvPr/>
        </p:nvSpPr>
        <p:spPr>
          <a:xfrm>
            <a:off x="4314556" y="3101413"/>
            <a:ext cx="4705010" cy="148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  <a:buSzPts val="1000"/>
            </a:pPr>
            <a:r>
              <a:rPr lang="ru-RU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Ключевые тенденции, способствующие росту рынка: </a:t>
            </a:r>
          </a:p>
          <a:p>
            <a:pPr marL="171450" lvl="0" indent="-171450">
              <a:lnSpc>
                <a:spcPct val="115000"/>
              </a:lnSpc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использование интеллектуальных датчиков для управления процессами и принятия решений</a:t>
            </a:r>
          </a:p>
          <a:p>
            <a:pPr marL="171450" lvl="0" indent="-171450">
              <a:lnSpc>
                <a:spcPct val="115000"/>
              </a:lnSpc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спрос на бесконтактную биометрию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 </a:t>
            </a:r>
            <a:endParaRPr lang="ru-RU" sz="1200" dirty="0">
              <a:solidFill>
                <a:schemeClr val="dk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Roboto"/>
            </a:endParaRPr>
          </a:p>
          <a:p>
            <a:pPr marL="171450" lvl="0" indent="-171450">
              <a:lnSpc>
                <a:spcPct val="115000"/>
              </a:lnSpc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внедрение искусственного интеллекта (ИИ), виртуальной реальности (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VR) </a:t>
            </a: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и дополненной реальности (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AR) </a:t>
            </a: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в области бытовой электроники и другие коммерческие приложения</a:t>
            </a:r>
            <a:r>
              <a:rPr lang="en-US" sz="1200" baseline="30000" dirty="0">
                <a:solidFill>
                  <a:schemeClr val="dk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*</a:t>
            </a:r>
            <a:endParaRPr sz="1200" u="none" strike="noStrike" cap="none" baseline="30000" dirty="0">
              <a:solidFill>
                <a:schemeClr val="dk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29" name="Рисунок 5" descr="Рынок отслеживания глаз в США">
            <a:extLst>
              <a:ext uri="{FF2B5EF4-FFF2-40B4-BE49-F238E27FC236}">
                <a16:creationId xmlns:a16="http://schemas.microsoft.com/office/drawing/2014/main" xmlns="" id="{528312F4-401D-37C0-3CFC-F1E69FC82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537" y="1340091"/>
            <a:ext cx="2939426" cy="1447683"/>
          </a:xfrm>
          <a:prstGeom prst="rect">
            <a:avLst/>
          </a:prstGeom>
          <a:noFill/>
          <a:ln>
            <a:solidFill>
              <a:srgbClr val="2CCC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Google Shape;256;p11">
            <a:extLst>
              <a:ext uri="{FF2B5EF4-FFF2-40B4-BE49-F238E27FC236}">
                <a16:creationId xmlns:a16="http://schemas.microsoft.com/office/drawing/2014/main" xmlns="" id="{B2F876DD-CB68-1402-06B4-7BE943781A96}"/>
              </a:ext>
            </a:extLst>
          </p:cNvPr>
          <p:cNvSpPr txBox="1"/>
          <p:nvPr/>
        </p:nvSpPr>
        <p:spPr>
          <a:xfrm>
            <a:off x="224124" y="4662803"/>
            <a:ext cx="86484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Clr>
                <a:srgbClr val="000000"/>
              </a:buClr>
              <a:buSzPts val="900"/>
            </a:pPr>
            <a:r>
              <a:rPr lang="ru-RU" sz="800" baseline="300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1</a:t>
            </a:r>
            <a:r>
              <a:rPr lang="ru-RU" sz="8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Grand View Research</a:t>
            </a:r>
            <a:r>
              <a:rPr lang="ru-RU" sz="8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  <a:hlinkClick r:id="rId4"/>
              </a:rPr>
              <a:t>https://www,grandviewresearch,com/industry-analysis/eye-tracking-market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 </a:t>
            </a:r>
          </a:p>
          <a:p>
            <a:pPr lvl="0">
              <a:buClr>
                <a:srgbClr val="000000"/>
              </a:buClr>
              <a:buSzPts val="900"/>
            </a:pPr>
            <a:r>
              <a:rPr lang="ru-RU" sz="800" baseline="300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2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Markets And Markets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  <a:hlinkClick r:id="rId5"/>
              </a:rPr>
              <a:t>https://www.verifiedmarketresearch.com/product/global-eye-tracking-market-size-and-forecast-to-2025/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Roboto"/>
              </a:rPr>
              <a:t>  </a:t>
            </a:r>
            <a:endParaRPr sz="8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Roboto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E15160BF-630D-CFD2-ED50-DD8B15460466}"/>
              </a:ext>
            </a:extLst>
          </p:cNvPr>
          <p:cNvGrpSpPr/>
          <p:nvPr/>
        </p:nvGrpSpPr>
        <p:grpSpPr>
          <a:xfrm>
            <a:off x="215900" y="1347614"/>
            <a:ext cx="3952998" cy="3185893"/>
            <a:chOff x="215900" y="1155775"/>
            <a:chExt cx="3952998" cy="3185893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xmlns="" id="{9061F2D1-F209-C458-A65E-07CC324130CD}"/>
                </a:ext>
              </a:extLst>
            </p:cNvPr>
            <p:cNvGrpSpPr/>
            <p:nvPr/>
          </p:nvGrpSpPr>
          <p:grpSpPr>
            <a:xfrm>
              <a:off x="215900" y="2654313"/>
              <a:ext cx="1911515" cy="1687355"/>
              <a:chOff x="247715" y="1232442"/>
              <a:chExt cx="2024710" cy="1687355"/>
            </a:xfrm>
          </p:grpSpPr>
          <p:grpSp>
            <p:nvGrpSpPr>
              <p:cNvPr id="41" name="Google Shape;235;p11">
                <a:extLst>
                  <a:ext uri="{FF2B5EF4-FFF2-40B4-BE49-F238E27FC236}">
                    <a16:creationId xmlns:a16="http://schemas.microsoft.com/office/drawing/2014/main" xmlns="" id="{DB095241-CF20-33BE-409E-D8826CCF8E52}"/>
                  </a:ext>
                </a:extLst>
              </p:cNvPr>
              <p:cNvGrpSpPr/>
              <p:nvPr/>
            </p:nvGrpSpPr>
            <p:grpSpPr>
              <a:xfrm>
                <a:off x="247715" y="1232442"/>
                <a:ext cx="2024710" cy="1687355"/>
                <a:chOff x="881398" y="1518340"/>
                <a:chExt cx="1663464" cy="1386300"/>
              </a:xfrm>
            </p:grpSpPr>
            <p:sp>
              <p:nvSpPr>
                <p:cNvPr id="43" name="Google Shape;236;p11">
                  <a:extLst>
                    <a:ext uri="{FF2B5EF4-FFF2-40B4-BE49-F238E27FC236}">
                      <a16:creationId xmlns:a16="http://schemas.microsoft.com/office/drawing/2014/main" xmlns="" id="{2494777A-615E-0731-DAC5-7EBBF93432F0}"/>
                    </a:ext>
                  </a:extLst>
                </p:cNvPr>
                <p:cNvSpPr/>
                <p:nvPr/>
              </p:nvSpPr>
              <p:spPr>
                <a:xfrm>
                  <a:off x="888555" y="1518340"/>
                  <a:ext cx="1656307" cy="1386300"/>
                </a:xfrm>
                <a:prstGeom prst="roundRect">
                  <a:avLst>
                    <a:gd name="adj" fmla="val 4218"/>
                  </a:avLst>
                </a:prstGeom>
                <a:noFill/>
                <a:ln w="12700" cap="flat" cmpd="sng">
                  <a:solidFill>
                    <a:srgbClr val="2CCCD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endParaRPr sz="2400" b="0" i="0" u="none" strike="noStrike" cap="none" dirty="0">
                    <a:solidFill>
                      <a:srgbClr val="FFFFFF"/>
                    </a:solidFill>
                    <a:latin typeface="Arial" panose="020B0604020202020204" pitchFamily="34" charset="0"/>
                    <a:ea typeface="Helvetica Neue" panose="02000503000000020004" pitchFamily="2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44" name="Google Shape;237;p11">
                  <a:extLst>
                    <a:ext uri="{FF2B5EF4-FFF2-40B4-BE49-F238E27FC236}">
                      <a16:creationId xmlns:a16="http://schemas.microsoft.com/office/drawing/2014/main" xmlns="" id="{6686476A-287F-1D7D-990A-4374EC2E1931}"/>
                    </a:ext>
                  </a:extLst>
                </p:cNvPr>
                <p:cNvSpPr txBox="1"/>
                <p:nvPr/>
              </p:nvSpPr>
              <p:spPr>
                <a:xfrm>
                  <a:off x="973456" y="2049520"/>
                  <a:ext cx="1475400" cy="4551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lvl="0">
                    <a:buClr>
                      <a:srgbClr val="000000"/>
                    </a:buClr>
                    <a:buSzPts val="1200"/>
                  </a:pPr>
                  <a:r>
                    <a:rPr lang="ru-RU" sz="12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Helvetica Neue" panose="02000503000000020004" pitchFamily="2" charset="0"/>
                      <a:cs typeface="Arial" panose="020B0604020202020204" pitchFamily="34" charset="0"/>
                      <a:sym typeface="Roboto"/>
                    </a:rPr>
                    <a:t>Объем мирового </a:t>
                  </a:r>
                  <a:br>
                    <a:rPr lang="ru-RU" sz="12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Helvetica Neue" panose="02000503000000020004" pitchFamily="2" charset="0"/>
                      <a:cs typeface="Arial" panose="020B0604020202020204" pitchFamily="34" charset="0"/>
                      <a:sym typeface="Roboto"/>
                    </a:rPr>
                  </a:br>
                  <a:r>
                    <a:rPr lang="ru-RU" sz="12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Helvetica Neue" panose="02000503000000020004" pitchFamily="2" charset="0"/>
                      <a:cs typeface="Arial" panose="020B0604020202020204" pitchFamily="34" charset="0"/>
                      <a:sym typeface="Roboto"/>
                    </a:rPr>
                    <a:t>рынка 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Helvetica Neue" panose="02000503000000020004" pitchFamily="2" charset="0"/>
                      <a:cs typeface="Arial" panose="020B0604020202020204" pitchFamily="34" charset="0"/>
                      <a:sym typeface="Roboto"/>
                    </a:rPr>
                    <a:t>eye-tracking </a:t>
                  </a:r>
                  <a:r>
                    <a:rPr lang="ru-RU" sz="12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Helvetica Neue" panose="02000503000000020004" pitchFamily="2" charset="0"/>
                      <a:cs typeface="Arial" panose="020B0604020202020204" pitchFamily="34" charset="0"/>
                      <a:sym typeface="Roboto"/>
                    </a:rPr>
                    <a:t>систем</a:t>
                  </a:r>
                  <a:endParaRPr lang="ru-RU" sz="1200" baseline="30000" dirty="0">
                    <a:solidFill>
                      <a:srgbClr val="000000"/>
                    </a:solidFill>
                    <a:latin typeface="Arial" panose="020B0604020202020204" pitchFamily="34" charset="0"/>
                    <a:ea typeface="Helvetica Neue" panose="02000503000000020004" pitchFamily="2" charset="0"/>
                    <a:cs typeface="Arial" panose="020B0604020202020204" pitchFamily="34" charset="0"/>
                    <a:sym typeface="Roboto"/>
                  </a:endParaRPr>
                </a:p>
              </p:txBody>
            </p:sp>
            <p:sp>
              <p:nvSpPr>
                <p:cNvPr id="45" name="Google Shape;238;p11">
                  <a:extLst>
                    <a:ext uri="{FF2B5EF4-FFF2-40B4-BE49-F238E27FC236}">
                      <a16:creationId xmlns:a16="http://schemas.microsoft.com/office/drawing/2014/main" xmlns="" id="{FED89235-8EB5-EC32-0F67-D4ACD622D42F}"/>
                    </a:ext>
                  </a:extLst>
                </p:cNvPr>
                <p:cNvSpPr txBox="1"/>
                <p:nvPr/>
              </p:nvSpPr>
              <p:spPr>
                <a:xfrm>
                  <a:off x="881398" y="1616251"/>
                  <a:ext cx="1663464" cy="323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60950" rIns="121900" bIns="60950" anchor="ctr" anchorCtr="0">
                  <a:noAutofit/>
                </a:bodyPr>
                <a:lstStyle/>
                <a:p>
                  <a:pPr lvl="0" algn="ctr">
                    <a:buClr>
                      <a:srgbClr val="7F7F7F"/>
                    </a:buClr>
                    <a:buSzPts val="2000"/>
                  </a:pPr>
                  <a:r>
                    <a:rPr lang="en" b="1" u="none" strike="noStrike" cap="none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Helvetica Neue" panose="02000503000000020004" pitchFamily="2" charset="0"/>
                      <a:cs typeface="Arial" panose="020B0604020202020204" pitchFamily="34" charset="0"/>
                      <a:sym typeface="Roboto"/>
                    </a:rPr>
                    <a:t>$</a:t>
                  </a:r>
                  <a:r>
                    <a:rPr lang="en-US" b="1" u="none" strike="noStrike" cap="none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Helvetica Neue" panose="02000503000000020004" pitchFamily="2" charset="0"/>
                      <a:cs typeface="Arial" panose="020B0604020202020204" pitchFamily="34" charset="0"/>
                      <a:sym typeface="Roboto"/>
                    </a:rPr>
                    <a:t>368</a:t>
                  </a:r>
                  <a:r>
                    <a:rPr lang="en" b="1" u="none" strike="noStrike" cap="none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Helvetica Neue" panose="02000503000000020004" pitchFamily="2" charset="0"/>
                      <a:cs typeface="Arial" panose="020B0604020202020204" pitchFamily="34" charset="0"/>
                      <a:sym typeface="Roboto"/>
                    </a:rPr>
                    <a:t> </a:t>
                  </a:r>
                  <a:r>
                    <a:rPr lang="en" sz="1200" dirty="0" err="1">
                      <a:solidFill>
                        <a:srgbClr val="000000"/>
                      </a:solidFill>
                      <a:latin typeface="Arial" panose="020B0604020202020204" pitchFamily="34" charset="0"/>
                      <a:ea typeface="Helvetica Neue" panose="02000503000000020004" pitchFamily="2" charset="0"/>
                      <a:cs typeface="Arial" panose="020B0604020202020204" pitchFamily="34" charset="0"/>
                      <a:sym typeface="Roboto"/>
                    </a:rPr>
                    <a:t>мл</a:t>
                  </a:r>
                  <a:r>
                    <a:rPr lang="ru-RU" sz="12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Helvetica Neue" panose="02000503000000020004" pitchFamily="2" charset="0"/>
                      <a:cs typeface="Arial" panose="020B0604020202020204" pitchFamily="34" charset="0"/>
                      <a:sym typeface="Roboto"/>
                    </a:rPr>
                    <a:t>н</a:t>
                  </a:r>
                  <a:endParaRPr sz="1200" u="none" strike="noStrike" cap="none" dirty="0">
                    <a:solidFill>
                      <a:srgbClr val="000000"/>
                    </a:solidFill>
                    <a:latin typeface="Arial" panose="020B0604020202020204" pitchFamily="34" charset="0"/>
                    <a:ea typeface="Helvetica Neue" panose="02000503000000020004" pitchFamily="2" charset="0"/>
                    <a:cs typeface="Arial" panose="020B0604020202020204" pitchFamily="34" charset="0"/>
                    <a:sym typeface="Roboto"/>
                  </a:endParaRPr>
                </a:p>
              </p:txBody>
            </p:sp>
            <p:cxnSp>
              <p:nvCxnSpPr>
                <p:cNvPr id="46" name="Google Shape;239;p11">
                  <a:extLst>
                    <a:ext uri="{FF2B5EF4-FFF2-40B4-BE49-F238E27FC236}">
                      <a16:creationId xmlns:a16="http://schemas.microsoft.com/office/drawing/2014/main" xmlns="" id="{5E81A765-D613-C664-18AD-7210A64D9BE5}"/>
                    </a:ext>
                  </a:extLst>
                </p:cNvPr>
                <p:cNvCxnSpPr/>
                <p:nvPr/>
              </p:nvCxnSpPr>
              <p:spPr>
                <a:xfrm>
                  <a:off x="888555" y="2005630"/>
                  <a:ext cx="1656307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2CCCD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" name="Google Shape;240;p11">
                  <a:extLst>
                    <a:ext uri="{FF2B5EF4-FFF2-40B4-BE49-F238E27FC236}">
                      <a16:creationId xmlns:a16="http://schemas.microsoft.com/office/drawing/2014/main" xmlns="" id="{17E21717-6043-1CD0-CFD7-B499A7C198D9}"/>
                    </a:ext>
                  </a:extLst>
                </p:cNvPr>
                <p:cNvCxnSpPr/>
                <p:nvPr/>
              </p:nvCxnSpPr>
              <p:spPr>
                <a:xfrm>
                  <a:off x="888555" y="2034890"/>
                  <a:ext cx="1656307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2CCCD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42" name="Google Shape;253;p11">
                <a:extLst>
                  <a:ext uri="{FF2B5EF4-FFF2-40B4-BE49-F238E27FC236}">
                    <a16:creationId xmlns:a16="http://schemas.microsoft.com/office/drawing/2014/main" xmlns="" id="{0360BE62-EBA5-FB21-E435-52D175DBBB79}"/>
                  </a:ext>
                </a:extLst>
              </p:cNvPr>
              <p:cNvSpPr/>
              <p:nvPr/>
            </p:nvSpPr>
            <p:spPr>
              <a:xfrm>
                <a:off x="807666" y="2540583"/>
                <a:ext cx="900000" cy="288000"/>
              </a:xfrm>
              <a:prstGeom prst="roundRect">
                <a:avLst>
                  <a:gd name="adj" fmla="val 16667"/>
                </a:avLst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r>
                  <a:rPr lang="en-US" sz="1200" dirty="0">
                    <a:latin typeface="Arial" panose="020B0604020202020204" pitchFamily="34" charset="0"/>
                    <a:ea typeface="Helvetica Neue" panose="02000503000000020004" pitchFamily="2" charset="0"/>
                    <a:cs typeface="Arial" panose="020B0604020202020204" pitchFamily="34" charset="0"/>
                    <a:sym typeface="Roboto"/>
                  </a:rPr>
                  <a:t>2020</a:t>
                </a:r>
                <a:endParaRPr sz="1200" u="none" strike="noStrike" cap="none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  <a:sym typeface="Roboto"/>
                </a:endParaRPr>
              </a:p>
            </p:txBody>
          </p:sp>
        </p:grp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8DE05945-9174-B683-B65C-787C795EE665}"/>
                </a:ext>
              </a:extLst>
            </p:cNvPr>
            <p:cNvGrpSpPr/>
            <p:nvPr/>
          </p:nvGrpSpPr>
          <p:grpSpPr>
            <a:xfrm>
              <a:off x="2275810" y="1155775"/>
              <a:ext cx="1893088" cy="3185893"/>
              <a:chOff x="6702737" y="1232440"/>
              <a:chExt cx="2016003" cy="3185893"/>
            </a:xfrm>
          </p:grpSpPr>
          <p:grpSp>
            <p:nvGrpSpPr>
              <p:cNvPr id="34" name="Google Shape;247;p11">
                <a:extLst>
                  <a:ext uri="{FF2B5EF4-FFF2-40B4-BE49-F238E27FC236}">
                    <a16:creationId xmlns:a16="http://schemas.microsoft.com/office/drawing/2014/main" xmlns="" id="{2ED0BAD7-CA9C-FEF5-BF21-B42830133D36}"/>
                  </a:ext>
                </a:extLst>
              </p:cNvPr>
              <p:cNvGrpSpPr/>
              <p:nvPr/>
            </p:nvGrpSpPr>
            <p:grpSpPr>
              <a:xfrm>
                <a:off x="6702737" y="1232440"/>
                <a:ext cx="2016003" cy="3185893"/>
                <a:chOff x="888552" y="1518340"/>
                <a:chExt cx="1656311" cy="2617472"/>
              </a:xfrm>
            </p:grpSpPr>
            <p:sp>
              <p:nvSpPr>
                <p:cNvPr id="36" name="Google Shape;248;p11">
                  <a:extLst>
                    <a:ext uri="{FF2B5EF4-FFF2-40B4-BE49-F238E27FC236}">
                      <a16:creationId xmlns:a16="http://schemas.microsoft.com/office/drawing/2014/main" xmlns="" id="{C874A684-1D9D-A0DE-B037-D492D5DA75C1}"/>
                    </a:ext>
                  </a:extLst>
                </p:cNvPr>
                <p:cNvSpPr/>
                <p:nvPr/>
              </p:nvSpPr>
              <p:spPr>
                <a:xfrm>
                  <a:off x="888555" y="1518340"/>
                  <a:ext cx="1656308" cy="2617472"/>
                </a:xfrm>
                <a:prstGeom prst="roundRect">
                  <a:avLst>
                    <a:gd name="adj" fmla="val 4218"/>
                  </a:avLst>
                </a:prstGeom>
                <a:noFill/>
                <a:ln w="12700" cap="flat" cmpd="sng">
                  <a:solidFill>
                    <a:srgbClr val="2CCCD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endParaRPr sz="2400" b="0" i="0" u="none" strike="noStrike" cap="none" dirty="0">
                    <a:solidFill>
                      <a:srgbClr val="FFFFFF"/>
                    </a:solidFill>
                    <a:latin typeface="Arial" panose="020B0604020202020204" pitchFamily="34" charset="0"/>
                    <a:ea typeface="Helvetica Neue" panose="02000503000000020004" pitchFamily="2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37" name="Google Shape;249;p11">
                  <a:extLst>
                    <a:ext uri="{FF2B5EF4-FFF2-40B4-BE49-F238E27FC236}">
                      <a16:creationId xmlns:a16="http://schemas.microsoft.com/office/drawing/2014/main" xmlns="" id="{B4483522-CDC3-2BC7-73C2-2326BFD6226E}"/>
                    </a:ext>
                  </a:extLst>
                </p:cNvPr>
                <p:cNvSpPr txBox="1"/>
                <p:nvPr/>
              </p:nvSpPr>
              <p:spPr>
                <a:xfrm>
                  <a:off x="973455" y="2049520"/>
                  <a:ext cx="1471185" cy="4551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lvl="0">
                    <a:buClr>
                      <a:srgbClr val="000000"/>
                    </a:buClr>
                    <a:buSzPts val="1200"/>
                  </a:pPr>
                  <a:r>
                    <a:rPr lang="ru-RU" sz="12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Helvetica Neue" panose="02000503000000020004" pitchFamily="2" charset="0"/>
                      <a:cs typeface="Arial" panose="020B0604020202020204" pitchFamily="34" charset="0"/>
                      <a:sym typeface="Roboto"/>
                    </a:rPr>
                    <a:t>Прогноз объема мирового рынка 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Helvetica Neue" panose="02000503000000020004" pitchFamily="2" charset="0"/>
                      <a:cs typeface="Arial" panose="020B0604020202020204" pitchFamily="34" charset="0"/>
                      <a:sym typeface="Roboto"/>
                    </a:rPr>
                    <a:t>eye-tracking </a:t>
                  </a:r>
                  <a:r>
                    <a:rPr lang="ru-RU" sz="12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Helvetica Neue" panose="02000503000000020004" pitchFamily="2" charset="0"/>
                      <a:cs typeface="Arial" panose="020B0604020202020204" pitchFamily="34" charset="0"/>
                      <a:sym typeface="Roboto"/>
                    </a:rPr>
                    <a:t>систем</a:t>
                  </a:r>
                  <a:endParaRPr lang="ru-RU" sz="1200" baseline="30000" dirty="0">
                    <a:solidFill>
                      <a:srgbClr val="000000"/>
                    </a:solidFill>
                    <a:latin typeface="Arial" panose="020B0604020202020204" pitchFamily="34" charset="0"/>
                    <a:ea typeface="Helvetica Neue" panose="02000503000000020004" pitchFamily="2" charset="0"/>
                    <a:cs typeface="Arial" panose="020B0604020202020204" pitchFamily="34" charset="0"/>
                    <a:sym typeface="Roboto"/>
                  </a:endParaRPr>
                </a:p>
              </p:txBody>
            </p:sp>
            <p:sp>
              <p:nvSpPr>
                <p:cNvPr id="38" name="Google Shape;250;p11">
                  <a:extLst>
                    <a:ext uri="{FF2B5EF4-FFF2-40B4-BE49-F238E27FC236}">
                      <a16:creationId xmlns:a16="http://schemas.microsoft.com/office/drawing/2014/main" xmlns="" id="{6F819990-E825-A0D0-93B3-B74EEBB786EA}"/>
                    </a:ext>
                  </a:extLst>
                </p:cNvPr>
                <p:cNvSpPr txBox="1"/>
                <p:nvPr/>
              </p:nvSpPr>
              <p:spPr>
                <a:xfrm>
                  <a:off x="888552" y="1616252"/>
                  <a:ext cx="1653966" cy="323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60950" rIns="121900" bIns="60950" anchor="ctr" anchorCtr="0">
                  <a:noAutofit/>
                </a:bodyPr>
                <a:lstStyle/>
                <a:p>
                  <a:pPr lvl="0" algn="ctr">
                    <a:buClr>
                      <a:srgbClr val="FF0000"/>
                    </a:buClr>
                    <a:buSzPts val="2000"/>
                  </a:pPr>
                  <a:r>
                    <a:rPr lang="en" b="1" i="0" u="none" strike="noStrike" cap="none" dirty="0">
                      <a:latin typeface="Arial" panose="020B0604020202020204" pitchFamily="34" charset="0"/>
                      <a:ea typeface="Helvetica Neue" panose="02000503000000020004" pitchFamily="2" charset="0"/>
                      <a:cs typeface="Arial" panose="020B0604020202020204" pitchFamily="34" charset="0"/>
                      <a:sym typeface="Roboto"/>
                    </a:rPr>
                    <a:t>$3,17 </a:t>
                  </a:r>
                  <a:r>
                    <a:rPr lang="en" sz="1200" dirty="0" err="1">
                      <a:latin typeface="Arial" panose="020B0604020202020204" pitchFamily="34" charset="0"/>
                      <a:ea typeface="Helvetica Neue" panose="02000503000000020004" pitchFamily="2" charset="0"/>
                      <a:cs typeface="Arial" panose="020B0604020202020204" pitchFamily="34" charset="0"/>
                      <a:sym typeface="Roboto"/>
                    </a:rPr>
                    <a:t>млрд</a:t>
                  </a:r>
                  <a:r>
                    <a:rPr lang="ru-RU" sz="1200" baseline="30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Helvetica Neue" panose="02000503000000020004" pitchFamily="2" charset="0"/>
                      <a:cs typeface="Arial" panose="020B0604020202020204" pitchFamily="34" charset="0"/>
                      <a:sym typeface="Roboto"/>
                    </a:rPr>
                    <a:t>2</a:t>
                  </a:r>
                  <a:endParaRPr sz="1200" u="none" strike="noStrike" cap="none" dirty="0">
                    <a:latin typeface="Arial" panose="020B0604020202020204" pitchFamily="34" charset="0"/>
                    <a:ea typeface="Helvetica Neue" panose="02000503000000020004" pitchFamily="2" charset="0"/>
                    <a:cs typeface="Arial" panose="020B0604020202020204" pitchFamily="34" charset="0"/>
                    <a:sym typeface="Roboto"/>
                  </a:endParaRPr>
                </a:p>
              </p:txBody>
            </p:sp>
            <p:cxnSp>
              <p:nvCxnSpPr>
                <p:cNvPr id="39" name="Google Shape;251;p11">
                  <a:extLst>
                    <a:ext uri="{FF2B5EF4-FFF2-40B4-BE49-F238E27FC236}">
                      <a16:creationId xmlns:a16="http://schemas.microsoft.com/office/drawing/2014/main" xmlns="" id="{0FFF5D71-90E5-0971-EB7A-890CB7152B7E}"/>
                    </a:ext>
                  </a:extLst>
                </p:cNvPr>
                <p:cNvCxnSpPr/>
                <p:nvPr/>
              </p:nvCxnSpPr>
              <p:spPr>
                <a:xfrm>
                  <a:off x="888555" y="2005630"/>
                  <a:ext cx="165630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2CCCD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" name="Google Shape;252;p11">
                  <a:extLst>
                    <a:ext uri="{FF2B5EF4-FFF2-40B4-BE49-F238E27FC236}">
                      <a16:creationId xmlns:a16="http://schemas.microsoft.com/office/drawing/2014/main" xmlns="" id="{FC66CC59-1D20-34FE-8212-0F1A69E30493}"/>
                    </a:ext>
                  </a:extLst>
                </p:cNvPr>
                <p:cNvCxnSpPr/>
                <p:nvPr/>
              </p:nvCxnSpPr>
              <p:spPr>
                <a:xfrm>
                  <a:off x="888555" y="2034890"/>
                  <a:ext cx="165630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2CCCD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35" name="Google Shape;255;p11">
                <a:extLst>
                  <a:ext uri="{FF2B5EF4-FFF2-40B4-BE49-F238E27FC236}">
                    <a16:creationId xmlns:a16="http://schemas.microsoft.com/office/drawing/2014/main" xmlns="" id="{ADC2688D-571D-A5E4-6E67-2DD9DDF20AA8}"/>
                  </a:ext>
                </a:extLst>
              </p:cNvPr>
              <p:cNvSpPr/>
              <p:nvPr/>
            </p:nvSpPr>
            <p:spPr>
              <a:xfrm>
                <a:off x="7260738" y="4043872"/>
                <a:ext cx="900000" cy="288000"/>
              </a:xfrm>
              <a:prstGeom prst="roundRect">
                <a:avLst>
                  <a:gd name="adj" fmla="val 16667"/>
                </a:avLst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r>
                  <a:rPr lang="en" sz="1200" u="none" strike="noStrike" cap="none" dirty="0">
                    <a:latin typeface="Arial" panose="020B0604020202020204" pitchFamily="34" charset="0"/>
                    <a:ea typeface="Helvetica Neue" panose="02000503000000020004" pitchFamily="2" charset="0"/>
                    <a:cs typeface="Arial" panose="020B0604020202020204" pitchFamily="34" charset="0"/>
                    <a:sym typeface="Roboto"/>
                  </a:rPr>
                  <a:t>2027</a:t>
                </a:r>
                <a:endParaRPr sz="1200" u="none" strike="noStrike" cap="none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  <a:sym typeface="Roboto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79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9750"/>
            <a:ext cx="6391042" cy="307777"/>
          </a:xfrm>
        </p:spPr>
        <p:txBody>
          <a:bodyPr tIns="0" bIns="0">
            <a:spAutoFit/>
          </a:bodyPr>
          <a:lstStyle/>
          <a:p>
            <a:r>
              <a:rPr lang="ru-RU" dirty="0">
                <a:ea typeface="Helvetica Neue" panose="02000503000000020004" pitchFamily="2" charset="0"/>
                <a:cs typeface="Helvetica Neue" panose="02000503000000020004" pitchFamily="2" charset="0"/>
              </a:rPr>
              <a:t>Направления коммерциализации</a:t>
            </a:r>
            <a:endParaRPr lang="ru-RU" b="0" dirty="0">
              <a:ea typeface="Roboto" panose="02000000000000000000" pitchFamily="2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B9F8BA3C-A8EB-E112-2169-B3E58B4C7C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35965"/>
              </p:ext>
            </p:extLst>
          </p:nvPr>
        </p:nvGraphicFramePr>
        <p:xfrm>
          <a:off x="1691680" y="1059582"/>
          <a:ext cx="5568280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8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9750"/>
            <a:ext cx="6391042" cy="307777"/>
          </a:xfrm>
        </p:spPr>
        <p:txBody>
          <a:bodyPr tIns="0" bIns="0">
            <a:spAutoFit/>
          </a:bodyPr>
          <a:lstStyle/>
          <a:p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Eye tracking</a:t>
            </a:r>
            <a:endParaRPr lang="ru-RU" b="0" dirty="0"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9B173F-CB05-58AB-4C08-80C23BAE648C}"/>
              </a:ext>
            </a:extLst>
          </p:cNvPr>
          <p:cNvSpPr txBox="1"/>
          <p:nvPr/>
        </p:nvSpPr>
        <p:spPr>
          <a:xfrm>
            <a:off x="216000" y="864000"/>
            <a:ext cx="563936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ГЛАЗА ЯВЛЯЮТСЯ ОДНИМ ИЗ ОСНОВНЫХ ИНСТРУМЕНТОВ, </a:t>
            </a:r>
            <a:r>
              <a:rPr lang="en-US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/>
            </a:r>
            <a:br>
              <a:rPr lang="en-US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КОТОРЫЕ МЫ ИСПОЛЬЗУЕМ ДЛЯ ПРИНЯТИЯ РЕШЕНИЙ</a:t>
            </a:r>
            <a:endParaRPr lang="en-US" sz="14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A1CD674-D19D-5C6B-FEA2-B5B027694BBF}"/>
              </a:ext>
            </a:extLst>
          </p:cNvPr>
          <p:cNvGrpSpPr/>
          <p:nvPr/>
        </p:nvGrpSpPr>
        <p:grpSpPr>
          <a:xfrm>
            <a:off x="5246438" y="1491630"/>
            <a:ext cx="3445918" cy="3324649"/>
            <a:chOff x="5246438" y="1636295"/>
            <a:chExt cx="3445918" cy="3324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261740C-4BDD-1C68-0CCF-5EB1E55FF7E2}"/>
                </a:ext>
              </a:extLst>
            </p:cNvPr>
            <p:cNvSpPr txBox="1"/>
            <p:nvPr/>
          </p:nvSpPr>
          <p:spPr>
            <a:xfrm>
              <a:off x="5399773" y="1836006"/>
              <a:ext cx="3209928" cy="862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000" b="1" dirty="0" err="1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Айтрекеры</a:t>
              </a:r>
              <a:r>
                <a:rPr lang="ru-RU" sz="100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(видео-</a:t>
              </a:r>
              <a:r>
                <a:rPr lang="ru-RU" sz="1000" b="1" dirty="0" err="1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окулографы</a:t>
              </a:r>
              <a:r>
                <a:rPr lang="ru-RU" sz="100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) – </a:t>
              </a:r>
            </a:p>
            <a:p>
              <a:pPr>
                <a:lnSpc>
                  <a:spcPct val="114000"/>
                </a:lnSpc>
              </a:pPr>
              <a:r>
                <a:rPr lang="ru-RU" sz="10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Устройства для отслеживания взгляда, состоят как правило из аппаратной части, которая подключается к компьютеру (ноутбуку, планшету) и программного обеспечения. </a:t>
              </a:r>
            </a:p>
          </p:txBody>
        </p:sp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xmlns="" id="{2491075F-7F6A-B910-5DAF-CD8B65009B5E}"/>
                </a:ext>
              </a:extLst>
            </p:cNvPr>
            <p:cNvSpPr/>
            <p:nvPr/>
          </p:nvSpPr>
          <p:spPr>
            <a:xfrm>
              <a:off x="5246438" y="1636295"/>
              <a:ext cx="3445918" cy="3324649"/>
            </a:xfrm>
            <a:prstGeom prst="roundRect">
              <a:avLst>
                <a:gd name="adj" fmla="val 4872"/>
              </a:avLst>
            </a:prstGeom>
            <a:noFill/>
            <a:ln>
              <a:solidFill>
                <a:srgbClr val="2CCC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AA1CD674-D19D-5C6B-FEA2-B5B027694BBF}"/>
              </a:ext>
            </a:extLst>
          </p:cNvPr>
          <p:cNvGrpSpPr/>
          <p:nvPr/>
        </p:nvGrpSpPr>
        <p:grpSpPr>
          <a:xfrm>
            <a:off x="323528" y="1513479"/>
            <a:ext cx="3445918" cy="3324649"/>
            <a:chOff x="5246438" y="1636295"/>
            <a:chExt cx="3445918" cy="332464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261740C-4BDD-1C68-0CCF-5EB1E55FF7E2}"/>
                </a:ext>
              </a:extLst>
            </p:cNvPr>
            <p:cNvSpPr txBox="1"/>
            <p:nvPr/>
          </p:nvSpPr>
          <p:spPr>
            <a:xfrm>
              <a:off x="5399773" y="1836006"/>
              <a:ext cx="3209928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000" b="1" dirty="0" err="1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Айтрекинг</a:t>
              </a:r>
              <a:r>
                <a:rPr lang="ru-RU" sz="100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(или </a:t>
              </a:r>
              <a:r>
                <a:rPr lang="ru-RU" sz="1000" b="1" dirty="0" err="1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окулография</a:t>
              </a:r>
              <a:r>
                <a:rPr lang="ru-RU" sz="100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)</a:t>
              </a:r>
            </a:p>
            <a:p>
              <a:pPr>
                <a:lnSpc>
                  <a:spcPct val="114000"/>
                </a:lnSpc>
              </a:pPr>
              <a:r>
                <a:rPr lang="ru-RU" sz="1000" dirty="0" err="1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Неинвазивная</a:t>
              </a:r>
              <a:r>
                <a:rPr lang="ru-RU" sz="10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технология отслеживания ориентации оптической оси глазного яблока в пространстве, позволяет получать координаты положения центра зрачка во времени. </a:t>
              </a:r>
            </a:p>
          </p:txBody>
        </p:sp>
        <p:sp>
          <p:nvSpPr>
            <p:cNvPr id="10" name="Скругленный прямоугольник 9">
              <a:extLst>
                <a:ext uri="{FF2B5EF4-FFF2-40B4-BE49-F238E27FC236}">
                  <a16:creationId xmlns:a16="http://schemas.microsoft.com/office/drawing/2014/main" xmlns="" id="{2491075F-7F6A-B910-5DAF-CD8B65009B5E}"/>
                </a:ext>
              </a:extLst>
            </p:cNvPr>
            <p:cNvSpPr/>
            <p:nvPr/>
          </p:nvSpPr>
          <p:spPr>
            <a:xfrm>
              <a:off x="5246438" y="1636295"/>
              <a:ext cx="3445918" cy="3324649"/>
            </a:xfrm>
            <a:prstGeom prst="roundRect">
              <a:avLst>
                <a:gd name="adj" fmla="val 4872"/>
              </a:avLst>
            </a:prstGeom>
            <a:noFill/>
            <a:ln>
              <a:solidFill>
                <a:srgbClr val="2CCC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 descr="C:\Users\total vision\Downloads\technology-eye-tracking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1" y="2694734"/>
            <a:ext cx="2808312" cy="185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tal vision\Downloads\Dikablis-Glasses-3-woman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33" y="2590353"/>
            <a:ext cx="2928802" cy="195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6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9750"/>
            <a:ext cx="6391042" cy="307777"/>
          </a:xfrm>
        </p:spPr>
        <p:txBody>
          <a:bodyPr tIns="0" bIns="0">
            <a:spAutoFit/>
          </a:bodyPr>
          <a:lstStyle/>
          <a:p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Eye tracking</a:t>
            </a:r>
            <a:endParaRPr lang="ru-RU" b="0" dirty="0"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9B173F-CB05-58AB-4C08-80C23BAE648C}"/>
              </a:ext>
            </a:extLst>
          </p:cNvPr>
          <p:cNvSpPr txBox="1"/>
          <p:nvPr/>
        </p:nvSpPr>
        <p:spPr>
          <a:xfrm>
            <a:off x="216000" y="864000"/>
            <a:ext cx="6588248" cy="952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Отслеживание глаз используется для изучения </a:t>
            </a:r>
            <a:r>
              <a:rPr lang="en-US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/>
            </a:r>
            <a:br>
              <a:rPr lang="en-US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поведения человека, потому что это единственный способ точно </a:t>
            </a:r>
            <a:br>
              <a:rPr lang="ru-RU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и объективно измерить и понять на что человек обращает внимание </a:t>
            </a:r>
            <a:endParaRPr lang="en-US" sz="14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2491075F-7F6A-B910-5DAF-CD8B65009B5E}"/>
              </a:ext>
            </a:extLst>
          </p:cNvPr>
          <p:cNvSpPr/>
          <p:nvPr/>
        </p:nvSpPr>
        <p:spPr>
          <a:xfrm>
            <a:off x="216000" y="1995687"/>
            <a:ext cx="2686843" cy="2376263"/>
          </a:xfrm>
          <a:prstGeom prst="roundRect">
            <a:avLst>
              <a:gd name="adj" fmla="val 4872"/>
            </a:avLst>
          </a:prstGeom>
          <a:noFill/>
          <a:ln>
            <a:solidFill>
              <a:srgbClr val="2CC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2491075F-7F6A-B910-5DAF-CD8B65009B5E}"/>
              </a:ext>
            </a:extLst>
          </p:cNvPr>
          <p:cNvSpPr/>
          <p:nvPr/>
        </p:nvSpPr>
        <p:spPr>
          <a:xfrm>
            <a:off x="3055243" y="1992908"/>
            <a:ext cx="2686843" cy="2379042"/>
          </a:xfrm>
          <a:prstGeom prst="roundRect">
            <a:avLst>
              <a:gd name="adj" fmla="val 4872"/>
            </a:avLst>
          </a:prstGeom>
          <a:noFill/>
          <a:ln>
            <a:solidFill>
              <a:srgbClr val="2CC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2491075F-7F6A-B910-5DAF-CD8B65009B5E}"/>
              </a:ext>
            </a:extLst>
          </p:cNvPr>
          <p:cNvSpPr/>
          <p:nvPr/>
        </p:nvSpPr>
        <p:spPr>
          <a:xfrm>
            <a:off x="5940152" y="1995687"/>
            <a:ext cx="2686843" cy="2376263"/>
          </a:xfrm>
          <a:prstGeom prst="roundRect">
            <a:avLst>
              <a:gd name="adj" fmla="val 4872"/>
            </a:avLst>
          </a:prstGeom>
          <a:noFill/>
          <a:ln>
            <a:solidFill>
              <a:srgbClr val="2CC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total vision\Desktop\NewDevice\Окулограф\Img\kingston-university-2fc3bea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8" y="2355726"/>
            <a:ext cx="2450646" cy="186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otal vision\Desktop\NewDevice\Окулограф\Img\kingston-university-475a49a-eyelink-ii-scre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50" y="2355727"/>
            <a:ext cx="2450645" cy="186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tal vision\Desktop\NewDevice\Окулограф\Img\eye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55728"/>
            <a:ext cx="2450645" cy="186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261740C-4BDD-1C68-0CCF-5EB1E55FF7E2}"/>
              </a:ext>
            </a:extLst>
          </p:cNvPr>
          <p:cNvSpPr txBox="1"/>
          <p:nvPr/>
        </p:nvSpPr>
        <p:spPr>
          <a:xfrm>
            <a:off x="827584" y="2104216"/>
            <a:ext cx="1604964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000" b="1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Окулограф</a:t>
            </a:r>
            <a:r>
              <a:rPr lang="ru-RU" sz="10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(</a:t>
            </a:r>
            <a:r>
              <a:rPr lang="en-US" sz="10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Eye tracker)</a:t>
            </a:r>
            <a:endParaRPr lang="ru-RU" sz="1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61740C-4BDD-1C68-0CCF-5EB1E55FF7E2}"/>
              </a:ext>
            </a:extLst>
          </p:cNvPr>
          <p:cNvSpPr txBox="1"/>
          <p:nvPr/>
        </p:nvSpPr>
        <p:spPr>
          <a:xfrm>
            <a:off x="3635896" y="2120247"/>
            <a:ext cx="1604964" cy="1607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0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Определение координат</a:t>
            </a:r>
            <a:endParaRPr lang="ru-RU" sz="1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261740C-4BDD-1C68-0CCF-5EB1E55FF7E2}"/>
              </a:ext>
            </a:extLst>
          </p:cNvPr>
          <p:cNvSpPr txBox="1"/>
          <p:nvPr/>
        </p:nvSpPr>
        <p:spPr>
          <a:xfrm>
            <a:off x="6588224" y="2105564"/>
            <a:ext cx="1604964" cy="1607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0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«Тепловая карта» взора</a:t>
            </a:r>
            <a:endParaRPr lang="ru-RU" sz="1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9750"/>
            <a:ext cx="6391042" cy="306000"/>
          </a:xfrm>
        </p:spPr>
        <p:txBody>
          <a:bodyPr tIns="0" bIns="0">
            <a:spAutoFit/>
          </a:bodyPr>
          <a:lstStyle/>
          <a:p>
            <a:r>
              <a:rPr lang="ru-RU" dirty="0">
                <a:ea typeface="Helvetica Neue" panose="02000503000000020004" pitchFamily="2" charset="0"/>
                <a:cs typeface="Helvetica Neue" panose="02000503000000020004" pitchFamily="2" charset="0"/>
              </a:rPr>
              <a:t>Проблемы современных </a:t>
            </a:r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eye</a:t>
            </a:r>
            <a:r>
              <a:rPr lang="ru-RU" dirty="0">
                <a:ea typeface="Helvetica Neue" panose="02000503000000020004" pitchFamily="2" charset="0"/>
                <a:cs typeface="Helvetica Neue" panose="02000503000000020004" pitchFamily="2" charset="0"/>
              </a:rPr>
              <a:t>-</a:t>
            </a:r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tracking</a:t>
            </a:r>
            <a:r>
              <a:rPr lang="ru-RU" dirty="0">
                <a:ea typeface="Helvetica Neue" panose="02000503000000020004" pitchFamily="2" charset="0"/>
                <a:cs typeface="Helvetica Neue" panose="02000503000000020004" pitchFamily="2" charset="0"/>
              </a:rPr>
              <a:t> систем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DEF4FC9-4520-0009-80D8-D90493EB2352}"/>
              </a:ext>
            </a:extLst>
          </p:cNvPr>
          <p:cNvSpPr txBox="1"/>
          <p:nvPr/>
        </p:nvSpPr>
        <p:spPr>
          <a:xfrm>
            <a:off x="5580112" y="4731990"/>
            <a:ext cx="151216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цена: </a:t>
            </a:r>
            <a:r>
              <a:rPr lang="en-US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$</a:t>
            </a:r>
            <a:r>
              <a:rPr lang="ru-RU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100 ÷ </a:t>
            </a:r>
            <a:r>
              <a:rPr lang="en-US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$</a:t>
            </a:r>
            <a:r>
              <a:rPr lang="ru-RU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1 000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CB9FEF4-2D7F-3433-4B0A-91FB8FFA6941}"/>
              </a:ext>
            </a:extLst>
          </p:cNvPr>
          <p:cNvSpPr txBox="1"/>
          <p:nvPr/>
        </p:nvSpPr>
        <p:spPr>
          <a:xfrm>
            <a:off x="942033" y="4731990"/>
            <a:ext cx="18258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цена</a:t>
            </a:r>
            <a:r>
              <a:rPr lang="en-US" sz="12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: </a:t>
            </a:r>
            <a:r>
              <a:rPr lang="en-US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$10</a:t>
            </a:r>
            <a:r>
              <a:rPr lang="ru-RU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000</a:t>
            </a:r>
            <a:r>
              <a:rPr lang="en-US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÷</a:t>
            </a:r>
            <a:r>
              <a:rPr lang="en-US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$</a:t>
            </a:r>
            <a:r>
              <a:rPr lang="ru-RU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4</a:t>
            </a:r>
            <a:r>
              <a:rPr lang="en-US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0 000+</a:t>
            </a:r>
            <a:endParaRPr lang="ru-RU" sz="12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xmlns="" id="{2491075F-7F6A-B910-5DAF-CD8B65009B5E}"/>
              </a:ext>
            </a:extLst>
          </p:cNvPr>
          <p:cNvSpPr/>
          <p:nvPr/>
        </p:nvSpPr>
        <p:spPr>
          <a:xfrm>
            <a:off x="107504" y="976311"/>
            <a:ext cx="3445918" cy="4043711"/>
          </a:xfrm>
          <a:prstGeom prst="roundRect">
            <a:avLst>
              <a:gd name="adj" fmla="val 4872"/>
            </a:avLst>
          </a:prstGeom>
          <a:noFill/>
          <a:ln>
            <a:solidFill>
              <a:srgbClr val="2CC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992" y="1062766"/>
            <a:ext cx="4572000" cy="13295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Системы экспертного класса (от 500 Гц)</a:t>
            </a:r>
          </a:p>
          <a:p>
            <a:pPr marL="182563" indent="-18256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громоздкие</a:t>
            </a:r>
          </a:p>
          <a:p>
            <a:pPr marL="182563" indent="-18256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неудобные</a:t>
            </a:r>
          </a:p>
          <a:p>
            <a:pPr marL="182563" indent="-18256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дорогие</a:t>
            </a:r>
          </a:p>
          <a:p>
            <a:pPr marL="182563" indent="-18256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требуют дополнительного оборудования </a:t>
            </a:r>
          </a:p>
          <a:p>
            <a:pPr>
              <a:lnSpc>
                <a:spcPct val="114000"/>
              </a:lnSpc>
            </a:pPr>
            <a:r>
              <a:rPr lang="ru-RU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(компьютера)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2491075F-7F6A-B910-5DAF-CD8B65009B5E}"/>
              </a:ext>
            </a:extLst>
          </p:cNvPr>
          <p:cNvSpPr/>
          <p:nvPr/>
        </p:nvSpPr>
        <p:spPr>
          <a:xfrm>
            <a:off x="3785688" y="976310"/>
            <a:ext cx="3445918" cy="4043711"/>
          </a:xfrm>
          <a:prstGeom prst="roundRect">
            <a:avLst>
              <a:gd name="adj" fmla="val 4872"/>
            </a:avLst>
          </a:prstGeom>
          <a:noFill/>
          <a:ln>
            <a:solidFill>
              <a:srgbClr val="2CC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81176" y="1062765"/>
            <a:ext cx="3350430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Портативные системы</a:t>
            </a:r>
          </a:p>
          <a:p>
            <a:pPr marL="182563" indent="-18256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низкая частота дискретизации (до 120 Гц)</a:t>
            </a:r>
          </a:p>
          <a:p>
            <a:pPr marL="182563" indent="-18256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низкая точность (до 0,5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ru-RU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)</a:t>
            </a:r>
          </a:p>
          <a:p>
            <a:pPr marL="182563" indent="-18256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требуют дополнительного оборудования </a:t>
            </a:r>
            <a:br>
              <a:rPr lang="ru-RU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(компьютеры)</a:t>
            </a:r>
          </a:p>
        </p:txBody>
      </p:sp>
      <p:pic>
        <p:nvPicPr>
          <p:cNvPr id="2050" name="Picture 2" descr="C:\Users\total vision\Downloads\euden-yuz-tanima-alaninda-onemli-proj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7" y="2427734"/>
            <a:ext cx="2409775" cy="216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otal vision\Downloads\euden-yuz-tanima-alaninda-onemli-proj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22" y="2392296"/>
            <a:ext cx="2482247" cy="220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9750"/>
            <a:ext cx="6391042" cy="307777"/>
          </a:xfrm>
        </p:spPr>
        <p:txBody>
          <a:bodyPr tIns="0" bIns="0">
            <a:spAutoFit/>
          </a:bodyPr>
          <a:lstStyle/>
          <a:p>
            <a:r>
              <a:rPr lang="ru-RU" dirty="0"/>
              <a:t>Инновация решения – использование </a:t>
            </a:r>
            <a:r>
              <a:rPr lang="en" dirty="0"/>
              <a:t>SoC</a:t>
            </a:r>
            <a:endParaRPr lang="ru-RU" b="0" dirty="0">
              <a:ea typeface="Roboto" panose="02000000000000000000" pitchFamily="2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570B90C7-C670-A131-5A75-71C336853FB1}"/>
              </a:ext>
            </a:extLst>
          </p:cNvPr>
          <p:cNvSpPr/>
          <p:nvPr/>
        </p:nvSpPr>
        <p:spPr>
          <a:xfrm>
            <a:off x="2841616" y="868602"/>
            <a:ext cx="5618816" cy="4007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3000"/>
              </a:lnSpc>
            </a:pPr>
            <a:r>
              <a:rPr lang="ru-RU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Все основные блоки системы </a:t>
            </a:r>
            <a:r>
              <a:rPr lang="en-US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eye tracker </a:t>
            </a:r>
            <a:r>
              <a:rPr lang="ru-RU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размещены </a:t>
            </a:r>
            <a:br>
              <a:rPr lang="ru-RU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в одном кристалле </a:t>
            </a:r>
            <a:r>
              <a:rPr lang="en-US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SoC</a:t>
            </a:r>
            <a:r>
              <a:rPr lang="ru-RU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(System-on-a-Chip)</a:t>
            </a:r>
            <a:endParaRPr lang="ru-RU" sz="14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A139D551-AF7F-3F96-3DC5-A723CD7918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8047" y="3247021"/>
            <a:ext cx="3289856" cy="126894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F5F720CA-BAA6-5AB0-54E8-342CAF6A7D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44657" y="3264951"/>
            <a:ext cx="2655366" cy="1215167"/>
          </a:xfrm>
          <a:prstGeom prst="rect">
            <a:avLst/>
          </a:prstGeom>
          <a:ln>
            <a:noFill/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1EF874E-F1C7-0E5E-8211-5B1A4E68BCFA}"/>
              </a:ext>
            </a:extLst>
          </p:cNvPr>
          <p:cNvSpPr txBox="1"/>
          <p:nvPr/>
        </p:nvSpPr>
        <p:spPr>
          <a:xfrm>
            <a:off x="6183520" y="431084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2CCCD3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SoC</a:t>
            </a:r>
            <a:endParaRPr lang="ru-RU" sz="1600" dirty="0">
              <a:solidFill>
                <a:srgbClr val="2CCCD3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46" name="Google Shape;134;p21">
            <a:extLst>
              <a:ext uri="{FF2B5EF4-FFF2-40B4-BE49-F238E27FC236}">
                <a16:creationId xmlns:a16="http://schemas.microsoft.com/office/drawing/2014/main" xmlns="" id="{7ADA600E-05F9-3F1F-94B8-0947A46B7FF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8014" y="2896560"/>
            <a:ext cx="722572" cy="1628405"/>
          </a:xfrm>
          <a:prstGeom prst="rect">
            <a:avLst/>
          </a:prstGeom>
          <a:noFill/>
          <a:ln>
            <a:solidFill>
              <a:srgbClr val="2CCCD3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261740C-4BDD-1C68-0CCF-5EB1E55FF7E2}"/>
              </a:ext>
            </a:extLst>
          </p:cNvPr>
          <p:cNvSpPr txBox="1"/>
          <p:nvPr/>
        </p:nvSpPr>
        <p:spPr>
          <a:xfrm>
            <a:off x="388430" y="1478563"/>
            <a:ext cx="3209928" cy="1052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0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Традиционные </a:t>
            </a:r>
            <a:r>
              <a:rPr lang="ru-RU" sz="1000" b="1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окулографы</a:t>
            </a:r>
            <a:r>
              <a:rPr lang="ru-RU" sz="10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(</a:t>
            </a:r>
            <a:r>
              <a:rPr lang="en-US" sz="10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eye tracker)</a:t>
            </a:r>
            <a:endParaRPr lang="ru-RU" sz="10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ru-RU" sz="1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Традиционная структура систем </a:t>
            </a:r>
            <a:r>
              <a:rPr lang="en-US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eye tracker </a:t>
            </a: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состоит </a:t>
            </a:r>
            <a:b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из видеокамеры, высокопроизводительного компьютера и специального программного обеспечения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2491075F-7F6A-B910-5DAF-CD8B65009B5E}"/>
              </a:ext>
            </a:extLst>
          </p:cNvPr>
          <p:cNvSpPr/>
          <p:nvPr/>
        </p:nvSpPr>
        <p:spPr>
          <a:xfrm>
            <a:off x="235094" y="1347614"/>
            <a:ext cx="4120881" cy="3324649"/>
          </a:xfrm>
          <a:prstGeom prst="roundRect">
            <a:avLst>
              <a:gd name="adj" fmla="val 4872"/>
            </a:avLst>
          </a:prstGeom>
          <a:noFill/>
          <a:ln>
            <a:solidFill>
              <a:srgbClr val="2CC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261740C-4BDD-1C68-0CCF-5EB1E55FF7E2}"/>
              </a:ext>
            </a:extLst>
          </p:cNvPr>
          <p:cNvSpPr txBox="1"/>
          <p:nvPr/>
        </p:nvSpPr>
        <p:spPr>
          <a:xfrm>
            <a:off x="5149933" y="1494869"/>
            <a:ext cx="3209928" cy="12280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0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Предлагаемое решение (ООО «Нью Девайс»)</a:t>
            </a:r>
          </a:p>
          <a:p>
            <a:pPr>
              <a:lnSpc>
                <a:spcPct val="114000"/>
              </a:lnSpc>
            </a:pPr>
            <a:endParaRPr lang="ru-RU" sz="1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В предлагаемом решении все необходимые устройства и вычислители размещены в одном кристалле, на выходе которого пользователь получает готовые данные (изображение, координаты, форму </a:t>
            </a:r>
            <a:r>
              <a:rPr lang="ru-RU" sz="1000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и размер </a:t>
            </a: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зрачка),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2491075F-7F6A-B910-5DAF-CD8B65009B5E}"/>
              </a:ext>
            </a:extLst>
          </p:cNvPr>
          <p:cNvSpPr/>
          <p:nvPr/>
        </p:nvSpPr>
        <p:spPr>
          <a:xfrm>
            <a:off x="5014514" y="1347614"/>
            <a:ext cx="3445918" cy="3324649"/>
          </a:xfrm>
          <a:prstGeom prst="roundRect">
            <a:avLst>
              <a:gd name="adj" fmla="val 4872"/>
            </a:avLst>
          </a:prstGeom>
          <a:noFill/>
          <a:ln>
            <a:solidFill>
              <a:srgbClr val="2CC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8" name="Google Shape;134;p21">
            <a:extLst>
              <a:ext uri="{FF2B5EF4-FFF2-40B4-BE49-F238E27FC236}">
                <a16:creationId xmlns:a16="http://schemas.microsoft.com/office/drawing/2014/main" xmlns="" id="{7ADA600E-05F9-3F1F-94B8-0947A46B7FF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3332" y="2751906"/>
            <a:ext cx="722572" cy="1628405"/>
          </a:xfrm>
          <a:prstGeom prst="rect">
            <a:avLst/>
          </a:prstGeom>
          <a:noFill/>
          <a:ln>
            <a:solidFill>
              <a:srgbClr val="2CCCD3"/>
            </a:solidFill>
          </a:ln>
        </p:spPr>
      </p:pic>
      <p:pic>
        <p:nvPicPr>
          <p:cNvPr id="1027" name="Picture 3" descr="C:\Users\total vision\Downloads\sens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38" y="2787774"/>
            <a:ext cx="521010" cy="52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4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9750"/>
            <a:ext cx="6336704" cy="276999"/>
          </a:xfrm>
        </p:spPr>
        <p:txBody>
          <a:bodyPr wrap="square" tIns="0" bIns="0">
            <a:spAutoFit/>
          </a:bodyPr>
          <a:lstStyle/>
          <a:p>
            <a:r>
              <a:rPr lang="ru-RU" sz="1800" b="0" dirty="0">
                <a:ea typeface="Roboto" panose="02000000000000000000" pitchFamily="2" charset="0"/>
              </a:rPr>
              <a:t>Решение проблемы – </a:t>
            </a:r>
            <a:r>
              <a:rPr lang="en" sz="1800" b="0" dirty="0">
                <a:ea typeface="Roboto" panose="02000000000000000000" pitchFamily="2" charset="0"/>
              </a:rPr>
              <a:t>Eye Tracker </a:t>
            </a:r>
            <a:r>
              <a:rPr lang="ru-RU" sz="1800" b="0" dirty="0">
                <a:ea typeface="Roboto" panose="02000000000000000000" pitchFamily="2" charset="0"/>
              </a:rPr>
              <a:t>на кристалле </a:t>
            </a:r>
            <a:r>
              <a:rPr lang="en" sz="1800" b="0" dirty="0">
                <a:ea typeface="Roboto" panose="02000000000000000000" pitchFamily="2" charset="0"/>
              </a:rPr>
              <a:t>SoC</a:t>
            </a:r>
            <a:endParaRPr lang="ru-RU" sz="1800" b="0" dirty="0">
              <a:ea typeface="Roboto" panose="02000000000000000000" pitchFamily="2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2491075F-7F6A-B910-5DAF-CD8B65009B5E}"/>
              </a:ext>
            </a:extLst>
          </p:cNvPr>
          <p:cNvSpPr/>
          <p:nvPr/>
        </p:nvSpPr>
        <p:spPr>
          <a:xfrm>
            <a:off x="107504" y="976311"/>
            <a:ext cx="3024336" cy="4043711"/>
          </a:xfrm>
          <a:prstGeom prst="roundRect">
            <a:avLst>
              <a:gd name="adj" fmla="val 4872"/>
            </a:avLst>
          </a:prstGeom>
          <a:noFill/>
          <a:ln>
            <a:solidFill>
              <a:srgbClr val="2CC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2992" y="1062766"/>
            <a:ext cx="2814421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sz="12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Точность, как у систем </a:t>
            </a:r>
            <a:br>
              <a:rPr lang="ru-RU" sz="12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экспертного класса</a:t>
            </a:r>
            <a:endParaRPr lang="ru-RU" sz="1200" strike="sngStrike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2491075F-7F6A-B910-5DAF-CD8B65009B5E}"/>
              </a:ext>
            </a:extLst>
          </p:cNvPr>
          <p:cNvSpPr/>
          <p:nvPr/>
        </p:nvSpPr>
        <p:spPr>
          <a:xfrm>
            <a:off x="3275856" y="966284"/>
            <a:ext cx="3024336" cy="4043711"/>
          </a:xfrm>
          <a:prstGeom prst="roundRect">
            <a:avLst>
              <a:gd name="adj" fmla="val 4872"/>
            </a:avLst>
          </a:prstGeom>
          <a:noFill/>
          <a:ln>
            <a:solidFill>
              <a:srgbClr val="2CC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19872" y="1062765"/>
            <a:ext cx="2747304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sz="12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Размер и цена, </a:t>
            </a:r>
            <a:br>
              <a:rPr lang="ru-RU" sz="12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как у портативных систем</a:t>
            </a:r>
            <a:endParaRPr lang="ru-RU" sz="1200" strike="sngStrike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28" name="Google Shape;134;p21">
            <a:extLst>
              <a:ext uri="{FF2B5EF4-FFF2-40B4-BE49-F238E27FC236}">
                <a16:creationId xmlns:a16="http://schemas.microsoft.com/office/drawing/2014/main" xmlns="" id="{427A2CF1-33AE-91D1-7DD3-0F1777CA4B0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544" y="1810715"/>
            <a:ext cx="1053814" cy="2374898"/>
          </a:xfrm>
          <a:prstGeom prst="rect">
            <a:avLst/>
          </a:prstGeom>
          <a:noFill/>
          <a:ln>
            <a:solidFill>
              <a:srgbClr val="2CCCD3"/>
            </a:solidFill>
          </a:ln>
        </p:spPr>
      </p:pic>
      <p:pic>
        <p:nvPicPr>
          <p:cNvPr id="29" name="Google Shape;135;p21">
            <a:extLst>
              <a:ext uri="{FF2B5EF4-FFF2-40B4-BE49-F238E27FC236}">
                <a16:creationId xmlns:a16="http://schemas.microsoft.com/office/drawing/2014/main" xmlns="" id="{935311D3-39D1-0B2D-1490-5C0E79EC3D5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  <a:grayscl/>
          </a:blip>
          <a:srcRect l="23911" b="7498"/>
          <a:stretch/>
        </p:blipFill>
        <p:spPr>
          <a:xfrm>
            <a:off x="1756831" y="1810715"/>
            <a:ext cx="1260582" cy="861533"/>
          </a:xfrm>
          <a:prstGeom prst="rect">
            <a:avLst/>
          </a:prstGeom>
          <a:noFill/>
          <a:ln>
            <a:solidFill>
              <a:srgbClr val="2CCCD3"/>
            </a:solidFill>
          </a:ln>
        </p:spPr>
      </p:pic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2491075F-7F6A-B910-5DAF-CD8B65009B5E}"/>
              </a:ext>
            </a:extLst>
          </p:cNvPr>
          <p:cNvSpPr/>
          <p:nvPr/>
        </p:nvSpPr>
        <p:spPr>
          <a:xfrm>
            <a:off x="6444208" y="978958"/>
            <a:ext cx="2448272" cy="2963591"/>
          </a:xfrm>
          <a:prstGeom prst="roundRect">
            <a:avLst>
              <a:gd name="adj" fmla="val 4872"/>
            </a:avLst>
          </a:prstGeom>
          <a:noFill/>
          <a:ln>
            <a:solidFill>
              <a:srgbClr val="2CC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60232" y="1051986"/>
            <a:ext cx="1338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Другие преимущества</a:t>
            </a:r>
            <a:endParaRPr lang="ru-RU" sz="12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253F7FD-06E8-83A3-6E67-7EFC30CE7795}"/>
              </a:ext>
            </a:extLst>
          </p:cNvPr>
          <p:cNvSpPr txBox="1"/>
          <p:nvPr/>
        </p:nvSpPr>
        <p:spPr>
          <a:xfrm>
            <a:off x="6547179" y="1523247"/>
            <a:ext cx="2273293" cy="1913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нет необходимости в дополнительном оборудовании (компьютерах)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возможно интегрировать </a:t>
            </a:r>
            <a:r>
              <a:rPr lang="en-US" sz="11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eye tracker</a:t>
            </a:r>
            <a:r>
              <a:rPr lang="ru-RU" sz="11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в различные устройства (</a:t>
            </a:r>
            <a:r>
              <a:rPr lang="en-US" sz="11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VR /AR</a:t>
            </a:r>
            <a:r>
              <a:rPr lang="ru-RU" sz="11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шлемы, и </a:t>
            </a:r>
            <a:r>
              <a:rPr lang="ru-RU" sz="1100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т,д</a:t>
            </a:r>
            <a:r>
              <a:rPr lang="ru-RU" sz="11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легкий доступ к «сырым» данным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отсутствует необходимость дополнительной калибровки</a:t>
            </a:r>
          </a:p>
        </p:txBody>
      </p:sp>
      <p:pic>
        <p:nvPicPr>
          <p:cNvPr id="3074" name="Picture 2" descr="C:\Users\total vision\Downloads\T-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984" y="1779662"/>
            <a:ext cx="2589184" cy="14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224BF15C-E7FE-58EB-C8EF-2B778CF2DB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834" t="8017" r="2181" b="5324"/>
          <a:stretch/>
        </p:blipFill>
        <p:spPr>
          <a:xfrm>
            <a:off x="3494983" y="3374686"/>
            <a:ext cx="813629" cy="637223"/>
          </a:xfrm>
          <a:prstGeom prst="rect">
            <a:avLst/>
          </a:prstGeom>
          <a:ln>
            <a:solidFill>
              <a:srgbClr val="2CCCD3"/>
            </a:solidFill>
          </a:ln>
        </p:spPr>
      </p:pic>
      <p:pic>
        <p:nvPicPr>
          <p:cNvPr id="2050" name="Picture 2" descr="C:\Users\total vision\Downloads\sens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74688"/>
            <a:ext cx="637222" cy="6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1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9750"/>
            <a:ext cx="6391042" cy="246221"/>
          </a:xfrm>
        </p:spPr>
        <p:txBody>
          <a:bodyPr tIns="0" bIns="0">
            <a:spAutoFit/>
          </a:bodyPr>
          <a:lstStyle/>
          <a:p>
            <a:r>
              <a:rPr lang="ru-RU" sz="1600" b="0" dirty="0">
                <a:ea typeface="Roboto" panose="02000000000000000000" pitchFamily="2" charset="0"/>
              </a:rPr>
              <a:t>Возможности – отслеживание и анализ зрительных реакций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5A38E24-BA1F-D2A7-BCD6-445C15FA3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92" y="2175674"/>
            <a:ext cx="3008563" cy="10441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CD90B52-9803-665B-B630-3397AF2AF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85" y="3324427"/>
            <a:ext cx="2127879" cy="155157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35FCE59-2F43-368F-2041-CC44D0CF6ED1}"/>
              </a:ext>
            </a:extLst>
          </p:cNvPr>
          <p:cNvSpPr/>
          <p:nvPr/>
        </p:nvSpPr>
        <p:spPr>
          <a:xfrm>
            <a:off x="216000" y="864000"/>
            <a:ext cx="6948054" cy="1232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3000"/>
              </a:lnSpc>
            </a:pPr>
            <a:r>
              <a:rPr lang="ru-RU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Высокоскоростная система слежения за направлением взора позволяет отслеживать зрительные реакции и измерять изменения размера зрачков </a:t>
            </a:r>
            <a:br>
              <a:rPr lang="ru-RU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в режиме реального времени</a:t>
            </a:r>
            <a:endParaRPr lang="en-US" sz="14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ru-RU" sz="12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Частота измерений – до 1</a:t>
            </a:r>
            <a:r>
              <a:rPr lang="en-US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000</a:t>
            </a:r>
            <a:r>
              <a:rPr lang="ru-RU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Гц</a:t>
            </a:r>
          </a:p>
          <a:p>
            <a:pPr>
              <a:lnSpc>
                <a:spcPct val="114000"/>
              </a:lnSpc>
            </a:pPr>
            <a:r>
              <a:rPr lang="ru-RU" sz="1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Точность – 5 угловых минут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5CBA91A-7137-D2DB-E2CC-2E3391B0B5E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8000"/>
          </a:blip>
          <a:srcRect/>
          <a:stretch/>
        </p:blipFill>
        <p:spPr>
          <a:xfrm>
            <a:off x="6500359" y="1310164"/>
            <a:ext cx="1929671" cy="12834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12F9781-902D-A1E5-DCEE-F39595F67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607" y="2239178"/>
            <a:ext cx="3201273" cy="169255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B3A37EC-E520-B830-3D69-5E8D428B8CD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2000"/>
            <a:grayscl/>
          </a:blip>
          <a:stretch>
            <a:fillRect/>
          </a:stretch>
        </p:blipFill>
        <p:spPr>
          <a:xfrm>
            <a:off x="6500360" y="3590845"/>
            <a:ext cx="1929671" cy="128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9750"/>
            <a:ext cx="6391042" cy="246221"/>
          </a:xfrm>
        </p:spPr>
        <p:txBody>
          <a:bodyPr tIns="0" bIns="0">
            <a:spAutoFit/>
          </a:bodyPr>
          <a:lstStyle/>
          <a:p>
            <a:r>
              <a:rPr lang="ru-RU" sz="1600" dirty="0"/>
              <a:t>Целевые группы конечных </a:t>
            </a:r>
            <a:r>
              <a:rPr lang="ru-RU" sz="1600" dirty="0" smtClean="0"/>
              <a:t>потребителей</a:t>
            </a:r>
            <a:endParaRPr lang="ru-RU" sz="1600" b="0" dirty="0"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261740C-4BDD-1C68-0CCF-5EB1E55FF7E2}"/>
              </a:ext>
            </a:extLst>
          </p:cNvPr>
          <p:cNvSpPr txBox="1"/>
          <p:nvPr/>
        </p:nvSpPr>
        <p:spPr>
          <a:xfrm>
            <a:off x="396865" y="1131590"/>
            <a:ext cx="6191359" cy="27013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производители </a:t>
            </a:r>
            <a:r>
              <a:rPr lang="ru-RU" sz="1400" dirty="0"/>
              <a:t>систем виртуальной реальности; </a:t>
            </a:r>
            <a:endParaRPr lang="ru-RU" sz="1400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разработчики </a:t>
            </a:r>
            <a:r>
              <a:rPr lang="ru-RU" sz="1400" dirty="0"/>
              <a:t>контента для виртуальной реальности; </a:t>
            </a:r>
            <a:endParaRPr lang="ru-RU" sz="1400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государственные </a:t>
            </a:r>
            <a:r>
              <a:rPr lang="ru-RU" sz="1400" dirty="0"/>
              <a:t>и частные образовательные центры; </a:t>
            </a:r>
            <a:endParaRPr lang="ru-RU" sz="1400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дистанционное </a:t>
            </a:r>
            <a:r>
              <a:rPr lang="ru-RU" sz="1400" dirty="0"/>
              <a:t>управление роботизированными системами, </a:t>
            </a:r>
            <a:r>
              <a:rPr lang="ru-RU" sz="1400" dirty="0" err="1"/>
              <a:t>беспилотниками</a:t>
            </a:r>
            <a:r>
              <a:rPr lang="ru-RU" sz="1400" dirty="0"/>
              <a:t>, </a:t>
            </a:r>
            <a:r>
              <a:rPr lang="ru-RU" sz="1400" dirty="0" err="1"/>
              <a:t>видеоприсутствие</a:t>
            </a:r>
            <a:r>
              <a:rPr lang="ru-RU" sz="1400" dirty="0"/>
              <a:t>; </a:t>
            </a:r>
            <a:endParaRPr lang="ru-RU" sz="1400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системы </a:t>
            </a:r>
            <a:r>
              <a:rPr lang="ru-RU" sz="1400" dirty="0"/>
              <a:t>управления </a:t>
            </a:r>
            <a:r>
              <a:rPr lang="ru-RU" sz="1400" dirty="0" err="1"/>
              <a:t>hands</a:t>
            </a:r>
            <a:r>
              <a:rPr lang="ru-RU" sz="1400" dirty="0"/>
              <a:t> </a:t>
            </a:r>
            <a:r>
              <a:rPr lang="ru-RU" sz="1400" dirty="0" err="1"/>
              <a:t>free</a:t>
            </a:r>
            <a:r>
              <a:rPr lang="ru-RU" sz="1400" dirty="0"/>
              <a:t>; </a:t>
            </a:r>
            <a:endParaRPr lang="ru-RU" sz="1400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центры </a:t>
            </a:r>
            <a:r>
              <a:rPr lang="ru-RU" sz="1400" dirty="0"/>
              <a:t>профориентации и </a:t>
            </a:r>
            <a:r>
              <a:rPr lang="ru-RU" sz="1400" dirty="0" err="1"/>
              <a:t>профобучения</a:t>
            </a:r>
            <a:r>
              <a:rPr lang="ru-RU" sz="1400" dirty="0"/>
              <a:t> (в том числе спортивные и военные); </a:t>
            </a:r>
            <a:endParaRPr lang="ru-RU" sz="1400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разработчики </a:t>
            </a:r>
            <a:r>
              <a:rPr lang="ru-RU" sz="1400" dirty="0"/>
              <a:t>тренажеров; </a:t>
            </a:r>
            <a:endParaRPr lang="ru-RU" sz="1400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службы </a:t>
            </a:r>
            <a:r>
              <a:rPr lang="ru-RU" sz="1400" dirty="0"/>
              <a:t>маркетинга и рекламы; </a:t>
            </a:r>
            <a:endParaRPr lang="ru-RU" sz="1400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400" dirty="0" err="1" smtClean="0"/>
              <a:t>mass</a:t>
            </a:r>
            <a:r>
              <a:rPr lang="ru-RU" sz="1400" dirty="0" smtClean="0"/>
              <a:t> </a:t>
            </a:r>
            <a:r>
              <a:rPr lang="ru-RU" sz="1400" dirty="0" err="1"/>
              <a:t>market</a:t>
            </a:r>
            <a:r>
              <a:rPr lang="ru-RU" sz="1400" dirty="0"/>
              <a:t>;</a:t>
            </a:r>
            <a:endParaRPr lang="ru-RU" sz="14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2491075F-7F6A-B910-5DAF-CD8B65009B5E}"/>
              </a:ext>
            </a:extLst>
          </p:cNvPr>
          <p:cNvSpPr/>
          <p:nvPr/>
        </p:nvSpPr>
        <p:spPr>
          <a:xfrm>
            <a:off x="323528" y="1059582"/>
            <a:ext cx="6408712" cy="2952328"/>
          </a:xfrm>
          <a:prstGeom prst="roundRect">
            <a:avLst>
              <a:gd name="adj" fmla="val 4872"/>
            </a:avLst>
          </a:prstGeom>
          <a:noFill/>
          <a:ln>
            <a:solidFill>
              <a:srgbClr val="2CC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9750"/>
            <a:ext cx="6391042" cy="246221"/>
          </a:xfrm>
        </p:spPr>
        <p:txBody>
          <a:bodyPr tIns="0" bIns="0">
            <a:spAutoFit/>
          </a:bodyPr>
          <a:lstStyle/>
          <a:p>
            <a:r>
              <a:rPr lang="ru-RU" sz="1600" b="0" dirty="0">
                <a:ea typeface="Roboto" panose="02000000000000000000" pitchFamily="2" charset="0"/>
              </a:rPr>
              <a:t>Области применения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261740C-4BDD-1C68-0CCF-5EB1E55FF7E2}"/>
              </a:ext>
            </a:extLst>
          </p:cNvPr>
          <p:cNvSpPr txBox="1"/>
          <p:nvPr/>
        </p:nvSpPr>
        <p:spPr>
          <a:xfrm>
            <a:off x="396865" y="1131590"/>
            <a:ext cx="2230919" cy="1929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0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Медицина, исследования</a:t>
            </a:r>
          </a:p>
          <a:p>
            <a:pPr>
              <a:lnSpc>
                <a:spcPct val="114000"/>
              </a:lnSpc>
            </a:pPr>
            <a:endParaRPr lang="ru-RU" sz="10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Когнитивная психология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Неврология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Офтальмология</a:t>
            </a:r>
            <a:endParaRPr lang="en-US" sz="1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Психология развития</a:t>
            </a:r>
            <a:endParaRPr lang="en-US" sz="1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Зрительное восприятие</a:t>
            </a:r>
            <a:endParaRPr lang="en-US" sz="1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Расстройство аутистического спектра</a:t>
            </a:r>
            <a:endParaRPr lang="en-US" sz="1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Социальная психология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Изучение приматов и кинология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2491075F-7F6A-B910-5DAF-CD8B65009B5E}"/>
              </a:ext>
            </a:extLst>
          </p:cNvPr>
          <p:cNvSpPr/>
          <p:nvPr/>
        </p:nvSpPr>
        <p:spPr>
          <a:xfrm>
            <a:off x="323528" y="1059582"/>
            <a:ext cx="2376264" cy="2232248"/>
          </a:xfrm>
          <a:prstGeom prst="roundRect">
            <a:avLst>
              <a:gd name="adj" fmla="val 4872"/>
            </a:avLst>
          </a:prstGeom>
          <a:noFill/>
          <a:ln>
            <a:solidFill>
              <a:srgbClr val="2CC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261740C-4BDD-1C68-0CCF-5EB1E55FF7E2}"/>
              </a:ext>
            </a:extLst>
          </p:cNvPr>
          <p:cNvSpPr txBox="1"/>
          <p:nvPr/>
        </p:nvSpPr>
        <p:spPr>
          <a:xfrm>
            <a:off x="2913604" y="1140414"/>
            <a:ext cx="2230919" cy="13887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0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Профессиональная деятельность</a:t>
            </a:r>
          </a:p>
          <a:p>
            <a:pPr>
              <a:lnSpc>
                <a:spcPct val="114000"/>
              </a:lnSpc>
            </a:pPr>
            <a:endParaRPr lang="ru-RU" sz="10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Профессиональное обучение машинистов локомотивов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Профессиональная подготовка пилотов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Безопасность рабочего места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Эффективность труда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2491075F-7F6A-B910-5DAF-CD8B65009B5E}"/>
              </a:ext>
            </a:extLst>
          </p:cNvPr>
          <p:cNvSpPr/>
          <p:nvPr/>
        </p:nvSpPr>
        <p:spPr>
          <a:xfrm>
            <a:off x="2840267" y="1068406"/>
            <a:ext cx="2376264" cy="1575352"/>
          </a:xfrm>
          <a:prstGeom prst="roundRect">
            <a:avLst>
              <a:gd name="adj" fmla="val 4872"/>
            </a:avLst>
          </a:prstGeom>
          <a:noFill/>
          <a:ln>
            <a:solidFill>
              <a:srgbClr val="2CC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261740C-4BDD-1C68-0CCF-5EB1E55FF7E2}"/>
              </a:ext>
            </a:extLst>
          </p:cNvPr>
          <p:cNvSpPr txBox="1"/>
          <p:nvPr/>
        </p:nvSpPr>
        <p:spPr>
          <a:xfrm>
            <a:off x="5442268" y="1140414"/>
            <a:ext cx="2230919" cy="1578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0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Исследования интерфейсов (UX)</a:t>
            </a:r>
          </a:p>
          <a:p>
            <a:pPr>
              <a:lnSpc>
                <a:spcPct val="114000"/>
              </a:lnSpc>
            </a:pPr>
            <a:endParaRPr lang="ru-RU" sz="10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Тестирование сайтов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Разработка приложений и программ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Тестирование мобильных устройств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Тестирование игр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Оценка контакта с аудиторией</a:t>
            </a: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2491075F-7F6A-B910-5DAF-CD8B65009B5E}"/>
              </a:ext>
            </a:extLst>
          </p:cNvPr>
          <p:cNvSpPr/>
          <p:nvPr/>
        </p:nvSpPr>
        <p:spPr>
          <a:xfrm>
            <a:off x="5368931" y="1068406"/>
            <a:ext cx="2376264" cy="1719368"/>
          </a:xfrm>
          <a:prstGeom prst="roundRect">
            <a:avLst>
              <a:gd name="adj" fmla="val 4872"/>
            </a:avLst>
          </a:prstGeom>
          <a:noFill/>
          <a:ln>
            <a:solidFill>
              <a:srgbClr val="2CC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261740C-4BDD-1C68-0CCF-5EB1E55FF7E2}"/>
              </a:ext>
            </a:extLst>
          </p:cNvPr>
          <p:cNvSpPr txBox="1"/>
          <p:nvPr/>
        </p:nvSpPr>
        <p:spPr>
          <a:xfrm>
            <a:off x="2914268" y="2849929"/>
            <a:ext cx="2230919" cy="12133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0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Спорт и образование</a:t>
            </a:r>
          </a:p>
          <a:p>
            <a:pPr>
              <a:lnSpc>
                <a:spcPct val="114000"/>
              </a:lnSpc>
            </a:pPr>
            <a:endParaRPr lang="ru-RU" sz="10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Спортивная наука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Олимпийский спорт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Учебная среда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Педагогика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Виртуальная реальность</a:t>
            </a: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2491075F-7F6A-B910-5DAF-CD8B65009B5E}"/>
              </a:ext>
            </a:extLst>
          </p:cNvPr>
          <p:cNvSpPr/>
          <p:nvPr/>
        </p:nvSpPr>
        <p:spPr>
          <a:xfrm>
            <a:off x="2840931" y="2777921"/>
            <a:ext cx="2376264" cy="1378005"/>
          </a:xfrm>
          <a:prstGeom prst="roundRect">
            <a:avLst>
              <a:gd name="adj" fmla="val 4872"/>
            </a:avLst>
          </a:prstGeom>
          <a:noFill/>
          <a:ln>
            <a:solidFill>
              <a:srgbClr val="2CC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261740C-4BDD-1C68-0CCF-5EB1E55FF7E2}"/>
              </a:ext>
            </a:extLst>
          </p:cNvPr>
          <p:cNvSpPr txBox="1"/>
          <p:nvPr/>
        </p:nvSpPr>
        <p:spPr>
          <a:xfrm>
            <a:off x="5442932" y="2954489"/>
            <a:ext cx="2230919" cy="862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000" b="1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Нейромаркетинг</a:t>
            </a:r>
            <a:endParaRPr lang="ru-RU" sz="10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ru-RU" sz="1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Поведение покупателей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Дизайн витрин и упаковка товара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Реклама и выкладка товара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2491075F-7F6A-B910-5DAF-CD8B65009B5E}"/>
              </a:ext>
            </a:extLst>
          </p:cNvPr>
          <p:cNvSpPr/>
          <p:nvPr/>
        </p:nvSpPr>
        <p:spPr>
          <a:xfrm>
            <a:off x="5369595" y="2882481"/>
            <a:ext cx="2376264" cy="1273445"/>
          </a:xfrm>
          <a:prstGeom prst="roundRect">
            <a:avLst>
              <a:gd name="adj" fmla="val 4872"/>
            </a:avLst>
          </a:prstGeom>
          <a:noFill/>
          <a:ln>
            <a:solidFill>
              <a:srgbClr val="2CC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2491075F-7F6A-B910-5DAF-CD8B65009B5E}"/>
              </a:ext>
            </a:extLst>
          </p:cNvPr>
          <p:cNvSpPr/>
          <p:nvPr/>
        </p:nvSpPr>
        <p:spPr>
          <a:xfrm>
            <a:off x="324192" y="3371865"/>
            <a:ext cx="2376264" cy="784061"/>
          </a:xfrm>
          <a:prstGeom prst="roundRect">
            <a:avLst>
              <a:gd name="adj" fmla="val 4872"/>
            </a:avLst>
          </a:prstGeom>
          <a:noFill/>
          <a:ln>
            <a:solidFill>
              <a:srgbClr val="2CC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261740C-4BDD-1C68-0CCF-5EB1E55FF7E2}"/>
              </a:ext>
            </a:extLst>
          </p:cNvPr>
          <p:cNvSpPr txBox="1"/>
          <p:nvPr/>
        </p:nvSpPr>
        <p:spPr>
          <a:xfrm>
            <a:off x="370613" y="3382187"/>
            <a:ext cx="2230919" cy="70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000" b="1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Системы управления</a:t>
            </a:r>
            <a:endParaRPr lang="ru-RU" sz="10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ru-RU" sz="10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Контентом в А</a:t>
            </a:r>
            <a:r>
              <a:rPr lang="en-US" sz="1000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R/VR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Механизмами (</a:t>
            </a:r>
            <a:r>
              <a:rPr lang="ru-RU" sz="1000" dirty="0" err="1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телеприсутствие</a:t>
            </a:r>
            <a:r>
              <a:rPr lang="ru-RU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)</a:t>
            </a:r>
            <a:endParaRPr lang="ru-RU" sz="1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8301</TotalTime>
  <Words>861</Words>
  <Application>Microsoft Office PowerPoint</Application>
  <PresentationFormat>Экран (16:9)</PresentationFormat>
  <Paragraphs>264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Roboto Light</vt:lpstr>
      <vt:lpstr>Roboto</vt:lpstr>
      <vt:lpstr>Helvetica Neue</vt:lpstr>
      <vt:lpstr>Calibri</vt:lpstr>
      <vt:lpstr>Тема Office2</vt:lpstr>
      <vt:lpstr>Eye tracker (окулограф)</vt:lpstr>
      <vt:lpstr>Eye tracking</vt:lpstr>
      <vt:lpstr>Eye tracking</vt:lpstr>
      <vt:lpstr>Проблемы современных eye-tracking систем</vt:lpstr>
      <vt:lpstr>Инновация решения – использование SoC</vt:lpstr>
      <vt:lpstr>Решение проблемы – Eye Tracker на кристалле SoC</vt:lpstr>
      <vt:lpstr>Возможности – отслеживание и анализ зрительных реакций</vt:lpstr>
      <vt:lpstr>Целевые группы конечных потребителей</vt:lpstr>
      <vt:lpstr>Области применения</vt:lpstr>
      <vt:lpstr>Подтверждение параметров системы</vt:lpstr>
      <vt:lpstr>Конкурентное окружение1</vt:lpstr>
      <vt:lpstr>Мировой рынок eye-tracking систем</vt:lpstr>
      <vt:lpstr>Направления коммерциализации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для периметрии с удвоенной пространственной частотой (FDT) на системе виртуальной реальности — FDT-VFA-VR</dc:title>
  <dc:creator>total vision</dc:creator>
  <cp:lastModifiedBy>total vision</cp:lastModifiedBy>
  <cp:revision>161</cp:revision>
  <cp:lastPrinted>2021-11-25T09:49:02Z</cp:lastPrinted>
  <dcterms:created xsi:type="dcterms:W3CDTF">2021-11-24T07:57:07Z</dcterms:created>
  <dcterms:modified xsi:type="dcterms:W3CDTF">2022-12-05T08:56:18Z</dcterms:modified>
</cp:coreProperties>
</file>