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270" r:id="rId2"/>
    <p:sldId id="259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Цюрюпа Ольга Владимировна" initials="ЦОВ" lastIdx="4" clrIdx="0">
    <p:extLst>
      <p:ext uri="{19B8F6BF-5375-455C-9EA6-DF929625EA0E}">
        <p15:presenceInfo xmlns:p15="http://schemas.microsoft.com/office/powerpoint/2012/main" userId="S-1-5-21-104360338-4055536362-2121866678-41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A4FF"/>
    <a:srgbClr val="DDE8FF"/>
    <a:srgbClr val="252A4F"/>
    <a:srgbClr val="FF001A"/>
    <a:srgbClr val="FFF2CC"/>
    <a:srgbClr val="AFABAB"/>
    <a:srgbClr val="FED130"/>
    <a:srgbClr val="E7E6E6"/>
    <a:srgbClr val="F9D939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0324" autoAdjust="0"/>
  </p:normalViewPr>
  <p:slideViewPr>
    <p:cSldViewPr snapToGrid="0" showGuides="1">
      <p:cViewPr varScale="1">
        <p:scale>
          <a:sx n="87" d="100"/>
          <a:sy n="87" d="100"/>
        </p:scale>
        <p:origin x="21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0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6E511-901C-4739-AC4B-7F06044023A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A661E-2CA3-4001-9AD6-0E15D6D75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544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83750-30F7-433E-9630-7A256F3868D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29B42-C4C1-4673-AAEF-1A6A45556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/>
              <a:t>Пояснение</a:t>
            </a:r>
            <a:r>
              <a:rPr lang="ru-RU" b="1" baseline="0" dirty="0"/>
              <a:t> по заполнению</a:t>
            </a:r>
            <a:r>
              <a:rPr lang="en-US" b="1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 - </a:t>
            </a:r>
            <a:r>
              <a:rPr lang="ru-RU" b="0" baseline="0" dirty="0"/>
              <a:t>Все слайды должны содержать достаточную, детальную и корректную информацию для оценки экспертами и площадками заявки по критериям, указанным в каждом слайде.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baseline="0" dirty="0"/>
              <a:t> - Если не хватает места, то уменьшите шрифт или вставьте дополнительные слайды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baseline="0" dirty="0"/>
              <a:t> - Информацию, которая будет полезна для ознакомления экспертами и площадкам, укажите в приложениях или в отдельных документах к заявке (например, детальное описание научно-технических особенностей и подхода инновационного решения, маркетинговый анализ рынка, рекомендации текущих потребителей и </a:t>
            </a:r>
            <a:r>
              <a:rPr lang="ru-RU" b="0" baseline="0" dirty="0" err="1"/>
              <a:t>тд</a:t>
            </a:r>
            <a:r>
              <a:rPr lang="ru-RU" b="0" baseline="0" dirty="0"/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baseline="0" dirty="0"/>
              <a:t>- Крайне рекомендуется приложить фото и видео материалы инновационного решения для наглядного понимания процесса его работы и преимуществ.</a:t>
            </a:r>
            <a:endParaRPr lang="en-US" b="0" baseline="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29B42-C4C1-4673-AAEF-1A6A4555657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07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b="1" dirty="0"/>
              <a:t>Пояснение</a:t>
            </a:r>
            <a:r>
              <a:rPr lang="ru-RU" sz="1000" b="1" baseline="0" dirty="0"/>
              <a:t> по заполнению. Слайд должен содержать детальную и конкретную информацию для оценки экспертами и площадками</a:t>
            </a:r>
            <a:r>
              <a:rPr lang="en-US" sz="1000" b="1" baseline="0" dirty="0"/>
              <a:t>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Описание решения:  </a:t>
            </a:r>
            <a:r>
              <a:rPr lang="ru-RU" sz="1000" i="1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Расскажите детально о вашем решении, применяемых технологиях, методах использования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Инновационность и уникальность инновационного решения 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мировом рынке, российском рынке, в городском хозяйстве г. Москвы: </a:t>
            </a:r>
            <a:r>
              <a:rPr lang="ru-RU" sz="1000" b="0" i="1" kern="120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классифицируйте</a:t>
            </a:r>
            <a:r>
              <a:rPr lang="ru-RU" sz="1000" b="0" i="0" kern="120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000" b="0" i="1" kern="120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предлагаемое решение, выбрав одну из характеристик, представленных в таблице)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ru-RU" sz="10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Наличие подтверждения прав на результаты интеллектуальной деятельности: </a:t>
            </a:r>
            <a:r>
              <a:rPr lang="ru-RU" sz="1000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приведите номера документов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ru-RU" sz="10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Потребители инновационного решения</a:t>
            </a:r>
            <a:r>
              <a:rPr lang="ru-RU" sz="10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ru-RU" sz="1000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укажите сферу деятельности компаний, которые могут выступить потенциальными заказчиками, а также приведите примеры таких компаний</a:t>
            </a:r>
            <a:endParaRPr lang="ru-RU" sz="10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ru-RU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Оценка уровня готовности и работоспособности инновационного решения: </a:t>
            </a:r>
            <a:r>
              <a:rPr lang="ru-RU" sz="10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расскажите о стадии готовности вашего продукта к применению и коммерциализации (можете ориентироваться на шкалу готовности технологии </a:t>
            </a:r>
            <a:r>
              <a:rPr lang="en-US" sz="10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TRL)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ru-RU" sz="10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Модель коммерциализации</a:t>
            </a:r>
            <a:r>
              <a:rPr lang="ru-RU" sz="10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ru-RU" sz="10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укажите свою бизнес-модель (которая может быть применима по итогам пилотирования)</a:t>
            </a:r>
            <a:endParaRPr lang="en-US" sz="10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ru-RU" sz="10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29B42-C4C1-4673-AAEF-1A6A4555657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342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b="1" dirty="0"/>
              <a:t>Пояснение</a:t>
            </a:r>
            <a:r>
              <a:rPr lang="ru-RU" sz="1000" b="1" baseline="0" dirty="0"/>
              <a:t> по заполнению. Слайд должен содержать детальную и конкретную информацию для оценки экспертами и площадками критерий</a:t>
            </a:r>
            <a:r>
              <a:rPr lang="en-US" sz="1000" b="1" baseline="0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Актуальность: </a:t>
            </a:r>
            <a:r>
              <a:rPr lang="ru-RU" sz="10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опишите актуальные проблемы и задачи (городского хозяйства, площадок или потребителей), как инновация влияет на их решение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Эффекты применения инновационного решения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ru-RU" sz="1000" i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укажите ценность и положительный эффект, которые создает инновационное решение для площадок, городского хозяйства и пользователей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0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Безопасность применения: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соответствие требованиям, установленным техническими регламентами, и иным обязательным требованиям к безопасности продукции, а также требованиям к безопасности процессов производства, эксплуатации, хранения, реализации и (или) утилизации продукции </a:t>
            </a:r>
            <a:r>
              <a:rPr lang="ru-RU" sz="1000" b="0" i="1" kern="1200" baseline="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(у</a:t>
            </a:r>
            <a:r>
              <a:rPr lang="ru-RU" sz="1000" b="0" i="1" kern="120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кажите полученные сертификаты и разрешения по соблюдению требований, установленных техническими регламентами, и иных обязательных требований к безопасности продукции, а также требований к безопасности процессов производства, эксплуатации, хранения, реализации и (или) утилизации продукции (если не требуются или необходимые разрешения еще не получены – укажите это))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ru-RU" sz="10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29B42-C4C1-4673-AAEF-1A6A4555657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27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/>
              <a:t>Пояснение</a:t>
            </a:r>
            <a:r>
              <a:rPr lang="ru-RU" b="1" baseline="0" dirty="0"/>
              <a:t> по заполнению. Слайд должен содержать детальную и конкретную информацию для оценки экспертами и площадками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0" baseline="0" dirty="0"/>
              <a:t>Основные недостатки и преимущества по сравнению с аналогами: </a:t>
            </a:r>
            <a:r>
              <a:rPr lang="ru-RU" b="0" i="1" baseline="0" dirty="0"/>
              <a:t>д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етально дополните ранее предоставленную информацию о новых и (или) значительно улучшенных потребительских качествах решения, технологических характеристиках, новых методах использования и существенных отличиях от имеющихся альтернативных решений</a:t>
            </a:r>
            <a:r>
              <a:rPr lang="ru-RU" sz="1200" b="1" i="1" baseline="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b="1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Конкурентоспособность инновационного решения по сравнению с конкретными аналогами: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опишите </a:t>
            </a:r>
            <a:r>
              <a:rPr lang="ru-RU" sz="1200" i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функциональные, эксплуатационные, технические отличия, н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едостатки и ограничения применения инновационного решения, а также его ключевые преимущества;</a:t>
            </a:r>
            <a:endParaRPr lang="ru-RU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укажите экономические преимущества и недостатки предлагаемого решения в сравнении с аналогами: стоимостные характеристики, стоимость сервисного обслуживания, частоту замены запчастей и т.д.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29B42-C4C1-4673-AAEF-1A6A4555657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325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dirty="0"/>
              <a:t>Пояснение</a:t>
            </a:r>
            <a:r>
              <a:rPr lang="ru-RU" sz="1000" b="1" baseline="0" dirty="0"/>
              <a:t> по заполнению. Слайд должен содержать детальную и конкретную информацию для оценки экспертами и площадками </a:t>
            </a:r>
          </a:p>
          <a:p>
            <a:endParaRPr lang="ru-RU" sz="1000" dirty="0"/>
          </a:p>
          <a:p>
            <a:r>
              <a:rPr lang="ru-RU" sz="1000" dirty="0"/>
              <a:t>Приводятся примеры ранее реализованных тестирований/внедрений совместно с организациями, которые выступили в качестве заказчиков или партнеров компании-заявителя.</a:t>
            </a:r>
          </a:p>
          <a:p>
            <a:r>
              <a:rPr lang="ru-RU" sz="1000" i="1" dirty="0"/>
              <a:t>Вы можете привести несколько примеров пилотирований и внедрений, при необходимости разделив по одному слайду на каждый кейс.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29B42-C4C1-4673-AAEF-1A6A4555657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514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Вы можете привести здесь любую информацию, которая на Ваш взгляд является важной при принятии решения о проведении пилотного тестирования, а также для полной и глубокой экспертной оценки.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29B42-C4C1-4673-AAEF-1A6A4555657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4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8F1C-F3E3-4DF4-82CC-B6D149456596}" type="datetime1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EF9-C49A-4CAE-9E1E-02A877C9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91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D81-A20B-4F66-BC4B-A15A62D13228}" type="datetime1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EF9-C49A-4CAE-9E1E-02A877C9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6388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D81-A20B-4F66-BC4B-A15A62D13228}" type="datetime1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EF9-C49A-4CAE-9E1E-02A877C9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05372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lang="ru-RU" sz="2400" b="0" dirty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sz="12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Приведите детализированное описание 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инновационного решения, варианты его применения.</a:t>
            </a:r>
          </a:p>
          <a:p>
            <a:r>
              <a:rPr lang="ru-RU" sz="1200" b="1" dirty="0">
                <a:solidFill>
                  <a:schemeClr val="accent4">
                    <a:lumMod val="75000"/>
                  </a:schemeClr>
                </a:solidFill>
              </a:rPr>
              <a:t>Прикрепите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2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презентационные материалы 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в личном кабинете вместе с заявкой.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1E81-79CD-43D7-9CF8-64A81F20B3FA}" type="datetime1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EF9-C49A-4CAE-9E1E-02A877C93F7B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514" y="-171819"/>
            <a:ext cx="2820196" cy="147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2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D81-A20B-4F66-BC4B-A15A62D13228}" type="datetime1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EF9-C49A-4CAE-9E1E-02A877C9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55468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D81-A20B-4F66-BC4B-A15A62D13228}" type="datetime1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EF9-C49A-4CAE-9E1E-02A877C9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57414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316" y="373560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D81-A20B-4F66-BC4B-A15A62D13228}" type="datetime1">
              <a:rPr lang="ru-RU" smtClean="0"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EF9-C49A-4CAE-9E1E-02A877C93F7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</p:nvPr>
        </p:nvSpPr>
        <p:spPr>
          <a:xfrm>
            <a:off x="4756547" y="492973"/>
            <a:ext cx="2506663" cy="2562120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 marL="514350" indent="-171450">
              <a:buFont typeface="Wingdings" panose="05000000000000000000" pitchFamily="2" charset="2"/>
              <a:buChar char="ü"/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 marL="857250" indent="-171450">
              <a:buFont typeface="Wingdings" panose="05000000000000000000" pitchFamily="2" charset="2"/>
              <a:buChar char="ü"/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 marL="1200150" indent="-171450">
              <a:buFont typeface="Wingdings" panose="05000000000000000000" pitchFamily="2" charset="2"/>
              <a:buChar char="ü"/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РОлтьитрпмиьимь12334</a:t>
            </a:r>
          </a:p>
          <a:p>
            <a:pPr lvl="0"/>
            <a:endParaRPr lang="ru-RU" dirty="0"/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3669314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D81-A20B-4F66-BC4B-A15A62D13228}" type="datetime1">
              <a:rPr lang="ru-RU" smtClean="0"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EF9-C49A-4CAE-9E1E-02A877C9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28696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D81-A20B-4F66-BC4B-A15A62D13228}" type="datetime1">
              <a:rPr lang="ru-RU" smtClean="0"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EF9-C49A-4CAE-9E1E-02A877C9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33238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D81-A20B-4F66-BC4B-A15A62D13228}" type="datetime1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EF9-C49A-4CAE-9E1E-02A877C9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2868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D81-A20B-4F66-BC4B-A15A62D13228}" type="datetime1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EF9-C49A-4CAE-9E1E-02A877C9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16866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F9D81-A20B-4F66-BC4B-A15A62D13228}" type="datetime1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1EF9-C49A-4CAE-9E1E-02A877C9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7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zomat.de/infomaterial-ozoma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24655" y="3107896"/>
            <a:ext cx="4840944" cy="4691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>
                <a:solidFill>
                  <a:prstClr val="black"/>
                </a:solidFill>
              </a:rPr>
              <a:t>ООО «НПО ПРОРЫВ»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4655" y="4695052"/>
            <a:ext cx="12955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252A4F"/>
                </a:solidFill>
                <a:latin typeface="+mj-lt"/>
                <a:sym typeface="Proxima Nova Light Italic"/>
              </a:rPr>
              <a:t>https://cavitech.pro</a:t>
            </a:r>
            <a:endParaRPr lang="ru-RU" sz="1100" dirty="0">
              <a:solidFill>
                <a:srgbClr val="252A4F"/>
              </a:solidFill>
              <a:latin typeface="+mj-lt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ED3877A-335F-4581-B7B7-BCF13DC090EC}"/>
              </a:ext>
            </a:extLst>
          </p:cNvPr>
          <p:cNvSpPr txBox="1">
            <a:spLocks/>
          </p:cNvSpPr>
          <p:nvPr/>
        </p:nvSpPr>
        <p:spPr>
          <a:xfrm>
            <a:off x="624655" y="3666897"/>
            <a:ext cx="4840944" cy="4691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prstClr val="black"/>
                </a:solidFill>
              </a:rPr>
              <a:t>КАВИТЕК-АКВА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0466FC-3993-4F75-90EF-57FC0987ADAE}"/>
              </a:ext>
            </a:extLst>
          </p:cNvPr>
          <p:cNvSpPr/>
          <p:nvPr/>
        </p:nvSpPr>
        <p:spPr>
          <a:xfrm>
            <a:off x="624655" y="249751"/>
            <a:ext cx="5201811" cy="414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Приложение </a:t>
            </a:r>
            <a:r>
              <a:rPr lang="en-US" sz="1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1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к Положению об организации и проведении пилотных тестирований инновационных решений в городе Москве</a:t>
            </a:r>
            <a:endParaRPr lang="ru-RU" sz="11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F3C708-9D9F-410B-87A1-6D9C249DD56D}"/>
              </a:ext>
            </a:extLst>
          </p:cNvPr>
          <p:cNvSpPr txBox="1"/>
          <p:nvPr/>
        </p:nvSpPr>
        <p:spPr>
          <a:xfrm>
            <a:off x="624655" y="2020563"/>
            <a:ext cx="5647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252A4F"/>
                </a:solidFill>
                <a:latin typeface="Circe Extra Bold" panose="020B0802020203020203" pitchFamily="34" charset="-52"/>
              </a:rPr>
              <a:t>ПИЛОТНЫЕ ТЕСТИРОВАНИЯ </a:t>
            </a:r>
          </a:p>
          <a:p>
            <a:r>
              <a:rPr lang="ru-RU" sz="2800" b="1" dirty="0">
                <a:solidFill>
                  <a:srgbClr val="252A4F"/>
                </a:solidFill>
                <a:latin typeface="Circe Extra Bold" panose="020B0802020203020203" pitchFamily="34" charset="-52"/>
              </a:rPr>
              <a:t>ИННОВАЦИОННЫХ РЕШЕНИЙ </a:t>
            </a:r>
          </a:p>
        </p:txBody>
      </p:sp>
    </p:spTree>
    <p:extLst>
      <p:ext uri="{BB962C8B-B14F-4D97-AF65-F5344CB8AC3E}">
        <p14:creationId xmlns:p14="http://schemas.microsoft.com/office/powerpoint/2010/main" val="97228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164FF7A4-D84C-4BB1-AEC8-2663522E4434}"/>
              </a:ext>
            </a:extLst>
          </p:cNvPr>
          <p:cNvGrpSpPr/>
          <p:nvPr/>
        </p:nvGrpSpPr>
        <p:grpSpPr>
          <a:xfrm>
            <a:off x="8013835" y="6093028"/>
            <a:ext cx="1130165" cy="780197"/>
            <a:chOff x="17474631" y="9493712"/>
            <a:chExt cx="2629671" cy="1815365"/>
          </a:xfrm>
        </p:grpSpPr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8FCC57B0-5782-4AA4-8834-D96A035157E9}"/>
                </a:ext>
              </a:extLst>
            </p:cNvPr>
            <p:cNvGrpSpPr/>
            <p:nvPr/>
          </p:nvGrpSpPr>
          <p:grpSpPr>
            <a:xfrm>
              <a:off x="17474631" y="10402525"/>
              <a:ext cx="1210319" cy="906416"/>
              <a:chOff x="17474631" y="10402525"/>
              <a:chExt cx="1210319" cy="906416"/>
            </a:xfrm>
          </p:grpSpPr>
          <p:sp>
            <p:nvSpPr>
              <p:cNvPr id="24" name="object 12">
                <a:extLst>
                  <a:ext uri="{FF2B5EF4-FFF2-40B4-BE49-F238E27FC236}">
                    <a16:creationId xmlns:a16="http://schemas.microsoft.com/office/drawing/2014/main" id="{4DAE7E84-D2F0-4F2D-AA0A-0EE41A60E0CC}"/>
                  </a:ext>
                </a:extLst>
              </p:cNvPr>
              <p:cNvSpPr/>
              <p:nvPr/>
            </p:nvSpPr>
            <p:spPr>
              <a:xfrm>
                <a:off x="17474640" y="10402525"/>
                <a:ext cx="1210310" cy="605155"/>
              </a:xfrm>
              <a:custGeom>
                <a:avLst/>
                <a:gdLst/>
                <a:ahLst/>
                <a:cxnLst/>
                <a:rect l="l" t="t" r="r" b="b"/>
                <a:pathLst>
                  <a:path w="1210309" h="605154">
                    <a:moveTo>
                      <a:pt x="604882" y="0"/>
                    </a:moveTo>
                    <a:lnTo>
                      <a:pt x="0" y="302545"/>
                    </a:lnTo>
                    <a:lnTo>
                      <a:pt x="604882" y="605081"/>
                    </a:lnTo>
                    <a:lnTo>
                      <a:pt x="1209764" y="302545"/>
                    </a:lnTo>
                    <a:lnTo>
                      <a:pt x="604882" y="0"/>
                    </a:lnTo>
                    <a:close/>
                  </a:path>
                </a:pathLst>
              </a:custGeom>
              <a:solidFill>
                <a:srgbClr val="DDE8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13">
                <a:extLst>
                  <a:ext uri="{FF2B5EF4-FFF2-40B4-BE49-F238E27FC236}">
                    <a16:creationId xmlns:a16="http://schemas.microsoft.com/office/drawing/2014/main" id="{48658FCB-1017-40AD-A7D8-550178B2F218}"/>
                  </a:ext>
                </a:extLst>
              </p:cNvPr>
              <p:cNvSpPr/>
              <p:nvPr/>
            </p:nvSpPr>
            <p:spPr>
              <a:xfrm>
                <a:off x="17474631" y="10705056"/>
                <a:ext cx="60515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5155" h="603884">
                    <a:moveTo>
                      <a:pt x="0" y="0"/>
                    </a:moveTo>
                    <a:lnTo>
                      <a:pt x="0" y="603499"/>
                    </a:lnTo>
                    <a:lnTo>
                      <a:pt x="604882" y="603499"/>
                    </a:lnTo>
                    <a:lnTo>
                      <a:pt x="604882" y="3025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B3E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14">
                <a:extLst>
                  <a:ext uri="{FF2B5EF4-FFF2-40B4-BE49-F238E27FC236}">
                    <a16:creationId xmlns:a16="http://schemas.microsoft.com/office/drawing/2014/main" id="{6619A6DE-E562-4BD3-8C83-F57A6BD87305}"/>
                  </a:ext>
                </a:extLst>
              </p:cNvPr>
              <p:cNvSpPr/>
              <p:nvPr/>
            </p:nvSpPr>
            <p:spPr>
              <a:xfrm>
                <a:off x="18079516" y="10705052"/>
                <a:ext cx="60515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5155" h="603884">
                    <a:moveTo>
                      <a:pt x="604882" y="0"/>
                    </a:moveTo>
                    <a:lnTo>
                      <a:pt x="0" y="302535"/>
                    </a:lnTo>
                    <a:lnTo>
                      <a:pt x="0" y="603499"/>
                    </a:lnTo>
                    <a:lnTo>
                      <a:pt x="604882" y="603499"/>
                    </a:lnTo>
                    <a:lnTo>
                      <a:pt x="604882" y="0"/>
                    </a:lnTo>
                    <a:close/>
                  </a:path>
                </a:pathLst>
              </a:custGeom>
              <a:solidFill>
                <a:srgbClr val="E4F1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9" name="Группа 18">
              <a:extLst>
                <a:ext uri="{FF2B5EF4-FFF2-40B4-BE49-F238E27FC236}">
                  <a16:creationId xmlns:a16="http://schemas.microsoft.com/office/drawing/2014/main" id="{C9B676C2-59C4-44BE-A907-1A9C3D4DB494}"/>
                </a:ext>
              </a:extLst>
            </p:cNvPr>
            <p:cNvGrpSpPr/>
            <p:nvPr/>
          </p:nvGrpSpPr>
          <p:grpSpPr>
            <a:xfrm>
              <a:off x="18266418" y="9493712"/>
              <a:ext cx="1837884" cy="1815365"/>
              <a:chOff x="18266418" y="9493712"/>
              <a:chExt cx="1837884" cy="1815365"/>
            </a:xfrm>
          </p:grpSpPr>
          <p:sp>
            <p:nvSpPr>
              <p:cNvPr id="20" name="object 15">
                <a:extLst>
                  <a:ext uri="{FF2B5EF4-FFF2-40B4-BE49-F238E27FC236}">
                    <a16:creationId xmlns:a16="http://schemas.microsoft.com/office/drawing/2014/main" id="{A5559271-9743-45D3-BE8E-46AE2D1CB831}"/>
                  </a:ext>
                </a:extLst>
              </p:cNvPr>
              <p:cNvSpPr/>
              <p:nvPr/>
            </p:nvSpPr>
            <p:spPr>
              <a:xfrm>
                <a:off x="18266418" y="9823177"/>
                <a:ext cx="655320" cy="1485900"/>
              </a:xfrm>
              <a:custGeom>
                <a:avLst/>
                <a:gdLst/>
                <a:ahLst/>
                <a:cxnLst/>
                <a:rect l="l" t="t" r="r" b="b"/>
                <a:pathLst>
                  <a:path w="655319" h="1485900">
                    <a:moveTo>
                      <a:pt x="0" y="0"/>
                    </a:moveTo>
                    <a:lnTo>
                      <a:pt x="0" y="1485378"/>
                    </a:lnTo>
                    <a:lnTo>
                      <a:pt x="654880" y="1485378"/>
                    </a:lnTo>
                    <a:lnTo>
                      <a:pt x="654880" y="3295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61A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6">
                <a:extLst>
                  <a:ext uri="{FF2B5EF4-FFF2-40B4-BE49-F238E27FC236}">
                    <a16:creationId xmlns:a16="http://schemas.microsoft.com/office/drawing/2014/main" id="{F1E54DA7-E4F6-4910-8076-D8560AE7F2C5}"/>
                  </a:ext>
                </a:extLst>
              </p:cNvPr>
              <p:cNvSpPr/>
              <p:nvPr/>
            </p:nvSpPr>
            <p:spPr>
              <a:xfrm>
                <a:off x="18921297" y="10216688"/>
                <a:ext cx="1183005" cy="1092200"/>
              </a:xfrm>
              <a:custGeom>
                <a:avLst/>
                <a:gdLst/>
                <a:ahLst/>
                <a:cxnLst/>
                <a:rect l="l" t="t" r="r" b="b"/>
                <a:pathLst>
                  <a:path w="1183005" h="1092200">
                    <a:moveTo>
                      <a:pt x="1182801" y="0"/>
                    </a:moveTo>
                    <a:lnTo>
                      <a:pt x="0" y="594819"/>
                    </a:lnTo>
                    <a:lnTo>
                      <a:pt x="0" y="1091868"/>
                    </a:lnTo>
                    <a:lnTo>
                      <a:pt x="1182801" y="1091868"/>
                    </a:lnTo>
                    <a:lnTo>
                      <a:pt x="1182801" y="0"/>
                    </a:lnTo>
                  </a:path>
                </a:pathLst>
              </a:custGeom>
              <a:solidFill>
                <a:srgbClr val="257DE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7">
                <a:extLst>
                  <a:ext uri="{FF2B5EF4-FFF2-40B4-BE49-F238E27FC236}">
                    <a16:creationId xmlns:a16="http://schemas.microsoft.com/office/drawing/2014/main" id="{8F655932-93AF-4A9B-862B-69751B9DB858}"/>
                  </a:ext>
                </a:extLst>
              </p:cNvPr>
              <p:cNvSpPr/>
              <p:nvPr/>
            </p:nvSpPr>
            <p:spPr>
              <a:xfrm>
                <a:off x="18266418" y="10481911"/>
                <a:ext cx="655320" cy="826769"/>
              </a:xfrm>
              <a:custGeom>
                <a:avLst/>
                <a:gdLst/>
                <a:ahLst/>
                <a:cxnLst/>
                <a:rect l="l" t="t" r="r" b="b"/>
                <a:pathLst>
                  <a:path w="655319" h="826770">
                    <a:moveTo>
                      <a:pt x="0" y="0"/>
                    </a:moveTo>
                    <a:lnTo>
                      <a:pt x="0" y="826644"/>
                    </a:lnTo>
                    <a:lnTo>
                      <a:pt x="654880" y="826644"/>
                    </a:lnTo>
                    <a:lnTo>
                      <a:pt x="654880" y="3296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61A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8">
                <a:extLst>
                  <a:ext uri="{FF2B5EF4-FFF2-40B4-BE49-F238E27FC236}">
                    <a16:creationId xmlns:a16="http://schemas.microsoft.com/office/drawing/2014/main" id="{A973674A-989B-449F-9570-3A844C35B8FA}"/>
                  </a:ext>
                </a:extLst>
              </p:cNvPr>
              <p:cNvSpPr/>
              <p:nvPr/>
            </p:nvSpPr>
            <p:spPr>
              <a:xfrm>
                <a:off x="18266418" y="9493712"/>
                <a:ext cx="1837689" cy="1318260"/>
              </a:xfrm>
              <a:custGeom>
                <a:avLst/>
                <a:gdLst/>
                <a:ahLst/>
                <a:cxnLst/>
                <a:rect l="l" t="t" r="r" b="b"/>
                <a:pathLst>
                  <a:path w="1837690" h="1318259">
                    <a:moveTo>
                      <a:pt x="654880" y="0"/>
                    </a:moveTo>
                    <a:lnTo>
                      <a:pt x="0" y="329445"/>
                    </a:lnTo>
                    <a:lnTo>
                      <a:pt x="654880" y="659047"/>
                    </a:lnTo>
                    <a:lnTo>
                      <a:pt x="0" y="988189"/>
                    </a:lnTo>
                    <a:lnTo>
                      <a:pt x="654880" y="1317792"/>
                    </a:lnTo>
                    <a:lnTo>
                      <a:pt x="1837681" y="722983"/>
                    </a:lnTo>
                    <a:lnTo>
                      <a:pt x="1837681" y="595091"/>
                    </a:lnTo>
                    <a:lnTo>
                      <a:pt x="654880" y="0"/>
                    </a:lnTo>
                  </a:path>
                </a:pathLst>
              </a:custGeom>
              <a:solidFill>
                <a:srgbClr val="36A4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cxnSp>
        <p:nvCxnSpPr>
          <p:cNvPr id="6" name="Прямая соединительная линия 5"/>
          <p:cNvCxnSpPr/>
          <p:nvPr/>
        </p:nvCxnSpPr>
        <p:spPr>
          <a:xfrm>
            <a:off x="0" y="894522"/>
            <a:ext cx="9144000" cy="0"/>
          </a:xfrm>
          <a:prstGeom prst="line">
            <a:avLst/>
          </a:prstGeom>
          <a:ln w="38100">
            <a:solidFill>
              <a:srgbClr val="FF001A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194029"/>
              </p:ext>
            </p:extLst>
          </p:nvPr>
        </p:nvGraphicFramePr>
        <p:xfrm>
          <a:off x="475678" y="4137391"/>
          <a:ext cx="5099900" cy="2243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0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7208">
                <a:tc>
                  <a:txBody>
                    <a:bodyPr/>
                    <a:lstStyle/>
                    <a:p>
                      <a:r>
                        <a:rPr lang="ru-RU" sz="11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Потребители</a:t>
                      </a:r>
                    </a:p>
                    <a:p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инновационного</a:t>
                      </a:r>
                      <a:r>
                        <a:rPr lang="ru-RU" sz="11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решения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A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Организации, эксплуатирующие бассейны и системы водоснабжения в целом.</a:t>
                      </a:r>
                      <a:endParaRPr lang="ru-RU" sz="11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66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Стадия технической и коммерческой готовности решения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A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Опытный образец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423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Модель коммерциализации и пути продвижения технологии на рынок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A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Продажа оборудования, </a:t>
                      </a:r>
                      <a:r>
                        <a:rPr lang="ru-RU" sz="110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энергосервисные</a:t>
                      </a:r>
                      <a:r>
                        <a:rPr lang="ru-RU" sz="11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контракты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26312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699051" y="4155678"/>
            <a:ext cx="3131067" cy="2225004"/>
          </a:xfrm>
          <a:prstGeom prst="rect">
            <a:avLst/>
          </a:prstGeom>
          <a:noFill/>
          <a:ln>
            <a:solidFill>
              <a:srgbClr val="36A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822522" y="5133984"/>
            <a:ext cx="28841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ФОТОГРАФИЯ ИННОВАЦИОННОГО РЕШЕНИЯ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675863"/>
              </p:ext>
            </p:extLst>
          </p:nvPr>
        </p:nvGraphicFramePr>
        <p:xfrm>
          <a:off x="475678" y="1076626"/>
          <a:ext cx="8345386" cy="2818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5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8712">
                <a:tc>
                  <a:txBody>
                    <a:bodyPr/>
                    <a:lstStyle/>
                    <a:p>
                      <a:pPr algn="l"/>
                      <a:r>
                        <a:rPr lang="ru-RU" sz="1100" b="1" i="0" kern="1200" cap="all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Описание инновационного решения:</a:t>
                      </a:r>
                      <a:endParaRPr lang="en-US" sz="1100" b="1" i="0" kern="1200" cap="all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pPr algn="l"/>
                      <a:endParaRPr lang="en-US" sz="11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1100" b="1" i="0" kern="1200" cap="all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Инновационность</a:t>
                      </a:r>
                      <a:r>
                        <a:rPr lang="en-US" sz="1100" b="1" i="0" kern="1200" cap="all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</a:t>
                      </a:r>
                      <a:endParaRPr lang="ru-RU" sz="1100" b="0" i="1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100" b="0" i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100" b="0" i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100" b="0" i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100" b="0" i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100" i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100" b="1" i="0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100" b="1" i="0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1100" b="1" i="0" kern="1200" cap="all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Интеллектуальная собственность</a:t>
                      </a:r>
                      <a:r>
                        <a:rPr lang="en-US" sz="1100" b="1" i="0" kern="1200" cap="all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100" b="1" i="0" kern="1200" cap="all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100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в процессе регистрации, аналогичный способ зарегистрирован нами патент № 206204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cap="all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Сертификаты, разрешения, лицензии</a:t>
                      </a:r>
                      <a:r>
                        <a:rPr lang="en-US" sz="1100" b="1" i="0" kern="1200" cap="all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100" b="1" i="0" kern="1200" cap="all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cap="all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РЕГИСТРАЦИОННОЕ УДОСТОВЕРЕНИЕ НА МЕД.ИЗДЕЛИЕ </a:t>
                      </a:r>
                      <a:r>
                        <a:rPr lang="ru-RU" sz="1100" b="1" i="1" kern="1200" cap="all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ru-RU" sz="1100" i="1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387099" y="132074"/>
            <a:ext cx="7886700" cy="648665"/>
          </a:xfrm>
        </p:spPr>
        <p:txBody>
          <a:bodyPr>
            <a:normAutofit fontScale="90000"/>
          </a:bodyPr>
          <a:lstStyle/>
          <a:p>
            <a:r>
              <a:rPr lang="ru-RU" sz="3100" b="1" kern="0" dirty="0">
                <a:solidFill>
                  <a:sysClr val="windowText" lastClr="000000"/>
                </a:solidFill>
                <a:latin typeface="Circe Extra Bold" panose="020B0802020203020203" pitchFamily="34" charset="-52"/>
              </a:rPr>
              <a:t>ОПИСАНИЕ</a:t>
            </a:r>
            <a:r>
              <a:rPr lang="ru-RU" sz="3100" b="1" kern="0" dirty="0">
                <a:solidFill>
                  <a:sysClr val="windowText" lastClr="000000"/>
                </a:solidFill>
              </a:rPr>
              <a:t> </a:t>
            </a:r>
            <a:br>
              <a:rPr lang="ru-RU" sz="2800" b="1" kern="0" dirty="0">
                <a:solidFill>
                  <a:sysClr val="windowText" lastClr="000000"/>
                </a:solidFill>
              </a:rPr>
            </a:br>
            <a:r>
              <a:rPr lang="ru-RU" sz="1300" b="1" kern="0" dirty="0">
                <a:solidFill>
                  <a:sysClr val="windowText" lastClr="000000"/>
                </a:solidFill>
                <a:latin typeface="Circe Bold" panose="020B0602020203020203" pitchFamily="34" charset="-52"/>
              </a:rPr>
              <a:t>ИННОВАЦИОННОГО РЕШЕНИЯ  </a:t>
            </a:r>
            <a:endParaRPr lang="ru-RU" sz="2800" b="1" kern="0" dirty="0">
              <a:solidFill>
                <a:sysClr val="windowText" lastClr="000000"/>
              </a:solidFill>
              <a:latin typeface="Circe Bold" panose="020B0602020203020203" pitchFamily="34" charset="-52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29305"/>
              </p:ext>
            </p:extLst>
          </p:nvPr>
        </p:nvGraphicFramePr>
        <p:xfrm>
          <a:off x="574334" y="1821260"/>
          <a:ext cx="8112201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5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8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425"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+mj-lt"/>
                        </a:rPr>
                        <a:t>Да/нет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A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ru-RU" sz="1100" b="1" kern="1200" baseline="0" dirty="0">
                          <a:solidFill>
                            <a:srgbClr val="252A4F"/>
                          </a:solidFill>
                          <a:latin typeface="+mj-lt"/>
                          <a:ea typeface="+mn-ea"/>
                          <a:cs typeface="+mn-cs"/>
                        </a:rPr>
                        <a:t>Является качественно новым решением 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Да. Устройство и сам способ в целом является РИД изобретательской команды при инновационном кластере «Головино». 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27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+mj-lt"/>
                        </a:rPr>
                        <a:t>Да/нет</a:t>
                      </a:r>
                    </a:p>
                    <a:p>
                      <a:endParaRPr lang="ru-RU" sz="1000" b="0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A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ru-RU" sz="1100" b="1" kern="1200" baseline="0" dirty="0">
                          <a:solidFill>
                            <a:srgbClr val="252A4F"/>
                          </a:solidFill>
                          <a:latin typeface="+mj-lt"/>
                          <a:ea typeface="+mn-ea"/>
                          <a:cs typeface="+mn-cs"/>
                        </a:rPr>
                        <a:t>Частично улучшает или дополняет альтернативные решения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Да. Устройство привносит новаторство на текущий рынок водоочистки и обладает целым рядом преимуществ перед альтернативами.</a:t>
                      </a:r>
                      <a:endParaRPr lang="ru-RU" sz="11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13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+mj-lt"/>
                        </a:rPr>
                        <a:t>Да/нет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A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ru-RU" sz="1100" b="1" kern="1200" baseline="0" dirty="0">
                          <a:solidFill>
                            <a:srgbClr val="252A4F"/>
                          </a:solidFill>
                          <a:latin typeface="+mj-lt"/>
                          <a:ea typeface="+mn-ea"/>
                          <a:cs typeface="+mn-cs"/>
                        </a:rPr>
                        <a:t>Обладает существенными преимуществами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Вода обеззараживается до нормативного уровня после первого прогона. Возможность полностью исключить хлорирование.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5785DC-6BDB-4A67-BA04-2418D7044017}"/>
              </a:ext>
            </a:extLst>
          </p:cNvPr>
          <p:cNvSpPr/>
          <p:nvPr/>
        </p:nvSpPr>
        <p:spPr>
          <a:xfrm>
            <a:off x="7553269" y="91964"/>
            <a:ext cx="1327309" cy="6655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b="1" dirty="0">
                <a:latin typeface="Circe Bold" panose="020B0602020203020203" pitchFamily="34" charset="-52"/>
              </a:rPr>
              <a:t>ПИЛОТНЫЕ ТЕСТИРОВАНИЯ ИННОВАЦИОННЫХ РЕШЕНИЙ</a:t>
            </a:r>
          </a:p>
        </p:txBody>
      </p:sp>
      <p:sp>
        <p:nvSpPr>
          <p:cNvPr id="27" name="object 70">
            <a:extLst>
              <a:ext uri="{FF2B5EF4-FFF2-40B4-BE49-F238E27FC236}">
                <a16:creationId xmlns:a16="http://schemas.microsoft.com/office/drawing/2014/main" id="{39646552-9F14-4490-A4D0-12B7EF95F2B2}"/>
              </a:ext>
            </a:extLst>
          </p:cNvPr>
          <p:cNvSpPr txBox="1">
            <a:spLocks/>
          </p:cNvSpPr>
          <p:nvPr/>
        </p:nvSpPr>
        <p:spPr>
          <a:xfrm>
            <a:off x="8882083" y="6552691"/>
            <a:ext cx="13181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ru-RU" sz="1400" smtClean="0">
                <a:solidFill>
                  <a:schemeClr val="bg1"/>
                </a:solidFill>
              </a:rPr>
              <a:pPr marL="25400"/>
              <a:t>2</a:t>
            </a:fld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B7B2020B-A3FD-452D-A752-094830AD7B59}"/>
              </a:ext>
            </a:extLst>
          </p:cNvPr>
          <p:cNvGrpSpPr/>
          <p:nvPr/>
        </p:nvGrpSpPr>
        <p:grpSpPr>
          <a:xfrm>
            <a:off x="0" y="-1414"/>
            <a:ext cx="475704" cy="478728"/>
            <a:chOff x="0" y="0"/>
            <a:chExt cx="1393190" cy="1402047"/>
          </a:xfrm>
        </p:grpSpPr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id="{EF66E279-8104-4FBD-8D53-A7B8124B7F36}"/>
                </a:ext>
              </a:extLst>
            </p:cNvPr>
            <p:cNvGrpSpPr/>
            <p:nvPr/>
          </p:nvGrpSpPr>
          <p:grpSpPr>
            <a:xfrm>
              <a:off x="0" y="414971"/>
              <a:ext cx="961656" cy="987076"/>
              <a:chOff x="0" y="414971"/>
              <a:chExt cx="961656" cy="987076"/>
            </a:xfrm>
          </p:grpSpPr>
          <p:sp>
            <p:nvSpPr>
              <p:cNvPr id="34" name="object 6">
                <a:extLst>
                  <a:ext uri="{FF2B5EF4-FFF2-40B4-BE49-F238E27FC236}">
                    <a16:creationId xmlns:a16="http://schemas.microsoft.com/office/drawing/2014/main" id="{C6A1533F-EF7C-405B-9EAC-179B1A95597A}"/>
                  </a:ext>
                </a:extLst>
              </p:cNvPr>
              <p:cNvSpPr/>
              <p:nvPr/>
            </p:nvSpPr>
            <p:spPr>
              <a:xfrm>
                <a:off x="0" y="414971"/>
                <a:ext cx="961390" cy="835025"/>
              </a:xfrm>
              <a:custGeom>
                <a:avLst/>
                <a:gdLst/>
                <a:ahLst/>
                <a:cxnLst/>
                <a:rect l="l" t="t" r="r" b="b"/>
                <a:pathLst>
                  <a:path w="961390" h="835025">
                    <a:moveTo>
                      <a:pt x="126624" y="0"/>
                    </a:moveTo>
                    <a:lnTo>
                      <a:pt x="0" y="63348"/>
                    </a:lnTo>
                    <a:lnTo>
                      <a:pt x="0" y="771599"/>
                    </a:lnTo>
                    <a:lnTo>
                      <a:pt x="126624" y="834948"/>
                    </a:lnTo>
                    <a:lnTo>
                      <a:pt x="961342" y="417474"/>
                    </a:lnTo>
                    <a:lnTo>
                      <a:pt x="126624" y="0"/>
                    </a:lnTo>
                    <a:close/>
                  </a:path>
                </a:pathLst>
              </a:custGeom>
              <a:solidFill>
                <a:srgbClr val="36A4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7">
                <a:extLst>
                  <a:ext uri="{FF2B5EF4-FFF2-40B4-BE49-F238E27FC236}">
                    <a16:creationId xmlns:a16="http://schemas.microsoft.com/office/drawing/2014/main" id="{E38954F6-53C7-4CFF-8516-CA5744D4CB46}"/>
                  </a:ext>
                </a:extLst>
              </p:cNvPr>
              <p:cNvSpPr/>
              <p:nvPr/>
            </p:nvSpPr>
            <p:spPr>
              <a:xfrm>
                <a:off x="126631" y="832452"/>
                <a:ext cx="835025" cy="569595"/>
              </a:xfrm>
              <a:custGeom>
                <a:avLst/>
                <a:gdLst/>
                <a:ahLst/>
                <a:cxnLst/>
                <a:rect l="l" t="t" r="r" b="b"/>
                <a:pathLst>
                  <a:path w="835025" h="569594">
                    <a:moveTo>
                      <a:pt x="834707" y="0"/>
                    </a:moveTo>
                    <a:lnTo>
                      <a:pt x="0" y="417474"/>
                    </a:lnTo>
                    <a:lnTo>
                      <a:pt x="0" y="569291"/>
                    </a:lnTo>
                    <a:lnTo>
                      <a:pt x="834707" y="152047"/>
                    </a:lnTo>
                    <a:lnTo>
                      <a:pt x="834707" y="0"/>
                    </a:lnTo>
                    <a:close/>
                  </a:path>
                </a:pathLst>
              </a:custGeom>
              <a:solidFill>
                <a:srgbClr val="257DE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8">
                <a:extLst>
                  <a:ext uri="{FF2B5EF4-FFF2-40B4-BE49-F238E27FC236}">
                    <a16:creationId xmlns:a16="http://schemas.microsoft.com/office/drawing/2014/main" id="{55D4B4DD-EA29-4528-81AC-1693055D03F1}"/>
                  </a:ext>
                </a:extLst>
              </p:cNvPr>
              <p:cNvSpPr/>
              <p:nvPr/>
            </p:nvSpPr>
            <p:spPr>
              <a:xfrm>
                <a:off x="0" y="1186578"/>
                <a:ext cx="127000" cy="215265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215265">
                    <a:moveTo>
                      <a:pt x="0" y="0"/>
                    </a:moveTo>
                    <a:lnTo>
                      <a:pt x="0" y="151848"/>
                    </a:lnTo>
                    <a:lnTo>
                      <a:pt x="126624" y="215166"/>
                    </a:lnTo>
                    <a:lnTo>
                      <a:pt x="126624" y="633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61A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18019DD6-C782-4FCB-B55C-774CDF8B1BB4}"/>
                </a:ext>
              </a:extLst>
            </p:cNvPr>
            <p:cNvGrpSpPr/>
            <p:nvPr/>
          </p:nvGrpSpPr>
          <p:grpSpPr>
            <a:xfrm>
              <a:off x="0" y="0"/>
              <a:ext cx="1393190" cy="799469"/>
              <a:chOff x="0" y="0"/>
              <a:chExt cx="1393190" cy="799469"/>
            </a:xfrm>
          </p:grpSpPr>
          <p:sp>
            <p:nvSpPr>
              <p:cNvPr id="31" name="object 9">
                <a:extLst>
                  <a:ext uri="{FF2B5EF4-FFF2-40B4-BE49-F238E27FC236}">
                    <a16:creationId xmlns:a16="http://schemas.microsoft.com/office/drawing/2014/main" id="{596A46DA-C1C1-496A-A2F8-86E1868D5020}"/>
                  </a:ext>
                </a:extLst>
              </p:cNvPr>
              <p:cNvSpPr/>
              <p:nvPr/>
            </p:nvSpPr>
            <p:spPr>
              <a:xfrm>
                <a:off x="0" y="0"/>
                <a:ext cx="1393190" cy="638175"/>
              </a:xfrm>
              <a:custGeom>
                <a:avLst/>
                <a:gdLst/>
                <a:ahLst/>
                <a:cxnLst/>
                <a:rect l="l" t="t" r="r" b="b"/>
                <a:pathLst>
                  <a:path w="1393190" h="638175">
                    <a:moveTo>
                      <a:pt x="1006534" y="0"/>
                    </a:moveTo>
                    <a:lnTo>
                      <a:pt x="1549" y="0"/>
                    </a:lnTo>
                    <a:lnTo>
                      <a:pt x="2" y="773"/>
                    </a:lnTo>
                    <a:lnTo>
                      <a:pt x="2" y="385455"/>
                    </a:lnTo>
                    <a:lnTo>
                      <a:pt x="504120" y="637593"/>
                    </a:lnTo>
                    <a:lnTo>
                      <a:pt x="1392648" y="193051"/>
                    </a:lnTo>
                    <a:lnTo>
                      <a:pt x="1006534" y="0"/>
                    </a:lnTo>
                  </a:path>
                </a:pathLst>
              </a:custGeom>
              <a:solidFill>
                <a:srgbClr val="DDE8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10">
                <a:extLst>
                  <a:ext uri="{FF2B5EF4-FFF2-40B4-BE49-F238E27FC236}">
                    <a16:creationId xmlns:a16="http://schemas.microsoft.com/office/drawing/2014/main" id="{D21A3DE4-203F-4622-AE9F-D262CA61C8DE}"/>
                  </a:ext>
                </a:extLst>
              </p:cNvPr>
              <p:cNvSpPr/>
              <p:nvPr/>
            </p:nvSpPr>
            <p:spPr>
              <a:xfrm>
                <a:off x="0" y="385442"/>
                <a:ext cx="504190" cy="414020"/>
              </a:xfrm>
              <a:custGeom>
                <a:avLst/>
                <a:gdLst/>
                <a:ahLst/>
                <a:cxnLst/>
                <a:rect l="l" t="t" r="r" b="b"/>
                <a:pathLst>
                  <a:path w="504190" h="414020">
                    <a:moveTo>
                      <a:pt x="0" y="0"/>
                    </a:moveTo>
                    <a:lnTo>
                      <a:pt x="0" y="161796"/>
                    </a:lnTo>
                    <a:lnTo>
                      <a:pt x="504120" y="413777"/>
                    </a:lnTo>
                    <a:lnTo>
                      <a:pt x="504120" y="252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B3E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11">
                <a:extLst>
                  <a:ext uri="{FF2B5EF4-FFF2-40B4-BE49-F238E27FC236}">
                    <a16:creationId xmlns:a16="http://schemas.microsoft.com/office/drawing/2014/main" id="{95A1EBA1-72F1-45EE-8DD4-D6F29941221E}"/>
                  </a:ext>
                </a:extLst>
              </p:cNvPr>
              <p:cNvSpPr/>
              <p:nvPr/>
            </p:nvSpPr>
            <p:spPr>
              <a:xfrm>
                <a:off x="504112" y="193044"/>
                <a:ext cx="889000" cy="606425"/>
              </a:xfrm>
              <a:custGeom>
                <a:avLst/>
                <a:gdLst/>
                <a:ahLst/>
                <a:cxnLst/>
                <a:rect l="l" t="t" r="r" b="b"/>
                <a:pathLst>
                  <a:path w="889000" h="606425">
                    <a:moveTo>
                      <a:pt x="888538" y="0"/>
                    </a:moveTo>
                    <a:lnTo>
                      <a:pt x="0" y="444530"/>
                    </a:lnTo>
                    <a:lnTo>
                      <a:pt x="0" y="606180"/>
                    </a:lnTo>
                    <a:lnTo>
                      <a:pt x="888538" y="161911"/>
                    </a:lnTo>
                    <a:lnTo>
                      <a:pt x="888538" y="0"/>
                    </a:lnTo>
                    <a:close/>
                  </a:path>
                </a:pathLst>
              </a:custGeom>
              <a:solidFill>
                <a:srgbClr val="E4F1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D6C716A9-4CF5-48C3-91D7-93B7BC03B768}"/>
              </a:ext>
            </a:extLst>
          </p:cNvPr>
          <p:cNvGrpSpPr/>
          <p:nvPr/>
        </p:nvGrpSpPr>
        <p:grpSpPr>
          <a:xfrm>
            <a:off x="6745952" y="-15430"/>
            <a:ext cx="699845" cy="364855"/>
            <a:chOff x="15805867" y="0"/>
            <a:chExt cx="1777537" cy="926696"/>
          </a:xfrm>
        </p:grpSpPr>
        <p:sp>
          <p:nvSpPr>
            <p:cNvPr id="38" name="object 27">
              <a:extLst>
                <a:ext uri="{FF2B5EF4-FFF2-40B4-BE49-F238E27FC236}">
                  <a16:creationId xmlns:a16="http://schemas.microsoft.com/office/drawing/2014/main" id="{BE68F7CA-9722-4616-B3DD-1FC076D4963C}"/>
                </a:ext>
              </a:extLst>
            </p:cNvPr>
            <p:cNvSpPr/>
            <p:nvPr/>
          </p:nvSpPr>
          <p:spPr>
            <a:xfrm>
              <a:off x="15805867" y="0"/>
              <a:ext cx="1777364" cy="765175"/>
            </a:xfrm>
            <a:custGeom>
              <a:avLst/>
              <a:gdLst/>
              <a:ahLst/>
              <a:cxnLst/>
              <a:rect l="l" t="t" r="r" b="b"/>
              <a:pathLst>
                <a:path w="1777365" h="765175">
                  <a:moveTo>
                    <a:pt x="1136970" y="0"/>
                  </a:moveTo>
                  <a:lnTo>
                    <a:pt x="640158" y="0"/>
                  </a:lnTo>
                  <a:lnTo>
                    <a:pt x="0" y="320272"/>
                  </a:lnTo>
                  <a:lnTo>
                    <a:pt x="888527" y="764803"/>
                  </a:lnTo>
                  <a:lnTo>
                    <a:pt x="1777328" y="320272"/>
                  </a:lnTo>
                  <a:lnTo>
                    <a:pt x="1136970" y="0"/>
                  </a:lnTo>
                  <a:close/>
                </a:path>
              </a:pathLst>
            </a:custGeom>
            <a:solidFill>
              <a:srgbClr val="FF5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28">
              <a:extLst>
                <a:ext uri="{FF2B5EF4-FFF2-40B4-BE49-F238E27FC236}">
                  <a16:creationId xmlns:a16="http://schemas.microsoft.com/office/drawing/2014/main" id="{122BB408-3D66-4420-B006-DBD8DAD9674D}"/>
                </a:ext>
              </a:extLst>
            </p:cNvPr>
            <p:cNvSpPr/>
            <p:nvPr/>
          </p:nvSpPr>
          <p:spPr>
            <a:xfrm>
              <a:off x="16694404" y="320271"/>
              <a:ext cx="889000" cy="606425"/>
            </a:xfrm>
            <a:custGeom>
              <a:avLst/>
              <a:gdLst/>
              <a:ahLst/>
              <a:cxnLst/>
              <a:rect l="l" t="t" r="r" b="b"/>
              <a:pathLst>
                <a:path w="889000" h="606425">
                  <a:moveTo>
                    <a:pt x="888789" y="0"/>
                  </a:moveTo>
                  <a:lnTo>
                    <a:pt x="0" y="444530"/>
                  </a:lnTo>
                  <a:lnTo>
                    <a:pt x="0" y="606180"/>
                  </a:lnTo>
                  <a:lnTo>
                    <a:pt x="888789" y="161911"/>
                  </a:lnTo>
                  <a:lnTo>
                    <a:pt x="888789" y="0"/>
                  </a:lnTo>
                  <a:close/>
                </a:path>
              </a:pathLst>
            </a:custGeom>
            <a:solidFill>
              <a:srgbClr val="FF00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29">
              <a:extLst>
                <a:ext uri="{FF2B5EF4-FFF2-40B4-BE49-F238E27FC236}">
                  <a16:creationId xmlns:a16="http://schemas.microsoft.com/office/drawing/2014/main" id="{5B15FDB2-5CCF-4C13-982E-FC1CA01CFAD9}"/>
                </a:ext>
              </a:extLst>
            </p:cNvPr>
            <p:cNvSpPr/>
            <p:nvPr/>
          </p:nvSpPr>
          <p:spPr>
            <a:xfrm>
              <a:off x="15805867" y="320269"/>
              <a:ext cx="889000" cy="606425"/>
            </a:xfrm>
            <a:custGeom>
              <a:avLst/>
              <a:gdLst/>
              <a:ahLst/>
              <a:cxnLst/>
              <a:rect l="l" t="t" r="r" b="b"/>
              <a:pathLst>
                <a:path w="889000" h="606425">
                  <a:moveTo>
                    <a:pt x="0" y="0"/>
                  </a:moveTo>
                  <a:lnTo>
                    <a:pt x="0" y="161911"/>
                  </a:lnTo>
                  <a:lnTo>
                    <a:pt x="888527" y="606180"/>
                  </a:lnTo>
                  <a:lnTo>
                    <a:pt x="888527" y="444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00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BEE5F85-62FF-4D6A-A5EE-BE8A650218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474" y="4530779"/>
            <a:ext cx="3148218" cy="145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42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164FF7A4-D84C-4BB1-AEC8-2663522E4434}"/>
              </a:ext>
            </a:extLst>
          </p:cNvPr>
          <p:cNvGrpSpPr/>
          <p:nvPr/>
        </p:nvGrpSpPr>
        <p:grpSpPr>
          <a:xfrm>
            <a:off x="8013835" y="6093028"/>
            <a:ext cx="1130165" cy="780197"/>
            <a:chOff x="17474631" y="9493712"/>
            <a:chExt cx="2629671" cy="1815365"/>
          </a:xfrm>
        </p:grpSpPr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8FCC57B0-5782-4AA4-8834-D96A035157E9}"/>
                </a:ext>
              </a:extLst>
            </p:cNvPr>
            <p:cNvGrpSpPr/>
            <p:nvPr/>
          </p:nvGrpSpPr>
          <p:grpSpPr>
            <a:xfrm>
              <a:off x="17474631" y="10402525"/>
              <a:ext cx="1210319" cy="906416"/>
              <a:chOff x="17474631" y="10402525"/>
              <a:chExt cx="1210319" cy="906416"/>
            </a:xfrm>
          </p:grpSpPr>
          <p:sp>
            <p:nvSpPr>
              <p:cNvPr id="24" name="object 12">
                <a:extLst>
                  <a:ext uri="{FF2B5EF4-FFF2-40B4-BE49-F238E27FC236}">
                    <a16:creationId xmlns:a16="http://schemas.microsoft.com/office/drawing/2014/main" id="{4DAE7E84-D2F0-4F2D-AA0A-0EE41A60E0CC}"/>
                  </a:ext>
                </a:extLst>
              </p:cNvPr>
              <p:cNvSpPr/>
              <p:nvPr/>
            </p:nvSpPr>
            <p:spPr>
              <a:xfrm>
                <a:off x="17474640" y="10402525"/>
                <a:ext cx="1210310" cy="605155"/>
              </a:xfrm>
              <a:custGeom>
                <a:avLst/>
                <a:gdLst/>
                <a:ahLst/>
                <a:cxnLst/>
                <a:rect l="l" t="t" r="r" b="b"/>
                <a:pathLst>
                  <a:path w="1210309" h="605154">
                    <a:moveTo>
                      <a:pt x="604882" y="0"/>
                    </a:moveTo>
                    <a:lnTo>
                      <a:pt x="0" y="302545"/>
                    </a:lnTo>
                    <a:lnTo>
                      <a:pt x="604882" y="605081"/>
                    </a:lnTo>
                    <a:lnTo>
                      <a:pt x="1209764" y="302545"/>
                    </a:lnTo>
                    <a:lnTo>
                      <a:pt x="604882" y="0"/>
                    </a:lnTo>
                    <a:close/>
                  </a:path>
                </a:pathLst>
              </a:custGeom>
              <a:solidFill>
                <a:srgbClr val="DDE8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13">
                <a:extLst>
                  <a:ext uri="{FF2B5EF4-FFF2-40B4-BE49-F238E27FC236}">
                    <a16:creationId xmlns:a16="http://schemas.microsoft.com/office/drawing/2014/main" id="{48658FCB-1017-40AD-A7D8-550178B2F218}"/>
                  </a:ext>
                </a:extLst>
              </p:cNvPr>
              <p:cNvSpPr/>
              <p:nvPr/>
            </p:nvSpPr>
            <p:spPr>
              <a:xfrm>
                <a:off x="17474631" y="10705056"/>
                <a:ext cx="60515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5155" h="603884">
                    <a:moveTo>
                      <a:pt x="0" y="0"/>
                    </a:moveTo>
                    <a:lnTo>
                      <a:pt x="0" y="603499"/>
                    </a:lnTo>
                    <a:lnTo>
                      <a:pt x="604882" y="603499"/>
                    </a:lnTo>
                    <a:lnTo>
                      <a:pt x="604882" y="3025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B3E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14">
                <a:extLst>
                  <a:ext uri="{FF2B5EF4-FFF2-40B4-BE49-F238E27FC236}">
                    <a16:creationId xmlns:a16="http://schemas.microsoft.com/office/drawing/2014/main" id="{6619A6DE-E562-4BD3-8C83-F57A6BD87305}"/>
                  </a:ext>
                </a:extLst>
              </p:cNvPr>
              <p:cNvSpPr/>
              <p:nvPr/>
            </p:nvSpPr>
            <p:spPr>
              <a:xfrm>
                <a:off x="18079516" y="10705052"/>
                <a:ext cx="60515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5155" h="603884">
                    <a:moveTo>
                      <a:pt x="604882" y="0"/>
                    </a:moveTo>
                    <a:lnTo>
                      <a:pt x="0" y="302535"/>
                    </a:lnTo>
                    <a:lnTo>
                      <a:pt x="0" y="603499"/>
                    </a:lnTo>
                    <a:lnTo>
                      <a:pt x="604882" y="603499"/>
                    </a:lnTo>
                    <a:lnTo>
                      <a:pt x="604882" y="0"/>
                    </a:lnTo>
                    <a:close/>
                  </a:path>
                </a:pathLst>
              </a:custGeom>
              <a:solidFill>
                <a:srgbClr val="E4F1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9" name="Группа 18">
              <a:extLst>
                <a:ext uri="{FF2B5EF4-FFF2-40B4-BE49-F238E27FC236}">
                  <a16:creationId xmlns:a16="http://schemas.microsoft.com/office/drawing/2014/main" id="{C9B676C2-59C4-44BE-A907-1A9C3D4DB494}"/>
                </a:ext>
              </a:extLst>
            </p:cNvPr>
            <p:cNvGrpSpPr/>
            <p:nvPr/>
          </p:nvGrpSpPr>
          <p:grpSpPr>
            <a:xfrm>
              <a:off x="18266418" y="9493712"/>
              <a:ext cx="1837884" cy="1815365"/>
              <a:chOff x="18266418" y="9493712"/>
              <a:chExt cx="1837884" cy="1815365"/>
            </a:xfrm>
          </p:grpSpPr>
          <p:sp>
            <p:nvSpPr>
              <p:cNvPr id="20" name="object 15">
                <a:extLst>
                  <a:ext uri="{FF2B5EF4-FFF2-40B4-BE49-F238E27FC236}">
                    <a16:creationId xmlns:a16="http://schemas.microsoft.com/office/drawing/2014/main" id="{A5559271-9743-45D3-BE8E-46AE2D1CB831}"/>
                  </a:ext>
                </a:extLst>
              </p:cNvPr>
              <p:cNvSpPr/>
              <p:nvPr/>
            </p:nvSpPr>
            <p:spPr>
              <a:xfrm>
                <a:off x="18266418" y="9823177"/>
                <a:ext cx="655320" cy="1485900"/>
              </a:xfrm>
              <a:custGeom>
                <a:avLst/>
                <a:gdLst/>
                <a:ahLst/>
                <a:cxnLst/>
                <a:rect l="l" t="t" r="r" b="b"/>
                <a:pathLst>
                  <a:path w="655319" h="1485900">
                    <a:moveTo>
                      <a:pt x="0" y="0"/>
                    </a:moveTo>
                    <a:lnTo>
                      <a:pt x="0" y="1485378"/>
                    </a:lnTo>
                    <a:lnTo>
                      <a:pt x="654880" y="1485378"/>
                    </a:lnTo>
                    <a:lnTo>
                      <a:pt x="654880" y="3295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61A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6">
                <a:extLst>
                  <a:ext uri="{FF2B5EF4-FFF2-40B4-BE49-F238E27FC236}">
                    <a16:creationId xmlns:a16="http://schemas.microsoft.com/office/drawing/2014/main" id="{F1E54DA7-E4F6-4910-8076-D8560AE7F2C5}"/>
                  </a:ext>
                </a:extLst>
              </p:cNvPr>
              <p:cNvSpPr/>
              <p:nvPr/>
            </p:nvSpPr>
            <p:spPr>
              <a:xfrm>
                <a:off x="18921297" y="10216688"/>
                <a:ext cx="1183005" cy="1092200"/>
              </a:xfrm>
              <a:custGeom>
                <a:avLst/>
                <a:gdLst/>
                <a:ahLst/>
                <a:cxnLst/>
                <a:rect l="l" t="t" r="r" b="b"/>
                <a:pathLst>
                  <a:path w="1183005" h="1092200">
                    <a:moveTo>
                      <a:pt x="1182801" y="0"/>
                    </a:moveTo>
                    <a:lnTo>
                      <a:pt x="0" y="594819"/>
                    </a:lnTo>
                    <a:lnTo>
                      <a:pt x="0" y="1091868"/>
                    </a:lnTo>
                    <a:lnTo>
                      <a:pt x="1182801" y="1091868"/>
                    </a:lnTo>
                    <a:lnTo>
                      <a:pt x="1182801" y="0"/>
                    </a:lnTo>
                  </a:path>
                </a:pathLst>
              </a:custGeom>
              <a:solidFill>
                <a:srgbClr val="257DE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7">
                <a:extLst>
                  <a:ext uri="{FF2B5EF4-FFF2-40B4-BE49-F238E27FC236}">
                    <a16:creationId xmlns:a16="http://schemas.microsoft.com/office/drawing/2014/main" id="{8F655932-93AF-4A9B-862B-69751B9DB858}"/>
                  </a:ext>
                </a:extLst>
              </p:cNvPr>
              <p:cNvSpPr/>
              <p:nvPr/>
            </p:nvSpPr>
            <p:spPr>
              <a:xfrm>
                <a:off x="18266418" y="10481911"/>
                <a:ext cx="655320" cy="826769"/>
              </a:xfrm>
              <a:custGeom>
                <a:avLst/>
                <a:gdLst/>
                <a:ahLst/>
                <a:cxnLst/>
                <a:rect l="l" t="t" r="r" b="b"/>
                <a:pathLst>
                  <a:path w="655319" h="826770">
                    <a:moveTo>
                      <a:pt x="0" y="0"/>
                    </a:moveTo>
                    <a:lnTo>
                      <a:pt x="0" y="826644"/>
                    </a:lnTo>
                    <a:lnTo>
                      <a:pt x="654880" y="826644"/>
                    </a:lnTo>
                    <a:lnTo>
                      <a:pt x="654880" y="3296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61A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8">
                <a:extLst>
                  <a:ext uri="{FF2B5EF4-FFF2-40B4-BE49-F238E27FC236}">
                    <a16:creationId xmlns:a16="http://schemas.microsoft.com/office/drawing/2014/main" id="{A973674A-989B-449F-9570-3A844C35B8FA}"/>
                  </a:ext>
                </a:extLst>
              </p:cNvPr>
              <p:cNvSpPr/>
              <p:nvPr/>
            </p:nvSpPr>
            <p:spPr>
              <a:xfrm>
                <a:off x="18266418" y="9493712"/>
                <a:ext cx="1837689" cy="1318260"/>
              </a:xfrm>
              <a:custGeom>
                <a:avLst/>
                <a:gdLst/>
                <a:ahLst/>
                <a:cxnLst/>
                <a:rect l="l" t="t" r="r" b="b"/>
                <a:pathLst>
                  <a:path w="1837690" h="1318259">
                    <a:moveTo>
                      <a:pt x="654880" y="0"/>
                    </a:moveTo>
                    <a:lnTo>
                      <a:pt x="0" y="329445"/>
                    </a:lnTo>
                    <a:lnTo>
                      <a:pt x="654880" y="659047"/>
                    </a:lnTo>
                    <a:lnTo>
                      <a:pt x="0" y="988189"/>
                    </a:lnTo>
                    <a:lnTo>
                      <a:pt x="654880" y="1317792"/>
                    </a:lnTo>
                    <a:lnTo>
                      <a:pt x="1837681" y="722983"/>
                    </a:lnTo>
                    <a:lnTo>
                      <a:pt x="1837681" y="595091"/>
                    </a:lnTo>
                    <a:lnTo>
                      <a:pt x="654880" y="0"/>
                    </a:lnTo>
                  </a:path>
                </a:pathLst>
              </a:custGeom>
              <a:solidFill>
                <a:srgbClr val="36A4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cxnSp>
        <p:nvCxnSpPr>
          <p:cNvPr id="6" name="Прямая соединительная линия 5"/>
          <p:cNvCxnSpPr/>
          <p:nvPr/>
        </p:nvCxnSpPr>
        <p:spPr>
          <a:xfrm>
            <a:off x="0" y="894522"/>
            <a:ext cx="9144000" cy="0"/>
          </a:xfrm>
          <a:prstGeom prst="line">
            <a:avLst/>
          </a:prstGeom>
          <a:ln w="38100">
            <a:solidFill>
              <a:srgbClr val="FF001A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387099" y="132074"/>
            <a:ext cx="7886700" cy="648665"/>
          </a:xfrm>
        </p:spPr>
        <p:txBody>
          <a:bodyPr>
            <a:normAutofit fontScale="90000"/>
          </a:bodyPr>
          <a:lstStyle/>
          <a:p>
            <a:r>
              <a:rPr lang="ru-RU" sz="3100" b="1" kern="0" dirty="0">
                <a:solidFill>
                  <a:sysClr val="windowText" lastClr="000000"/>
                </a:solidFill>
                <a:latin typeface="Circe Extra Bold" panose="020B0802020203020203" pitchFamily="34" charset="-52"/>
              </a:rPr>
              <a:t>АКТУАЛЬНОСТЬ И ЭФФЕКТЫ</a:t>
            </a:r>
            <a:br>
              <a:rPr lang="ru-RU" sz="3100" b="1" kern="0" dirty="0">
                <a:solidFill>
                  <a:sysClr val="windowText" lastClr="000000"/>
                </a:solidFill>
                <a:latin typeface="Circe Extra Bold" panose="020B0802020203020203" pitchFamily="34" charset="-52"/>
              </a:rPr>
            </a:br>
            <a:r>
              <a:rPr lang="ru-RU" sz="1300" b="1" kern="0" dirty="0">
                <a:solidFill>
                  <a:sysClr val="windowText" lastClr="000000"/>
                </a:solidFill>
                <a:latin typeface="Circe Bold" panose="020B0602020203020203" pitchFamily="34" charset="-52"/>
              </a:rPr>
              <a:t>ИННОВАЦИОННОГО РЕШЕНИЯ  </a:t>
            </a:r>
            <a:endParaRPr lang="ru-RU" sz="2800" b="1" kern="0" dirty="0">
              <a:solidFill>
                <a:sysClr val="windowText" lastClr="000000"/>
              </a:solidFill>
              <a:latin typeface="Circe Bold" panose="020B0602020203020203" pitchFamily="34" charset="-52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5785DC-6BDB-4A67-BA04-2418D7044017}"/>
              </a:ext>
            </a:extLst>
          </p:cNvPr>
          <p:cNvSpPr/>
          <p:nvPr/>
        </p:nvSpPr>
        <p:spPr>
          <a:xfrm>
            <a:off x="7553269" y="91964"/>
            <a:ext cx="1327309" cy="6655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b="1" dirty="0">
                <a:latin typeface="Circe Bold" panose="020B0602020203020203" pitchFamily="34" charset="-52"/>
              </a:rPr>
              <a:t>ПИЛОТНЫЕ ТЕСТИРОВАНИЯ ИННОВАЦИОННЫХ РЕШЕНИЙ</a:t>
            </a:r>
          </a:p>
        </p:txBody>
      </p:sp>
      <p:sp>
        <p:nvSpPr>
          <p:cNvPr id="27" name="object 70">
            <a:extLst>
              <a:ext uri="{FF2B5EF4-FFF2-40B4-BE49-F238E27FC236}">
                <a16:creationId xmlns:a16="http://schemas.microsoft.com/office/drawing/2014/main" id="{39646552-9F14-4490-A4D0-12B7EF95F2B2}"/>
              </a:ext>
            </a:extLst>
          </p:cNvPr>
          <p:cNvSpPr txBox="1">
            <a:spLocks/>
          </p:cNvSpPr>
          <p:nvPr/>
        </p:nvSpPr>
        <p:spPr>
          <a:xfrm>
            <a:off x="8882083" y="6552691"/>
            <a:ext cx="13181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ru-RU" sz="1400" smtClean="0">
                <a:solidFill>
                  <a:schemeClr val="bg1"/>
                </a:solidFill>
              </a:rPr>
              <a:pPr marL="25400"/>
              <a:t>3</a:t>
            </a:fld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B7B2020B-A3FD-452D-A752-094830AD7B59}"/>
              </a:ext>
            </a:extLst>
          </p:cNvPr>
          <p:cNvGrpSpPr/>
          <p:nvPr/>
        </p:nvGrpSpPr>
        <p:grpSpPr>
          <a:xfrm>
            <a:off x="0" y="-1414"/>
            <a:ext cx="475704" cy="478728"/>
            <a:chOff x="0" y="0"/>
            <a:chExt cx="1393190" cy="1402047"/>
          </a:xfrm>
        </p:grpSpPr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id="{EF66E279-8104-4FBD-8D53-A7B8124B7F36}"/>
                </a:ext>
              </a:extLst>
            </p:cNvPr>
            <p:cNvGrpSpPr/>
            <p:nvPr/>
          </p:nvGrpSpPr>
          <p:grpSpPr>
            <a:xfrm>
              <a:off x="0" y="414971"/>
              <a:ext cx="961656" cy="987076"/>
              <a:chOff x="0" y="414971"/>
              <a:chExt cx="961656" cy="987076"/>
            </a:xfrm>
          </p:grpSpPr>
          <p:sp>
            <p:nvSpPr>
              <p:cNvPr id="34" name="object 6">
                <a:extLst>
                  <a:ext uri="{FF2B5EF4-FFF2-40B4-BE49-F238E27FC236}">
                    <a16:creationId xmlns:a16="http://schemas.microsoft.com/office/drawing/2014/main" id="{C6A1533F-EF7C-405B-9EAC-179B1A95597A}"/>
                  </a:ext>
                </a:extLst>
              </p:cNvPr>
              <p:cNvSpPr/>
              <p:nvPr/>
            </p:nvSpPr>
            <p:spPr>
              <a:xfrm>
                <a:off x="0" y="414971"/>
                <a:ext cx="961390" cy="835025"/>
              </a:xfrm>
              <a:custGeom>
                <a:avLst/>
                <a:gdLst/>
                <a:ahLst/>
                <a:cxnLst/>
                <a:rect l="l" t="t" r="r" b="b"/>
                <a:pathLst>
                  <a:path w="961390" h="835025">
                    <a:moveTo>
                      <a:pt x="126624" y="0"/>
                    </a:moveTo>
                    <a:lnTo>
                      <a:pt x="0" y="63348"/>
                    </a:lnTo>
                    <a:lnTo>
                      <a:pt x="0" y="771599"/>
                    </a:lnTo>
                    <a:lnTo>
                      <a:pt x="126624" y="834948"/>
                    </a:lnTo>
                    <a:lnTo>
                      <a:pt x="961342" y="417474"/>
                    </a:lnTo>
                    <a:lnTo>
                      <a:pt x="126624" y="0"/>
                    </a:lnTo>
                    <a:close/>
                  </a:path>
                </a:pathLst>
              </a:custGeom>
              <a:solidFill>
                <a:srgbClr val="36A4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7">
                <a:extLst>
                  <a:ext uri="{FF2B5EF4-FFF2-40B4-BE49-F238E27FC236}">
                    <a16:creationId xmlns:a16="http://schemas.microsoft.com/office/drawing/2014/main" id="{E38954F6-53C7-4CFF-8516-CA5744D4CB46}"/>
                  </a:ext>
                </a:extLst>
              </p:cNvPr>
              <p:cNvSpPr/>
              <p:nvPr/>
            </p:nvSpPr>
            <p:spPr>
              <a:xfrm>
                <a:off x="126631" y="832452"/>
                <a:ext cx="835025" cy="569595"/>
              </a:xfrm>
              <a:custGeom>
                <a:avLst/>
                <a:gdLst/>
                <a:ahLst/>
                <a:cxnLst/>
                <a:rect l="l" t="t" r="r" b="b"/>
                <a:pathLst>
                  <a:path w="835025" h="569594">
                    <a:moveTo>
                      <a:pt x="834707" y="0"/>
                    </a:moveTo>
                    <a:lnTo>
                      <a:pt x="0" y="417474"/>
                    </a:lnTo>
                    <a:lnTo>
                      <a:pt x="0" y="569291"/>
                    </a:lnTo>
                    <a:lnTo>
                      <a:pt x="834707" y="152047"/>
                    </a:lnTo>
                    <a:lnTo>
                      <a:pt x="834707" y="0"/>
                    </a:lnTo>
                    <a:close/>
                  </a:path>
                </a:pathLst>
              </a:custGeom>
              <a:solidFill>
                <a:srgbClr val="257DE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8">
                <a:extLst>
                  <a:ext uri="{FF2B5EF4-FFF2-40B4-BE49-F238E27FC236}">
                    <a16:creationId xmlns:a16="http://schemas.microsoft.com/office/drawing/2014/main" id="{55D4B4DD-EA29-4528-81AC-1693055D03F1}"/>
                  </a:ext>
                </a:extLst>
              </p:cNvPr>
              <p:cNvSpPr/>
              <p:nvPr/>
            </p:nvSpPr>
            <p:spPr>
              <a:xfrm>
                <a:off x="0" y="1186578"/>
                <a:ext cx="127000" cy="215265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215265">
                    <a:moveTo>
                      <a:pt x="0" y="0"/>
                    </a:moveTo>
                    <a:lnTo>
                      <a:pt x="0" y="151848"/>
                    </a:lnTo>
                    <a:lnTo>
                      <a:pt x="126624" y="215166"/>
                    </a:lnTo>
                    <a:lnTo>
                      <a:pt x="126624" y="633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61A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18019DD6-C782-4FCB-B55C-774CDF8B1BB4}"/>
                </a:ext>
              </a:extLst>
            </p:cNvPr>
            <p:cNvGrpSpPr/>
            <p:nvPr/>
          </p:nvGrpSpPr>
          <p:grpSpPr>
            <a:xfrm>
              <a:off x="0" y="0"/>
              <a:ext cx="1393190" cy="799469"/>
              <a:chOff x="0" y="0"/>
              <a:chExt cx="1393190" cy="799469"/>
            </a:xfrm>
          </p:grpSpPr>
          <p:sp>
            <p:nvSpPr>
              <p:cNvPr id="31" name="object 9">
                <a:extLst>
                  <a:ext uri="{FF2B5EF4-FFF2-40B4-BE49-F238E27FC236}">
                    <a16:creationId xmlns:a16="http://schemas.microsoft.com/office/drawing/2014/main" id="{596A46DA-C1C1-496A-A2F8-86E1868D5020}"/>
                  </a:ext>
                </a:extLst>
              </p:cNvPr>
              <p:cNvSpPr/>
              <p:nvPr/>
            </p:nvSpPr>
            <p:spPr>
              <a:xfrm>
                <a:off x="0" y="0"/>
                <a:ext cx="1393190" cy="638175"/>
              </a:xfrm>
              <a:custGeom>
                <a:avLst/>
                <a:gdLst/>
                <a:ahLst/>
                <a:cxnLst/>
                <a:rect l="l" t="t" r="r" b="b"/>
                <a:pathLst>
                  <a:path w="1393190" h="638175">
                    <a:moveTo>
                      <a:pt x="1006534" y="0"/>
                    </a:moveTo>
                    <a:lnTo>
                      <a:pt x="1549" y="0"/>
                    </a:lnTo>
                    <a:lnTo>
                      <a:pt x="2" y="773"/>
                    </a:lnTo>
                    <a:lnTo>
                      <a:pt x="2" y="385455"/>
                    </a:lnTo>
                    <a:lnTo>
                      <a:pt x="504120" y="637593"/>
                    </a:lnTo>
                    <a:lnTo>
                      <a:pt x="1392648" y="193051"/>
                    </a:lnTo>
                    <a:lnTo>
                      <a:pt x="1006534" y="0"/>
                    </a:lnTo>
                  </a:path>
                </a:pathLst>
              </a:custGeom>
              <a:solidFill>
                <a:srgbClr val="DDE8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10">
                <a:extLst>
                  <a:ext uri="{FF2B5EF4-FFF2-40B4-BE49-F238E27FC236}">
                    <a16:creationId xmlns:a16="http://schemas.microsoft.com/office/drawing/2014/main" id="{D21A3DE4-203F-4622-AE9F-D262CA61C8DE}"/>
                  </a:ext>
                </a:extLst>
              </p:cNvPr>
              <p:cNvSpPr/>
              <p:nvPr/>
            </p:nvSpPr>
            <p:spPr>
              <a:xfrm>
                <a:off x="0" y="385442"/>
                <a:ext cx="504190" cy="414020"/>
              </a:xfrm>
              <a:custGeom>
                <a:avLst/>
                <a:gdLst/>
                <a:ahLst/>
                <a:cxnLst/>
                <a:rect l="l" t="t" r="r" b="b"/>
                <a:pathLst>
                  <a:path w="504190" h="414020">
                    <a:moveTo>
                      <a:pt x="0" y="0"/>
                    </a:moveTo>
                    <a:lnTo>
                      <a:pt x="0" y="161796"/>
                    </a:lnTo>
                    <a:lnTo>
                      <a:pt x="504120" y="413777"/>
                    </a:lnTo>
                    <a:lnTo>
                      <a:pt x="504120" y="252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B3E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11">
                <a:extLst>
                  <a:ext uri="{FF2B5EF4-FFF2-40B4-BE49-F238E27FC236}">
                    <a16:creationId xmlns:a16="http://schemas.microsoft.com/office/drawing/2014/main" id="{95A1EBA1-72F1-45EE-8DD4-D6F29941221E}"/>
                  </a:ext>
                </a:extLst>
              </p:cNvPr>
              <p:cNvSpPr/>
              <p:nvPr/>
            </p:nvSpPr>
            <p:spPr>
              <a:xfrm>
                <a:off x="504112" y="193044"/>
                <a:ext cx="889000" cy="606425"/>
              </a:xfrm>
              <a:custGeom>
                <a:avLst/>
                <a:gdLst/>
                <a:ahLst/>
                <a:cxnLst/>
                <a:rect l="l" t="t" r="r" b="b"/>
                <a:pathLst>
                  <a:path w="889000" h="606425">
                    <a:moveTo>
                      <a:pt x="888538" y="0"/>
                    </a:moveTo>
                    <a:lnTo>
                      <a:pt x="0" y="444530"/>
                    </a:lnTo>
                    <a:lnTo>
                      <a:pt x="0" y="606180"/>
                    </a:lnTo>
                    <a:lnTo>
                      <a:pt x="888538" y="161911"/>
                    </a:lnTo>
                    <a:lnTo>
                      <a:pt x="888538" y="0"/>
                    </a:lnTo>
                    <a:close/>
                  </a:path>
                </a:pathLst>
              </a:custGeom>
              <a:solidFill>
                <a:srgbClr val="E4F1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D6C716A9-4CF5-48C3-91D7-93B7BC03B768}"/>
              </a:ext>
            </a:extLst>
          </p:cNvPr>
          <p:cNvGrpSpPr/>
          <p:nvPr/>
        </p:nvGrpSpPr>
        <p:grpSpPr>
          <a:xfrm>
            <a:off x="6745952" y="-15430"/>
            <a:ext cx="699845" cy="364855"/>
            <a:chOff x="15805867" y="0"/>
            <a:chExt cx="1777537" cy="926696"/>
          </a:xfrm>
        </p:grpSpPr>
        <p:sp>
          <p:nvSpPr>
            <p:cNvPr id="38" name="object 27">
              <a:extLst>
                <a:ext uri="{FF2B5EF4-FFF2-40B4-BE49-F238E27FC236}">
                  <a16:creationId xmlns:a16="http://schemas.microsoft.com/office/drawing/2014/main" id="{BE68F7CA-9722-4616-B3DD-1FC076D4963C}"/>
                </a:ext>
              </a:extLst>
            </p:cNvPr>
            <p:cNvSpPr/>
            <p:nvPr/>
          </p:nvSpPr>
          <p:spPr>
            <a:xfrm>
              <a:off x="15805867" y="0"/>
              <a:ext cx="1777364" cy="765175"/>
            </a:xfrm>
            <a:custGeom>
              <a:avLst/>
              <a:gdLst/>
              <a:ahLst/>
              <a:cxnLst/>
              <a:rect l="l" t="t" r="r" b="b"/>
              <a:pathLst>
                <a:path w="1777365" h="765175">
                  <a:moveTo>
                    <a:pt x="1136970" y="0"/>
                  </a:moveTo>
                  <a:lnTo>
                    <a:pt x="640158" y="0"/>
                  </a:lnTo>
                  <a:lnTo>
                    <a:pt x="0" y="320272"/>
                  </a:lnTo>
                  <a:lnTo>
                    <a:pt x="888527" y="764803"/>
                  </a:lnTo>
                  <a:lnTo>
                    <a:pt x="1777328" y="320272"/>
                  </a:lnTo>
                  <a:lnTo>
                    <a:pt x="1136970" y="0"/>
                  </a:lnTo>
                  <a:close/>
                </a:path>
              </a:pathLst>
            </a:custGeom>
            <a:solidFill>
              <a:srgbClr val="FF5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28">
              <a:extLst>
                <a:ext uri="{FF2B5EF4-FFF2-40B4-BE49-F238E27FC236}">
                  <a16:creationId xmlns:a16="http://schemas.microsoft.com/office/drawing/2014/main" id="{122BB408-3D66-4420-B006-DBD8DAD9674D}"/>
                </a:ext>
              </a:extLst>
            </p:cNvPr>
            <p:cNvSpPr/>
            <p:nvPr/>
          </p:nvSpPr>
          <p:spPr>
            <a:xfrm>
              <a:off x="16694404" y="320271"/>
              <a:ext cx="889000" cy="606425"/>
            </a:xfrm>
            <a:custGeom>
              <a:avLst/>
              <a:gdLst/>
              <a:ahLst/>
              <a:cxnLst/>
              <a:rect l="l" t="t" r="r" b="b"/>
              <a:pathLst>
                <a:path w="889000" h="606425">
                  <a:moveTo>
                    <a:pt x="888789" y="0"/>
                  </a:moveTo>
                  <a:lnTo>
                    <a:pt x="0" y="444530"/>
                  </a:lnTo>
                  <a:lnTo>
                    <a:pt x="0" y="606180"/>
                  </a:lnTo>
                  <a:lnTo>
                    <a:pt x="888789" y="161911"/>
                  </a:lnTo>
                  <a:lnTo>
                    <a:pt x="888789" y="0"/>
                  </a:lnTo>
                  <a:close/>
                </a:path>
              </a:pathLst>
            </a:custGeom>
            <a:solidFill>
              <a:srgbClr val="FF00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29">
              <a:extLst>
                <a:ext uri="{FF2B5EF4-FFF2-40B4-BE49-F238E27FC236}">
                  <a16:creationId xmlns:a16="http://schemas.microsoft.com/office/drawing/2014/main" id="{5B15FDB2-5CCF-4C13-982E-FC1CA01CFAD9}"/>
                </a:ext>
              </a:extLst>
            </p:cNvPr>
            <p:cNvSpPr/>
            <p:nvPr/>
          </p:nvSpPr>
          <p:spPr>
            <a:xfrm>
              <a:off x="15805867" y="320269"/>
              <a:ext cx="889000" cy="606425"/>
            </a:xfrm>
            <a:custGeom>
              <a:avLst/>
              <a:gdLst/>
              <a:ahLst/>
              <a:cxnLst/>
              <a:rect l="l" t="t" r="r" b="b"/>
              <a:pathLst>
                <a:path w="889000" h="606425">
                  <a:moveTo>
                    <a:pt x="0" y="0"/>
                  </a:moveTo>
                  <a:lnTo>
                    <a:pt x="0" y="161911"/>
                  </a:lnTo>
                  <a:lnTo>
                    <a:pt x="888527" y="606180"/>
                  </a:lnTo>
                  <a:lnTo>
                    <a:pt x="888527" y="444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00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2" name="Таблица 41">
            <a:extLst>
              <a:ext uri="{FF2B5EF4-FFF2-40B4-BE49-F238E27FC236}">
                <a16:creationId xmlns:a16="http://schemas.microsoft.com/office/drawing/2014/main" id="{FFD85255-CF76-4E75-A78E-27E860953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094226"/>
              </p:ext>
            </p:extLst>
          </p:nvPr>
        </p:nvGraphicFramePr>
        <p:xfrm>
          <a:off x="475678" y="1060002"/>
          <a:ext cx="8414957" cy="3431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9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755">
                <a:tc>
                  <a:txBody>
                    <a:bodyPr/>
                    <a:lstStyle/>
                    <a:p>
                      <a:pPr algn="l"/>
                      <a:r>
                        <a:rPr lang="ru-RU" sz="1100" b="1" kern="1200" cap="all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Актуальность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A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проблемой водоподготовки сталкивается любая </a:t>
                      </a:r>
                      <a:r>
                        <a:rPr lang="ru-RU" sz="1100" b="0" i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водоснабжающая</a:t>
                      </a:r>
                      <a:r>
                        <a:rPr lang="ru-RU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/эксплуатирующая организация. </a:t>
                      </a:r>
                      <a:r>
                        <a:rPr lang="ru-RU" sz="1100" b="0" i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Кавитек</a:t>
                      </a:r>
                      <a:r>
                        <a:rPr lang="ru-RU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-Аква является качественно новым решением на рынке, не имеющим аналогов.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8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cap="all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Эффекты применения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cap="all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endParaRPr lang="ru-RU" sz="1100" b="1" kern="1200" cap="all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A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1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Качественные эффекты</a:t>
                      </a:r>
                      <a:r>
                        <a:rPr lang="en-US" sz="11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обеззараживание воды за счет озонирования, полное соответствие всем нормативным требованиям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исключения хлорирование и, как следствие, пагубных эффектов воздействия хлорных соединений на здоровье человека при контакте воды со слизистой/попадании внутрь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органолептических свой воды. Улучшение вкуса и запаха, повышение прозрачности, благотворное влияние на кожный покров человека.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100" b="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100" b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Экономические эффекты</a:t>
                      </a:r>
                      <a:r>
                        <a:rPr lang="en-US" sz="11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1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l" defTabSz="685800" rtl="0" eaLnBrk="1" latinLnBrk="0" hangingPunct="1"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операционных расходов на обеззараживание воды до 100%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171450" indent="-171450" algn="l" defTabSz="685800" rtl="0" eaLnBrk="1" latinLnBrk="0" hangingPunct="1"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существенное снижение расходов на эксплуатацию бассейнов за счет долгосрочной эксплуатации (до 10 лет), требующей минимального технического обслуживания.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884">
                <a:tc>
                  <a:txBody>
                    <a:bodyPr/>
                    <a:lstStyle/>
                    <a:p>
                      <a:pPr algn="l"/>
                      <a:r>
                        <a:rPr lang="ru-RU" sz="1100" b="1" kern="1200" cap="all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Безопасность применения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A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100" b="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Устройство абсолютно безопасно в применении. В случае отключения/выхода из строя блока автоматики, реактор переходит в режим обычной водопроводной трубы.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52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164FF7A4-D84C-4BB1-AEC8-2663522E4434}"/>
              </a:ext>
            </a:extLst>
          </p:cNvPr>
          <p:cNvGrpSpPr/>
          <p:nvPr/>
        </p:nvGrpSpPr>
        <p:grpSpPr>
          <a:xfrm>
            <a:off x="8013835" y="6093028"/>
            <a:ext cx="1130165" cy="780197"/>
            <a:chOff x="17474631" y="9493712"/>
            <a:chExt cx="2629671" cy="1815365"/>
          </a:xfrm>
        </p:grpSpPr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8FCC57B0-5782-4AA4-8834-D96A035157E9}"/>
                </a:ext>
              </a:extLst>
            </p:cNvPr>
            <p:cNvGrpSpPr/>
            <p:nvPr/>
          </p:nvGrpSpPr>
          <p:grpSpPr>
            <a:xfrm>
              <a:off x="17474631" y="10402525"/>
              <a:ext cx="1210319" cy="906416"/>
              <a:chOff x="17474631" y="10402525"/>
              <a:chExt cx="1210319" cy="906416"/>
            </a:xfrm>
          </p:grpSpPr>
          <p:sp>
            <p:nvSpPr>
              <p:cNvPr id="24" name="object 12">
                <a:extLst>
                  <a:ext uri="{FF2B5EF4-FFF2-40B4-BE49-F238E27FC236}">
                    <a16:creationId xmlns:a16="http://schemas.microsoft.com/office/drawing/2014/main" id="{4DAE7E84-D2F0-4F2D-AA0A-0EE41A60E0CC}"/>
                  </a:ext>
                </a:extLst>
              </p:cNvPr>
              <p:cNvSpPr/>
              <p:nvPr/>
            </p:nvSpPr>
            <p:spPr>
              <a:xfrm>
                <a:off x="17474640" y="10402525"/>
                <a:ext cx="1210310" cy="605155"/>
              </a:xfrm>
              <a:custGeom>
                <a:avLst/>
                <a:gdLst/>
                <a:ahLst/>
                <a:cxnLst/>
                <a:rect l="l" t="t" r="r" b="b"/>
                <a:pathLst>
                  <a:path w="1210309" h="605154">
                    <a:moveTo>
                      <a:pt x="604882" y="0"/>
                    </a:moveTo>
                    <a:lnTo>
                      <a:pt x="0" y="302545"/>
                    </a:lnTo>
                    <a:lnTo>
                      <a:pt x="604882" y="605081"/>
                    </a:lnTo>
                    <a:lnTo>
                      <a:pt x="1209764" y="302545"/>
                    </a:lnTo>
                    <a:lnTo>
                      <a:pt x="604882" y="0"/>
                    </a:lnTo>
                    <a:close/>
                  </a:path>
                </a:pathLst>
              </a:custGeom>
              <a:solidFill>
                <a:srgbClr val="DDE8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13">
                <a:extLst>
                  <a:ext uri="{FF2B5EF4-FFF2-40B4-BE49-F238E27FC236}">
                    <a16:creationId xmlns:a16="http://schemas.microsoft.com/office/drawing/2014/main" id="{48658FCB-1017-40AD-A7D8-550178B2F218}"/>
                  </a:ext>
                </a:extLst>
              </p:cNvPr>
              <p:cNvSpPr/>
              <p:nvPr/>
            </p:nvSpPr>
            <p:spPr>
              <a:xfrm>
                <a:off x="17474631" y="10705056"/>
                <a:ext cx="60515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5155" h="603884">
                    <a:moveTo>
                      <a:pt x="0" y="0"/>
                    </a:moveTo>
                    <a:lnTo>
                      <a:pt x="0" y="603499"/>
                    </a:lnTo>
                    <a:lnTo>
                      <a:pt x="604882" y="603499"/>
                    </a:lnTo>
                    <a:lnTo>
                      <a:pt x="604882" y="3025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B3E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14">
                <a:extLst>
                  <a:ext uri="{FF2B5EF4-FFF2-40B4-BE49-F238E27FC236}">
                    <a16:creationId xmlns:a16="http://schemas.microsoft.com/office/drawing/2014/main" id="{6619A6DE-E562-4BD3-8C83-F57A6BD87305}"/>
                  </a:ext>
                </a:extLst>
              </p:cNvPr>
              <p:cNvSpPr/>
              <p:nvPr/>
            </p:nvSpPr>
            <p:spPr>
              <a:xfrm>
                <a:off x="18079516" y="10705052"/>
                <a:ext cx="60515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5155" h="603884">
                    <a:moveTo>
                      <a:pt x="604882" y="0"/>
                    </a:moveTo>
                    <a:lnTo>
                      <a:pt x="0" y="302535"/>
                    </a:lnTo>
                    <a:lnTo>
                      <a:pt x="0" y="603499"/>
                    </a:lnTo>
                    <a:lnTo>
                      <a:pt x="604882" y="603499"/>
                    </a:lnTo>
                    <a:lnTo>
                      <a:pt x="604882" y="0"/>
                    </a:lnTo>
                    <a:close/>
                  </a:path>
                </a:pathLst>
              </a:custGeom>
              <a:solidFill>
                <a:srgbClr val="E4F1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9" name="Группа 18">
              <a:extLst>
                <a:ext uri="{FF2B5EF4-FFF2-40B4-BE49-F238E27FC236}">
                  <a16:creationId xmlns:a16="http://schemas.microsoft.com/office/drawing/2014/main" id="{C9B676C2-59C4-44BE-A907-1A9C3D4DB494}"/>
                </a:ext>
              </a:extLst>
            </p:cNvPr>
            <p:cNvGrpSpPr/>
            <p:nvPr/>
          </p:nvGrpSpPr>
          <p:grpSpPr>
            <a:xfrm>
              <a:off x="18266418" y="9493712"/>
              <a:ext cx="1837884" cy="1815365"/>
              <a:chOff x="18266418" y="9493712"/>
              <a:chExt cx="1837884" cy="1815365"/>
            </a:xfrm>
          </p:grpSpPr>
          <p:sp>
            <p:nvSpPr>
              <p:cNvPr id="20" name="object 15">
                <a:extLst>
                  <a:ext uri="{FF2B5EF4-FFF2-40B4-BE49-F238E27FC236}">
                    <a16:creationId xmlns:a16="http://schemas.microsoft.com/office/drawing/2014/main" id="{A5559271-9743-45D3-BE8E-46AE2D1CB831}"/>
                  </a:ext>
                </a:extLst>
              </p:cNvPr>
              <p:cNvSpPr/>
              <p:nvPr/>
            </p:nvSpPr>
            <p:spPr>
              <a:xfrm>
                <a:off x="18266418" y="9823177"/>
                <a:ext cx="655320" cy="1485900"/>
              </a:xfrm>
              <a:custGeom>
                <a:avLst/>
                <a:gdLst/>
                <a:ahLst/>
                <a:cxnLst/>
                <a:rect l="l" t="t" r="r" b="b"/>
                <a:pathLst>
                  <a:path w="655319" h="1485900">
                    <a:moveTo>
                      <a:pt x="0" y="0"/>
                    </a:moveTo>
                    <a:lnTo>
                      <a:pt x="0" y="1485378"/>
                    </a:lnTo>
                    <a:lnTo>
                      <a:pt x="654880" y="1485378"/>
                    </a:lnTo>
                    <a:lnTo>
                      <a:pt x="654880" y="3295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61A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6">
                <a:extLst>
                  <a:ext uri="{FF2B5EF4-FFF2-40B4-BE49-F238E27FC236}">
                    <a16:creationId xmlns:a16="http://schemas.microsoft.com/office/drawing/2014/main" id="{F1E54DA7-E4F6-4910-8076-D8560AE7F2C5}"/>
                  </a:ext>
                </a:extLst>
              </p:cNvPr>
              <p:cNvSpPr/>
              <p:nvPr/>
            </p:nvSpPr>
            <p:spPr>
              <a:xfrm>
                <a:off x="18921297" y="10216688"/>
                <a:ext cx="1183005" cy="1092200"/>
              </a:xfrm>
              <a:custGeom>
                <a:avLst/>
                <a:gdLst/>
                <a:ahLst/>
                <a:cxnLst/>
                <a:rect l="l" t="t" r="r" b="b"/>
                <a:pathLst>
                  <a:path w="1183005" h="1092200">
                    <a:moveTo>
                      <a:pt x="1182801" y="0"/>
                    </a:moveTo>
                    <a:lnTo>
                      <a:pt x="0" y="594819"/>
                    </a:lnTo>
                    <a:lnTo>
                      <a:pt x="0" y="1091868"/>
                    </a:lnTo>
                    <a:lnTo>
                      <a:pt x="1182801" y="1091868"/>
                    </a:lnTo>
                    <a:lnTo>
                      <a:pt x="1182801" y="0"/>
                    </a:lnTo>
                  </a:path>
                </a:pathLst>
              </a:custGeom>
              <a:solidFill>
                <a:srgbClr val="257DE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7">
                <a:extLst>
                  <a:ext uri="{FF2B5EF4-FFF2-40B4-BE49-F238E27FC236}">
                    <a16:creationId xmlns:a16="http://schemas.microsoft.com/office/drawing/2014/main" id="{8F655932-93AF-4A9B-862B-69751B9DB858}"/>
                  </a:ext>
                </a:extLst>
              </p:cNvPr>
              <p:cNvSpPr/>
              <p:nvPr/>
            </p:nvSpPr>
            <p:spPr>
              <a:xfrm>
                <a:off x="18266418" y="10481911"/>
                <a:ext cx="655320" cy="826769"/>
              </a:xfrm>
              <a:custGeom>
                <a:avLst/>
                <a:gdLst/>
                <a:ahLst/>
                <a:cxnLst/>
                <a:rect l="l" t="t" r="r" b="b"/>
                <a:pathLst>
                  <a:path w="655319" h="826770">
                    <a:moveTo>
                      <a:pt x="0" y="0"/>
                    </a:moveTo>
                    <a:lnTo>
                      <a:pt x="0" y="826644"/>
                    </a:lnTo>
                    <a:lnTo>
                      <a:pt x="654880" y="826644"/>
                    </a:lnTo>
                    <a:lnTo>
                      <a:pt x="654880" y="3296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61A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8">
                <a:extLst>
                  <a:ext uri="{FF2B5EF4-FFF2-40B4-BE49-F238E27FC236}">
                    <a16:creationId xmlns:a16="http://schemas.microsoft.com/office/drawing/2014/main" id="{A973674A-989B-449F-9570-3A844C35B8FA}"/>
                  </a:ext>
                </a:extLst>
              </p:cNvPr>
              <p:cNvSpPr/>
              <p:nvPr/>
            </p:nvSpPr>
            <p:spPr>
              <a:xfrm>
                <a:off x="18266418" y="9493712"/>
                <a:ext cx="1837689" cy="1318260"/>
              </a:xfrm>
              <a:custGeom>
                <a:avLst/>
                <a:gdLst/>
                <a:ahLst/>
                <a:cxnLst/>
                <a:rect l="l" t="t" r="r" b="b"/>
                <a:pathLst>
                  <a:path w="1837690" h="1318259">
                    <a:moveTo>
                      <a:pt x="654880" y="0"/>
                    </a:moveTo>
                    <a:lnTo>
                      <a:pt x="0" y="329445"/>
                    </a:lnTo>
                    <a:lnTo>
                      <a:pt x="654880" y="659047"/>
                    </a:lnTo>
                    <a:lnTo>
                      <a:pt x="0" y="988189"/>
                    </a:lnTo>
                    <a:lnTo>
                      <a:pt x="654880" y="1317792"/>
                    </a:lnTo>
                    <a:lnTo>
                      <a:pt x="1837681" y="722983"/>
                    </a:lnTo>
                    <a:lnTo>
                      <a:pt x="1837681" y="595091"/>
                    </a:lnTo>
                    <a:lnTo>
                      <a:pt x="654880" y="0"/>
                    </a:lnTo>
                  </a:path>
                </a:pathLst>
              </a:custGeom>
              <a:solidFill>
                <a:srgbClr val="36A4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cxnSp>
        <p:nvCxnSpPr>
          <p:cNvPr id="6" name="Прямая соединительная линия 5"/>
          <p:cNvCxnSpPr/>
          <p:nvPr/>
        </p:nvCxnSpPr>
        <p:spPr>
          <a:xfrm>
            <a:off x="0" y="894522"/>
            <a:ext cx="9144000" cy="0"/>
          </a:xfrm>
          <a:prstGeom prst="line">
            <a:avLst/>
          </a:prstGeom>
          <a:ln w="38100">
            <a:solidFill>
              <a:srgbClr val="FF001A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387099" y="132074"/>
            <a:ext cx="7886700" cy="648665"/>
          </a:xfrm>
        </p:spPr>
        <p:txBody>
          <a:bodyPr>
            <a:normAutofit fontScale="90000"/>
          </a:bodyPr>
          <a:lstStyle/>
          <a:p>
            <a:r>
              <a:rPr lang="ru-RU" sz="3100" b="1" kern="0" dirty="0">
                <a:solidFill>
                  <a:sysClr val="windowText" lastClr="000000"/>
                </a:solidFill>
                <a:latin typeface="Circe Extra Bold" panose="020B0802020203020203" pitchFamily="34" charset="-52"/>
              </a:rPr>
              <a:t>КОНКУРЕНТНОСПОСОБНОСТЬ</a:t>
            </a:r>
            <a:br>
              <a:rPr lang="ru-RU" sz="3100" b="1" kern="0" dirty="0">
                <a:solidFill>
                  <a:sysClr val="windowText" lastClr="000000"/>
                </a:solidFill>
                <a:latin typeface="Circe Extra Bold" panose="020B0802020203020203" pitchFamily="34" charset="-52"/>
              </a:rPr>
            </a:br>
            <a:r>
              <a:rPr lang="ru-RU" sz="1300" b="1" kern="0" dirty="0">
                <a:solidFill>
                  <a:sysClr val="windowText" lastClr="000000"/>
                </a:solidFill>
                <a:latin typeface="Circe Bold" panose="020B0602020203020203" pitchFamily="34" charset="-52"/>
              </a:rPr>
              <a:t>ИННОВАЦИОННОГО РЕШЕНИЯ  </a:t>
            </a:r>
            <a:endParaRPr lang="ru-RU" sz="2800" b="1" kern="0" dirty="0">
              <a:solidFill>
                <a:sysClr val="windowText" lastClr="000000"/>
              </a:solidFill>
              <a:latin typeface="Circe Bold" panose="020B0602020203020203" pitchFamily="34" charset="-52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5785DC-6BDB-4A67-BA04-2418D7044017}"/>
              </a:ext>
            </a:extLst>
          </p:cNvPr>
          <p:cNvSpPr/>
          <p:nvPr/>
        </p:nvSpPr>
        <p:spPr>
          <a:xfrm>
            <a:off x="7553269" y="91964"/>
            <a:ext cx="1327309" cy="6655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b="1" dirty="0">
                <a:latin typeface="Circe Bold" panose="020B0602020203020203" pitchFamily="34" charset="-52"/>
              </a:rPr>
              <a:t>ПИЛОТНЫЕ ТЕСТИРОВАНИЯ ИННОВАЦИОННЫХ РЕШЕНИЙ</a:t>
            </a:r>
          </a:p>
        </p:txBody>
      </p:sp>
      <p:sp>
        <p:nvSpPr>
          <p:cNvPr id="27" name="object 70">
            <a:extLst>
              <a:ext uri="{FF2B5EF4-FFF2-40B4-BE49-F238E27FC236}">
                <a16:creationId xmlns:a16="http://schemas.microsoft.com/office/drawing/2014/main" id="{39646552-9F14-4490-A4D0-12B7EF95F2B2}"/>
              </a:ext>
            </a:extLst>
          </p:cNvPr>
          <p:cNvSpPr txBox="1">
            <a:spLocks/>
          </p:cNvSpPr>
          <p:nvPr/>
        </p:nvSpPr>
        <p:spPr>
          <a:xfrm>
            <a:off x="8882083" y="6552691"/>
            <a:ext cx="13181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ru-RU" sz="1400" smtClean="0">
                <a:solidFill>
                  <a:schemeClr val="bg1"/>
                </a:solidFill>
              </a:rPr>
              <a:pPr marL="25400"/>
              <a:t>4</a:t>
            </a:fld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B7B2020B-A3FD-452D-A752-094830AD7B59}"/>
              </a:ext>
            </a:extLst>
          </p:cNvPr>
          <p:cNvGrpSpPr/>
          <p:nvPr/>
        </p:nvGrpSpPr>
        <p:grpSpPr>
          <a:xfrm>
            <a:off x="0" y="-1414"/>
            <a:ext cx="475704" cy="478728"/>
            <a:chOff x="0" y="0"/>
            <a:chExt cx="1393190" cy="1402047"/>
          </a:xfrm>
        </p:grpSpPr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id="{EF66E279-8104-4FBD-8D53-A7B8124B7F36}"/>
                </a:ext>
              </a:extLst>
            </p:cNvPr>
            <p:cNvGrpSpPr/>
            <p:nvPr/>
          </p:nvGrpSpPr>
          <p:grpSpPr>
            <a:xfrm>
              <a:off x="0" y="414971"/>
              <a:ext cx="961656" cy="987076"/>
              <a:chOff x="0" y="414971"/>
              <a:chExt cx="961656" cy="987076"/>
            </a:xfrm>
          </p:grpSpPr>
          <p:sp>
            <p:nvSpPr>
              <p:cNvPr id="34" name="object 6">
                <a:extLst>
                  <a:ext uri="{FF2B5EF4-FFF2-40B4-BE49-F238E27FC236}">
                    <a16:creationId xmlns:a16="http://schemas.microsoft.com/office/drawing/2014/main" id="{C6A1533F-EF7C-405B-9EAC-179B1A95597A}"/>
                  </a:ext>
                </a:extLst>
              </p:cNvPr>
              <p:cNvSpPr/>
              <p:nvPr/>
            </p:nvSpPr>
            <p:spPr>
              <a:xfrm>
                <a:off x="0" y="414971"/>
                <a:ext cx="961390" cy="835025"/>
              </a:xfrm>
              <a:custGeom>
                <a:avLst/>
                <a:gdLst/>
                <a:ahLst/>
                <a:cxnLst/>
                <a:rect l="l" t="t" r="r" b="b"/>
                <a:pathLst>
                  <a:path w="961390" h="835025">
                    <a:moveTo>
                      <a:pt x="126624" y="0"/>
                    </a:moveTo>
                    <a:lnTo>
                      <a:pt x="0" y="63348"/>
                    </a:lnTo>
                    <a:lnTo>
                      <a:pt x="0" y="771599"/>
                    </a:lnTo>
                    <a:lnTo>
                      <a:pt x="126624" y="834948"/>
                    </a:lnTo>
                    <a:lnTo>
                      <a:pt x="961342" y="417474"/>
                    </a:lnTo>
                    <a:lnTo>
                      <a:pt x="126624" y="0"/>
                    </a:lnTo>
                    <a:close/>
                  </a:path>
                </a:pathLst>
              </a:custGeom>
              <a:solidFill>
                <a:srgbClr val="36A4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7">
                <a:extLst>
                  <a:ext uri="{FF2B5EF4-FFF2-40B4-BE49-F238E27FC236}">
                    <a16:creationId xmlns:a16="http://schemas.microsoft.com/office/drawing/2014/main" id="{E38954F6-53C7-4CFF-8516-CA5744D4CB46}"/>
                  </a:ext>
                </a:extLst>
              </p:cNvPr>
              <p:cNvSpPr/>
              <p:nvPr/>
            </p:nvSpPr>
            <p:spPr>
              <a:xfrm>
                <a:off x="126631" y="832452"/>
                <a:ext cx="835025" cy="569595"/>
              </a:xfrm>
              <a:custGeom>
                <a:avLst/>
                <a:gdLst/>
                <a:ahLst/>
                <a:cxnLst/>
                <a:rect l="l" t="t" r="r" b="b"/>
                <a:pathLst>
                  <a:path w="835025" h="569594">
                    <a:moveTo>
                      <a:pt x="834707" y="0"/>
                    </a:moveTo>
                    <a:lnTo>
                      <a:pt x="0" y="417474"/>
                    </a:lnTo>
                    <a:lnTo>
                      <a:pt x="0" y="569291"/>
                    </a:lnTo>
                    <a:lnTo>
                      <a:pt x="834707" y="152047"/>
                    </a:lnTo>
                    <a:lnTo>
                      <a:pt x="834707" y="0"/>
                    </a:lnTo>
                    <a:close/>
                  </a:path>
                </a:pathLst>
              </a:custGeom>
              <a:solidFill>
                <a:srgbClr val="257DE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8">
                <a:extLst>
                  <a:ext uri="{FF2B5EF4-FFF2-40B4-BE49-F238E27FC236}">
                    <a16:creationId xmlns:a16="http://schemas.microsoft.com/office/drawing/2014/main" id="{55D4B4DD-EA29-4528-81AC-1693055D03F1}"/>
                  </a:ext>
                </a:extLst>
              </p:cNvPr>
              <p:cNvSpPr/>
              <p:nvPr/>
            </p:nvSpPr>
            <p:spPr>
              <a:xfrm>
                <a:off x="0" y="1186578"/>
                <a:ext cx="127000" cy="215265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215265">
                    <a:moveTo>
                      <a:pt x="0" y="0"/>
                    </a:moveTo>
                    <a:lnTo>
                      <a:pt x="0" y="151848"/>
                    </a:lnTo>
                    <a:lnTo>
                      <a:pt x="126624" y="215166"/>
                    </a:lnTo>
                    <a:lnTo>
                      <a:pt x="126624" y="633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61A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18019DD6-C782-4FCB-B55C-774CDF8B1BB4}"/>
                </a:ext>
              </a:extLst>
            </p:cNvPr>
            <p:cNvGrpSpPr/>
            <p:nvPr/>
          </p:nvGrpSpPr>
          <p:grpSpPr>
            <a:xfrm>
              <a:off x="0" y="0"/>
              <a:ext cx="1393190" cy="799469"/>
              <a:chOff x="0" y="0"/>
              <a:chExt cx="1393190" cy="799469"/>
            </a:xfrm>
          </p:grpSpPr>
          <p:sp>
            <p:nvSpPr>
              <p:cNvPr id="31" name="object 9">
                <a:extLst>
                  <a:ext uri="{FF2B5EF4-FFF2-40B4-BE49-F238E27FC236}">
                    <a16:creationId xmlns:a16="http://schemas.microsoft.com/office/drawing/2014/main" id="{596A46DA-C1C1-496A-A2F8-86E1868D5020}"/>
                  </a:ext>
                </a:extLst>
              </p:cNvPr>
              <p:cNvSpPr/>
              <p:nvPr/>
            </p:nvSpPr>
            <p:spPr>
              <a:xfrm>
                <a:off x="0" y="0"/>
                <a:ext cx="1393190" cy="638175"/>
              </a:xfrm>
              <a:custGeom>
                <a:avLst/>
                <a:gdLst/>
                <a:ahLst/>
                <a:cxnLst/>
                <a:rect l="l" t="t" r="r" b="b"/>
                <a:pathLst>
                  <a:path w="1393190" h="638175">
                    <a:moveTo>
                      <a:pt x="1006534" y="0"/>
                    </a:moveTo>
                    <a:lnTo>
                      <a:pt x="1549" y="0"/>
                    </a:lnTo>
                    <a:lnTo>
                      <a:pt x="2" y="773"/>
                    </a:lnTo>
                    <a:lnTo>
                      <a:pt x="2" y="385455"/>
                    </a:lnTo>
                    <a:lnTo>
                      <a:pt x="504120" y="637593"/>
                    </a:lnTo>
                    <a:lnTo>
                      <a:pt x="1392648" y="193051"/>
                    </a:lnTo>
                    <a:lnTo>
                      <a:pt x="1006534" y="0"/>
                    </a:lnTo>
                  </a:path>
                </a:pathLst>
              </a:custGeom>
              <a:solidFill>
                <a:srgbClr val="DDE8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10">
                <a:extLst>
                  <a:ext uri="{FF2B5EF4-FFF2-40B4-BE49-F238E27FC236}">
                    <a16:creationId xmlns:a16="http://schemas.microsoft.com/office/drawing/2014/main" id="{D21A3DE4-203F-4622-AE9F-D262CA61C8DE}"/>
                  </a:ext>
                </a:extLst>
              </p:cNvPr>
              <p:cNvSpPr/>
              <p:nvPr/>
            </p:nvSpPr>
            <p:spPr>
              <a:xfrm>
                <a:off x="0" y="385442"/>
                <a:ext cx="504190" cy="414020"/>
              </a:xfrm>
              <a:custGeom>
                <a:avLst/>
                <a:gdLst/>
                <a:ahLst/>
                <a:cxnLst/>
                <a:rect l="l" t="t" r="r" b="b"/>
                <a:pathLst>
                  <a:path w="504190" h="414020">
                    <a:moveTo>
                      <a:pt x="0" y="0"/>
                    </a:moveTo>
                    <a:lnTo>
                      <a:pt x="0" y="161796"/>
                    </a:lnTo>
                    <a:lnTo>
                      <a:pt x="504120" y="413777"/>
                    </a:lnTo>
                    <a:lnTo>
                      <a:pt x="504120" y="252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B3E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11">
                <a:extLst>
                  <a:ext uri="{FF2B5EF4-FFF2-40B4-BE49-F238E27FC236}">
                    <a16:creationId xmlns:a16="http://schemas.microsoft.com/office/drawing/2014/main" id="{95A1EBA1-72F1-45EE-8DD4-D6F29941221E}"/>
                  </a:ext>
                </a:extLst>
              </p:cNvPr>
              <p:cNvSpPr/>
              <p:nvPr/>
            </p:nvSpPr>
            <p:spPr>
              <a:xfrm>
                <a:off x="504112" y="193044"/>
                <a:ext cx="889000" cy="606425"/>
              </a:xfrm>
              <a:custGeom>
                <a:avLst/>
                <a:gdLst/>
                <a:ahLst/>
                <a:cxnLst/>
                <a:rect l="l" t="t" r="r" b="b"/>
                <a:pathLst>
                  <a:path w="889000" h="606425">
                    <a:moveTo>
                      <a:pt x="888538" y="0"/>
                    </a:moveTo>
                    <a:lnTo>
                      <a:pt x="0" y="444530"/>
                    </a:lnTo>
                    <a:lnTo>
                      <a:pt x="0" y="606180"/>
                    </a:lnTo>
                    <a:lnTo>
                      <a:pt x="888538" y="161911"/>
                    </a:lnTo>
                    <a:lnTo>
                      <a:pt x="888538" y="0"/>
                    </a:lnTo>
                    <a:close/>
                  </a:path>
                </a:pathLst>
              </a:custGeom>
              <a:solidFill>
                <a:srgbClr val="E4F1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D6C716A9-4CF5-48C3-91D7-93B7BC03B768}"/>
              </a:ext>
            </a:extLst>
          </p:cNvPr>
          <p:cNvGrpSpPr/>
          <p:nvPr/>
        </p:nvGrpSpPr>
        <p:grpSpPr>
          <a:xfrm>
            <a:off x="6745952" y="-15430"/>
            <a:ext cx="699845" cy="364855"/>
            <a:chOff x="15805867" y="0"/>
            <a:chExt cx="1777537" cy="926696"/>
          </a:xfrm>
        </p:grpSpPr>
        <p:sp>
          <p:nvSpPr>
            <p:cNvPr id="38" name="object 27">
              <a:extLst>
                <a:ext uri="{FF2B5EF4-FFF2-40B4-BE49-F238E27FC236}">
                  <a16:creationId xmlns:a16="http://schemas.microsoft.com/office/drawing/2014/main" id="{BE68F7CA-9722-4616-B3DD-1FC076D4963C}"/>
                </a:ext>
              </a:extLst>
            </p:cNvPr>
            <p:cNvSpPr/>
            <p:nvPr/>
          </p:nvSpPr>
          <p:spPr>
            <a:xfrm>
              <a:off x="15805867" y="0"/>
              <a:ext cx="1777364" cy="765175"/>
            </a:xfrm>
            <a:custGeom>
              <a:avLst/>
              <a:gdLst/>
              <a:ahLst/>
              <a:cxnLst/>
              <a:rect l="l" t="t" r="r" b="b"/>
              <a:pathLst>
                <a:path w="1777365" h="765175">
                  <a:moveTo>
                    <a:pt x="1136970" y="0"/>
                  </a:moveTo>
                  <a:lnTo>
                    <a:pt x="640158" y="0"/>
                  </a:lnTo>
                  <a:lnTo>
                    <a:pt x="0" y="320272"/>
                  </a:lnTo>
                  <a:lnTo>
                    <a:pt x="888527" y="764803"/>
                  </a:lnTo>
                  <a:lnTo>
                    <a:pt x="1777328" y="320272"/>
                  </a:lnTo>
                  <a:lnTo>
                    <a:pt x="1136970" y="0"/>
                  </a:lnTo>
                  <a:close/>
                </a:path>
              </a:pathLst>
            </a:custGeom>
            <a:solidFill>
              <a:srgbClr val="FF5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28">
              <a:extLst>
                <a:ext uri="{FF2B5EF4-FFF2-40B4-BE49-F238E27FC236}">
                  <a16:creationId xmlns:a16="http://schemas.microsoft.com/office/drawing/2014/main" id="{122BB408-3D66-4420-B006-DBD8DAD9674D}"/>
                </a:ext>
              </a:extLst>
            </p:cNvPr>
            <p:cNvSpPr/>
            <p:nvPr/>
          </p:nvSpPr>
          <p:spPr>
            <a:xfrm>
              <a:off x="16694404" y="320271"/>
              <a:ext cx="889000" cy="606425"/>
            </a:xfrm>
            <a:custGeom>
              <a:avLst/>
              <a:gdLst/>
              <a:ahLst/>
              <a:cxnLst/>
              <a:rect l="l" t="t" r="r" b="b"/>
              <a:pathLst>
                <a:path w="889000" h="606425">
                  <a:moveTo>
                    <a:pt x="888789" y="0"/>
                  </a:moveTo>
                  <a:lnTo>
                    <a:pt x="0" y="444530"/>
                  </a:lnTo>
                  <a:lnTo>
                    <a:pt x="0" y="606180"/>
                  </a:lnTo>
                  <a:lnTo>
                    <a:pt x="888789" y="161911"/>
                  </a:lnTo>
                  <a:lnTo>
                    <a:pt x="888789" y="0"/>
                  </a:lnTo>
                  <a:close/>
                </a:path>
              </a:pathLst>
            </a:custGeom>
            <a:solidFill>
              <a:srgbClr val="FF00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29">
              <a:extLst>
                <a:ext uri="{FF2B5EF4-FFF2-40B4-BE49-F238E27FC236}">
                  <a16:creationId xmlns:a16="http://schemas.microsoft.com/office/drawing/2014/main" id="{5B15FDB2-5CCF-4C13-982E-FC1CA01CFAD9}"/>
                </a:ext>
              </a:extLst>
            </p:cNvPr>
            <p:cNvSpPr/>
            <p:nvPr/>
          </p:nvSpPr>
          <p:spPr>
            <a:xfrm>
              <a:off x="15805867" y="320269"/>
              <a:ext cx="889000" cy="606425"/>
            </a:xfrm>
            <a:custGeom>
              <a:avLst/>
              <a:gdLst/>
              <a:ahLst/>
              <a:cxnLst/>
              <a:rect l="l" t="t" r="r" b="b"/>
              <a:pathLst>
                <a:path w="889000" h="606425">
                  <a:moveTo>
                    <a:pt x="0" y="0"/>
                  </a:moveTo>
                  <a:lnTo>
                    <a:pt x="0" y="161911"/>
                  </a:lnTo>
                  <a:lnTo>
                    <a:pt x="888527" y="606180"/>
                  </a:lnTo>
                  <a:lnTo>
                    <a:pt x="888527" y="444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00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1" name="Таблица 40">
            <a:extLst>
              <a:ext uri="{FF2B5EF4-FFF2-40B4-BE49-F238E27FC236}">
                <a16:creationId xmlns:a16="http://schemas.microsoft.com/office/drawing/2014/main" id="{4F1370F2-7D53-48C9-8202-A0D45C523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34859"/>
              </p:ext>
            </p:extLst>
          </p:nvPr>
        </p:nvGraphicFramePr>
        <p:xfrm>
          <a:off x="478525" y="2580319"/>
          <a:ext cx="8471871" cy="4137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8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7904">
                  <a:extLst>
                    <a:ext uri="{9D8B030D-6E8A-4147-A177-3AD203B41FA5}">
                      <a16:colId xmlns:a16="http://schemas.microsoft.com/office/drawing/2014/main" val="3865338974"/>
                    </a:ext>
                  </a:extLst>
                </a:gridCol>
                <a:gridCol w="1507191">
                  <a:extLst>
                    <a:ext uri="{9D8B030D-6E8A-4147-A177-3AD203B41FA5}">
                      <a16:colId xmlns:a16="http://schemas.microsoft.com/office/drawing/2014/main" val="2288970721"/>
                    </a:ext>
                  </a:extLst>
                </a:gridCol>
              </a:tblGrid>
              <a:tr h="340323">
                <a:tc gridSpan="2">
                  <a:txBody>
                    <a:bodyPr/>
                    <a:lstStyle/>
                    <a:p>
                      <a:pPr marL="36000" marR="0" lvl="1" indent="0" algn="l" defTabSz="914400" eaLnBrk="1" fontAlgn="auto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1" cap="all" baseline="0" dirty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ЛИДИРУЮЩИЕ Конкурирующие решения </a:t>
                      </a:r>
                      <a:r>
                        <a:rPr lang="ru-RU" sz="800" b="0" kern="1200" cap="all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(ИСПОЛЬЗУЮТ аналогичную ТЕХНОЛОГИЮ, ПОДХОД для решения </a:t>
                      </a:r>
                      <a:br>
                        <a:rPr lang="ru-RU" sz="800" b="0" kern="1200" cap="all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lang="ru-RU" sz="800" b="0" kern="1200" cap="all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тоЙ</a:t>
                      </a:r>
                      <a:r>
                        <a:rPr lang="ru-RU" sz="800" b="0" kern="1200" cap="all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же проблемы)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4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 marR="0" lvl="1" indent="0" algn="just" defTabSz="914400" eaLnBrk="1" fontAlgn="auto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100" b="1" cap="all" baseline="0" dirty="0">
                        <a:solidFill>
                          <a:srgbClr val="080808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" marR="0" lvl="1" indent="0" algn="just" defTabSz="914400" eaLnBrk="1" fontAlgn="auto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1" kern="1200" cap="all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Технологические преимущества конкурента</a:t>
                      </a:r>
                      <a:endParaRPr lang="ru-RU" sz="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4FF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1" indent="0" algn="just" defTabSz="914400" eaLnBrk="1" fontAlgn="auto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1" kern="1200" cap="all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Технологические недостатки конкурента</a:t>
                      </a:r>
                      <a:endParaRPr lang="ru-RU" sz="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4FF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1" indent="0" algn="just" defTabSz="914400" eaLnBrk="1" fontAlgn="auto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1" kern="1200" cap="all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экономические преимущества конкурента</a:t>
                      </a:r>
                    </a:p>
                    <a:p>
                      <a:pPr marL="36000" marR="0" lvl="1" indent="0" algn="just" defTabSz="914400" eaLnBrk="1" fontAlgn="auto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4FF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экономические недостатки конкурента</a:t>
                      </a:r>
                    </a:p>
                    <a:p>
                      <a:pPr marL="36000" marR="0" lvl="1" indent="0" algn="just" defTabSz="914400" eaLnBrk="1" fontAlgn="auto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774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+mj-lt"/>
                        </a:rPr>
                        <a:t>В мире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8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en-US" sz="1000" i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Apel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Ozon + </a:t>
                      </a:r>
                      <a:r>
                        <a:rPr lang="en-US" sz="1000" i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Wassertechnik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GmbH</a:t>
                      </a:r>
                      <a:r>
                        <a:rPr lang="ru-RU" sz="10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i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Ozomat</a:t>
                      </a:r>
                      <a:r>
                        <a:rPr lang="ru-RU" sz="10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Германия, 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  <a:hlinkClick r:id="rId3"/>
                        </a:rPr>
                        <a:t>https://www.ozomat.de/infomaterial-ozomat/</a:t>
                      </a:r>
                      <a:endParaRPr lang="ru-RU" sz="100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Установка для бассейнов, объемом до 80 </a:t>
                      </a:r>
                      <a:r>
                        <a:rPr lang="ru-RU" sz="1000" i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куб.м</a:t>
                      </a:r>
                      <a:r>
                        <a:rPr lang="ru-RU" sz="10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 Очищает и обеззараживает 10 тонн воды в час. Габариты: 400х1350х500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Не позволяет исключить хлорирование, хоть и существенно минимизирует. Большие габариты установки. Необходимость регулярного обслуживания.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Отсутствуют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Высокая стоимость, высокое энергопотребление, регулярные затраты на обслуживание и необходимость затрат на хлорирование.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Цена порядка 500 </a:t>
                      </a:r>
                      <a:r>
                        <a:rPr lang="ru-RU" sz="100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291">
                <a:tc>
                  <a:txBody>
                    <a:bodyPr/>
                    <a:lstStyle/>
                    <a:p>
                      <a:r>
                        <a:rPr lang="ru-RU" sz="1000" b="1">
                          <a:latin typeface="+mj-lt"/>
                        </a:rPr>
                        <a:t>В России</a:t>
                      </a:r>
                      <a:endParaRPr lang="ru-RU" sz="1000" b="1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Scout Duo</a:t>
                      </a:r>
                      <a:r>
                        <a:rPr lang="ru-RU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i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Xenozone</a:t>
                      </a:r>
                      <a:r>
                        <a:rPr lang="ru-RU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Россия, 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https://xenozone.ru/katalog/sistemy-ochistki-vody/chastnye-bassejny/sistema-kombinirovannoj-obrabotki-vodyi-xenozone-scout-duo-50.html</a:t>
                      </a:r>
                      <a:endParaRPr lang="ru-RU" sz="10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До 50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куб.м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., потребляет 1,39 кВт из сети 220В. За один час устройство обработает 4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куб.м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. воды. Кроме генератора О3 и ультрафиолетового стерилизатора, установка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оборудована:повысительным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насосом;датчиком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протока;статическим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миксером;деструктором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 остаточного газа.</a:t>
                      </a:r>
                      <a:endParaRPr lang="ru-RU" sz="10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Не позволяет исключить хлорирование, хоть и существенно минимизирует. Большие габариты установки. Необходимость регулярного обслуживания.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Отсутствуют</a:t>
                      </a:r>
                      <a:endParaRPr lang="ru-RU" sz="10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Высокая стоимость, высокое энергопотребление, регулярные затраты на обслуживание и необходимость затрат на хлорирование.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Цена порядка 500 </a:t>
                      </a:r>
                      <a:r>
                        <a:rPr lang="ru-RU" sz="100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endParaRPr lang="ru-RU" sz="10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3" name="Таблица 42">
            <a:extLst>
              <a:ext uri="{FF2B5EF4-FFF2-40B4-BE49-F238E27FC236}">
                <a16:creationId xmlns:a16="http://schemas.microsoft.com/office/drawing/2014/main" id="{70DA6F0C-1918-4B85-BD65-90C4CC755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247713"/>
              </p:ext>
            </p:extLst>
          </p:nvPr>
        </p:nvGraphicFramePr>
        <p:xfrm>
          <a:off x="475678" y="1059831"/>
          <a:ext cx="8477566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7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71567">
                <a:tc>
                  <a:txBody>
                    <a:bodyPr/>
                    <a:lstStyle/>
                    <a:p>
                      <a:pPr defTabSz="685800" fontAlgn="t">
                        <a:defRPr/>
                      </a:pPr>
                      <a:r>
                        <a:rPr lang="ru-RU" sz="1100" b="1" cap="all" dirty="0">
                          <a:solidFill>
                            <a:srgbClr val="080808"/>
                          </a:solidFill>
                          <a:cs typeface="Arial" pitchFamily="34" charset="0"/>
                        </a:rPr>
                        <a:t>Основные НЕДОСТАТКИ И преимущества </a:t>
                      </a:r>
                      <a:r>
                        <a:rPr lang="ru-RU" sz="1100" dirty="0">
                          <a:solidFill>
                            <a:srgbClr val="080808"/>
                          </a:solidFill>
                          <a:cs typeface="Arial" pitchFamily="34" charset="0"/>
                        </a:rPr>
                        <a:t>инновационного решения по сравнению с конкурирующими или альтернативными решениями</a:t>
                      </a:r>
                      <a:r>
                        <a:rPr lang="en-US" sz="1100" dirty="0">
                          <a:solidFill>
                            <a:srgbClr val="080808"/>
                          </a:solidFill>
                          <a:cs typeface="Arial" pitchFamily="34" charset="0"/>
                        </a:rPr>
                        <a:t>:</a:t>
                      </a:r>
                      <a:endParaRPr lang="ru-RU" sz="1100" dirty="0">
                        <a:solidFill>
                          <a:srgbClr val="080808"/>
                        </a:solidFill>
                        <a:cs typeface="Arial" pitchFamily="34" charset="0"/>
                      </a:endParaRPr>
                    </a:p>
                    <a:p>
                      <a:pPr defTabSz="685800" fontAlgn="t">
                        <a:defRPr/>
                      </a:pPr>
                      <a:r>
                        <a:rPr lang="ru-RU" sz="1100" dirty="0">
                          <a:solidFill>
                            <a:srgbClr val="080808"/>
                          </a:solidFill>
                          <a:cs typeface="Arial" pitchFamily="34" charset="0"/>
                        </a:rPr>
                        <a:t>На текущий момент существуют 3 наиболее распространенные технологии обеззараживания воды: хлорирование, озонирование и обработка ультрафиолетом. Хлорирование, несмотря на ряд существенных недостатков, применяется повсеместно за счет простоты и дешевизны. Ультрафиолет способен быть эффективным, но применяется реже всех в виду большой закупочной стоимости оборудования, сложного и дорого обслуживание. Озонирование само по себе не является инновацией и по эффективности обеззараживания не уступает хлорированию, однако, на текущий момент не существует таких компактных и надежных устройств, как </a:t>
                      </a:r>
                      <a:r>
                        <a:rPr lang="ru-RU" sz="1100" dirty="0" err="1">
                          <a:solidFill>
                            <a:srgbClr val="080808"/>
                          </a:solidFill>
                          <a:cs typeface="Arial" pitchFamily="34" charset="0"/>
                        </a:rPr>
                        <a:t>Кавитек</a:t>
                      </a:r>
                      <a:r>
                        <a:rPr lang="ru-RU" sz="1100" dirty="0">
                          <a:solidFill>
                            <a:srgbClr val="080808"/>
                          </a:solidFill>
                          <a:cs typeface="Arial" pitchFamily="34" charset="0"/>
                        </a:rPr>
                        <a:t>-Аква, способных полностью растворять озон в воде (с положительным превышением нормативного уровня).</a:t>
                      </a:r>
                      <a:endParaRPr lang="en-US" sz="11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33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164FF7A4-D84C-4BB1-AEC8-2663522E4434}"/>
              </a:ext>
            </a:extLst>
          </p:cNvPr>
          <p:cNvGrpSpPr/>
          <p:nvPr/>
        </p:nvGrpSpPr>
        <p:grpSpPr>
          <a:xfrm>
            <a:off x="8013835" y="6093028"/>
            <a:ext cx="1130165" cy="780197"/>
            <a:chOff x="17474631" y="9493712"/>
            <a:chExt cx="2629671" cy="1815365"/>
          </a:xfrm>
        </p:grpSpPr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8FCC57B0-5782-4AA4-8834-D96A035157E9}"/>
                </a:ext>
              </a:extLst>
            </p:cNvPr>
            <p:cNvGrpSpPr/>
            <p:nvPr/>
          </p:nvGrpSpPr>
          <p:grpSpPr>
            <a:xfrm>
              <a:off x="17474631" y="10402525"/>
              <a:ext cx="1210319" cy="906416"/>
              <a:chOff x="17474631" y="10402525"/>
              <a:chExt cx="1210319" cy="906416"/>
            </a:xfrm>
          </p:grpSpPr>
          <p:sp>
            <p:nvSpPr>
              <p:cNvPr id="24" name="object 12">
                <a:extLst>
                  <a:ext uri="{FF2B5EF4-FFF2-40B4-BE49-F238E27FC236}">
                    <a16:creationId xmlns:a16="http://schemas.microsoft.com/office/drawing/2014/main" id="{4DAE7E84-D2F0-4F2D-AA0A-0EE41A60E0CC}"/>
                  </a:ext>
                </a:extLst>
              </p:cNvPr>
              <p:cNvSpPr/>
              <p:nvPr/>
            </p:nvSpPr>
            <p:spPr>
              <a:xfrm>
                <a:off x="17474640" y="10402525"/>
                <a:ext cx="1210310" cy="605155"/>
              </a:xfrm>
              <a:custGeom>
                <a:avLst/>
                <a:gdLst/>
                <a:ahLst/>
                <a:cxnLst/>
                <a:rect l="l" t="t" r="r" b="b"/>
                <a:pathLst>
                  <a:path w="1210309" h="605154">
                    <a:moveTo>
                      <a:pt x="604882" y="0"/>
                    </a:moveTo>
                    <a:lnTo>
                      <a:pt x="0" y="302545"/>
                    </a:lnTo>
                    <a:lnTo>
                      <a:pt x="604882" y="605081"/>
                    </a:lnTo>
                    <a:lnTo>
                      <a:pt x="1209764" y="302545"/>
                    </a:lnTo>
                    <a:lnTo>
                      <a:pt x="604882" y="0"/>
                    </a:lnTo>
                    <a:close/>
                  </a:path>
                </a:pathLst>
              </a:custGeom>
              <a:solidFill>
                <a:srgbClr val="DDE8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13">
                <a:extLst>
                  <a:ext uri="{FF2B5EF4-FFF2-40B4-BE49-F238E27FC236}">
                    <a16:creationId xmlns:a16="http://schemas.microsoft.com/office/drawing/2014/main" id="{48658FCB-1017-40AD-A7D8-550178B2F218}"/>
                  </a:ext>
                </a:extLst>
              </p:cNvPr>
              <p:cNvSpPr/>
              <p:nvPr/>
            </p:nvSpPr>
            <p:spPr>
              <a:xfrm>
                <a:off x="17474631" y="10705056"/>
                <a:ext cx="60515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5155" h="603884">
                    <a:moveTo>
                      <a:pt x="0" y="0"/>
                    </a:moveTo>
                    <a:lnTo>
                      <a:pt x="0" y="603499"/>
                    </a:lnTo>
                    <a:lnTo>
                      <a:pt x="604882" y="603499"/>
                    </a:lnTo>
                    <a:lnTo>
                      <a:pt x="604882" y="3025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B3E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14">
                <a:extLst>
                  <a:ext uri="{FF2B5EF4-FFF2-40B4-BE49-F238E27FC236}">
                    <a16:creationId xmlns:a16="http://schemas.microsoft.com/office/drawing/2014/main" id="{6619A6DE-E562-4BD3-8C83-F57A6BD87305}"/>
                  </a:ext>
                </a:extLst>
              </p:cNvPr>
              <p:cNvSpPr/>
              <p:nvPr/>
            </p:nvSpPr>
            <p:spPr>
              <a:xfrm>
                <a:off x="18079516" y="10705052"/>
                <a:ext cx="60515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5155" h="603884">
                    <a:moveTo>
                      <a:pt x="604882" y="0"/>
                    </a:moveTo>
                    <a:lnTo>
                      <a:pt x="0" y="302535"/>
                    </a:lnTo>
                    <a:lnTo>
                      <a:pt x="0" y="603499"/>
                    </a:lnTo>
                    <a:lnTo>
                      <a:pt x="604882" y="603499"/>
                    </a:lnTo>
                    <a:lnTo>
                      <a:pt x="604882" y="0"/>
                    </a:lnTo>
                    <a:close/>
                  </a:path>
                </a:pathLst>
              </a:custGeom>
              <a:solidFill>
                <a:srgbClr val="E4F1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9" name="Группа 18">
              <a:extLst>
                <a:ext uri="{FF2B5EF4-FFF2-40B4-BE49-F238E27FC236}">
                  <a16:creationId xmlns:a16="http://schemas.microsoft.com/office/drawing/2014/main" id="{C9B676C2-59C4-44BE-A907-1A9C3D4DB494}"/>
                </a:ext>
              </a:extLst>
            </p:cNvPr>
            <p:cNvGrpSpPr/>
            <p:nvPr/>
          </p:nvGrpSpPr>
          <p:grpSpPr>
            <a:xfrm>
              <a:off x="18266418" y="9493712"/>
              <a:ext cx="1837884" cy="1815365"/>
              <a:chOff x="18266418" y="9493712"/>
              <a:chExt cx="1837884" cy="1815365"/>
            </a:xfrm>
          </p:grpSpPr>
          <p:sp>
            <p:nvSpPr>
              <p:cNvPr id="20" name="object 15">
                <a:extLst>
                  <a:ext uri="{FF2B5EF4-FFF2-40B4-BE49-F238E27FC236}">
                    <a16:creationId xmlns:a16="http://schemas.microsoft.com/office/drawing/2014/main" id="{A5559271-9743-45D3-BE8E-46AE2D1CB831}"/>
                  </a:ext>
                </a:extLst>
              </p:cNvPr>
              <p:cNvSpPr/>
              <p:nvPr/>
            </p:nvSpPr>
            <p:spPr>
              <a:xfrm>
                <a:off x="18266418" y="9823177"/>
                <a:ext cx="655320" cy="1485900"/>
              </a:xfrm>
              <a:custGeom>
                <a:avLst/>
                <a:gdLst/>
                <a:ahLst/>
                <a:cxnLst/>
                <a:rect l="l" t="t" r="r" b="b"/>
                <a:pathLst>
                  <a:path w="655319" h="1485900">
                    <a:moveTo>
                      <a:pt x="0" y="0"/>
                    </a:moveTo>
                    <a:lnTo>
                      <a:pt x="0" y="1485378"/>
                    </a:lnTo>
                    <a:lnTo>
                      <a:pt x="654880" y="1485378"/>
                    </a:lnTo>
                    <a:lnTo>
                      <a:pt x="654880" y="3295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61A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6">
                <a:extLst>
                  <a:ext uri="{FF2B5EF4-FFF2-40B4-BE49-F238E27FC236}">
                    <a16:creationId xmlns:a16="http://schemas.microsoft.com/office/drawing/2014/main" id="{F1E54DA7-E4F6-4910-8076-D8560AE7F2C5}"/>
                  </a:ext>
                </a:extLst>
              </p:cNvPr>
              <p:cNvSpPr/>
              <p:nvPr/>
            </p:nvSpPr>
            <p:spPr>
              <a:xfrm>
                <a:off x="18921297" y="10216688"/>
                <a:ext cx="1183005" cy="1092200"/>
              </a:xfrm>
              <a:custGeom>
                <a:avLst/>
                <a:gdLst/>
                <a:ahLst/>
                <a:cxnLst/>
                <a:rect l="l" t="t" r="r" b="b"/>
                <a:pathLst>
                  <a:path w="1183005" h="1092200">
                    <a:moveTo>
                      <a:pt x="1182801" y="0"/>
                    </a:moveTo>
                    <a:lnTo>
                      <a:pt x="0" y="594819"/>
                    </a:lnTo>
                    <a:lnTo>
                      <a:pt x="0" y="1091868"/>
                    </a:lnTo>
                    <a:lnTo>
                      <a:pt x="1182801" y="1091868"/>
                    </a:lnTo>
                    <a:lnTo>
                      <a:pt x="1182801" y="0"/>
                    </a:lnTo>
                  </a:path>
                </a:pathLst>
              </a:custGeom>
              <a:solidFill>
                <a:srgbClr val="257DE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7">
                <a:extLst>
                  <a:ext uri="{FF2B5EF4-FFF2-40B4-BE49-F238E27FC236}">
                    <a16:creationId xmlns:a16="http://schemas.microsoft.com/office/drawing/2014/main" id="{8F655932-93AF-4A9B-862B-69751B9DB858}"/>
                  </a:ext>
                </a:extLst>
              </p:cNvPr>
              <p:cNvSpPr/>
              <p:nvPr/>
            </p:nvSpPr>
            <p:spPr>
              <a:xfrm>
                <a:off x="18266418" y="10481911"/>
                <a:ext cx="655320" cy="826769"/>
              </a:xfrm>
              <a:custGeom>
                <a:avLst/>
                <a:gdLst/>
                <a:ahLst/>
                <a:cxnLst/>
                <a:rect l="l" t="t" r="r" b="b"/>
                <a:pathLst>
                  <a:path w="655319" h="826770">
                    <a:moveTo>
                      <a:pt x="0" y="0"/>
                    </a:moveTo>
                    <a:lnTo>
                      <a:pt x="0" y="826644"/>
                    </a:lnTo>
                    <a:lnTo>
                      <a:pt x="654880" y="826644"/>
                    </a:lnTo>
                    <a:lnTo>
                      <a:pt x="654880" y="3296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61A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8">
                <a:extLst>
                  <a:ext uri="{FF2B5EF4-FFF2-40B4-BE49-F238E27FC236}">
                    <a16:creationId xmlns:a16="http://schemas.microsoft.com/office/drawing/2014/main" id="{A973674A-989B-449F-9570-3A844C35B8FA}"/>
                  </a:ext>
                </a:extLst>
              </p:cNvPr>
              <p:cNvSpPr/>
              <p:nvPr/>
            </p:nvSpPr>
            <p:spPr>
              <a:xfrm>
                <a:off x="18266418" y="9493712"/>
                <a:ext cx="1837689" cy="1318260"/>
              </a:xfrm>
              <a:custGeom>
                <a:avLst/>
                <a:gdLst/>
                <a:ahLst/>
                <a:cxnLst/>
                <a:rect l="l" t="t" r="r" b="b"/>
                <a:pathLst>
                  <a:path w="1837690" h="1318259">
                    <a:moveTo>
                      <a:pt x="654880" y="0"/>
                    </a:moveTo>
                    <a:lnTo>
                      <a:pt x="0" y="329445"/>
                    </a:lnTo>
                    <a:lnTo>
                      <a:pt x="654880" y="659047"/>
                    </a:lnTo>
                    <a:lnTo>
                      <a:pt x="0" y="988189"/>
                    </a:lnTo>
                    <a:lnTo>
                      <a:pt x="654880" y="1317792"/>
                    </a:lnTo>
                    <a:lnTo>
                      <a:pt x="1837681" y="722983"/>
                    </a:lnTo>
                    <a:lnTo>
                      <a:pt x="1837681" y="595091"/>
                    </a:lnTo>
                    <a:lnTo>
                      <a:pt x="654880" y="0"/>
                    </a:lnTo>
                  </a:path>
                </a:pathLst>
              </a:custGeom>
              <a:solidFill>
                <a:srgbClr val="36A4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cxnSp>
        <p:nvCxnSpPr>
          <p:cNvPr id="6" name="Прямая соединительная линия 5"/>
          <p:cNvCxnSpPr/>
          <p:nvPr/>
        </p:nvCxnSpPr>
        <p:spPr>
          <a:xfrm>
            <a:off x="0" y="894522"/>
            <a:ext cx="9144000" cy="0"/>
          </a:xfrm>
          <a:prstGeom prst="line">
            <a:avLst/>
          </a:prstGeom>
          <a:ln w="38100">
            <a:solidFill>
              <a:srgbClr val="FF001A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387099" y="132074"/>
            <a:ext cx="7886700" cy="648665"/>
          </a:xfrm>
        </p:spPr>
        <p:txBody>
          <a:bodyPr>
            <a:normAutofit/>
          </a:bodyPr>
          <a:lstStyle/>
          <a:p>
            <a:r>
              <a:rPr lang="ru-RU" sz="3100" b="1" kern="0" dirty="0">
                <a:solidFill>
                  <a:sysClr val="windowText" lastClr="000000"/>
                </a:solidFill>
                <a:latin typeface="Circe Extra Bold" panose="020B0802020203020203" pitchFamily="34" charset="-52"/>
              </a:rPr>
              <a:t>ДОПОЛНИТЕЛЬНЫЕ МАТЕРИАЛЫ </a:t>
            </a:r>
            <a:endParaRPr lang="ru-RU" sz="2800" b="1" kern="0" dirty="0">
              <a:solidFill>
                <a:sysClr val="windowText" lastClr="000000"/>
              </a:solidFill>
              <a:latin typeface="Circe Bold" panose="020B0602020203020203" pitchFamily="34" charset="-52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5785DC-6BDB-4A67-BA04-2418D7044017}"/>
              </a:ext>
            </a:extLst>
          </p:cNvPr>
          <p:cNvSpPr/>
          <p:nvPr/>
        </p:nvSpPr>
        <p:spPr>
          <a:xfrm>
            <a:off x="7553269" y="91964"/>
            <a:ext cx="1327309" cy="6655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b="1" dirty="0">
                <a:latin typeface="Circe Bold" panose="020B0602020203020203" pitchFamily="34" charset="-52"/>
              </a:rPr>
              <a:t>ПИЛОТНЫЕ ТЕСТИРОВАНИЯ ИННОВАЦИОННЫХ РЕШЕНИЙ</a:t>
            </a:r>
          </a:p>
        </p:txBody>
      </p:sp>
      <p:sp>
        <p:nvSpPr>
          <p:cNvPr id="27" name="object 70">
            <a:extLst>
              <a:ext uri="{FF2B5EF4-FFF2-40B4-BE49-F238E27FC236}">
                <a16:creationId xmlns:a16="http://schemas.microsoft.com/office/drawing/2014/main" id="{39646552-9F14-4490-A4D0-12B7EF95F2B2}"/>
              </a:ext>
            </a:extLst>
          </p:cNvPr>
          <p:cNvSpPr txBox="1">
            <a:spLocks/>
          </p:cNvSpPr>
          <p:nvPr/>
        </p:nvSpPr>
        <p:spPr>
          <a:xfrm>
            <a:off x="8882083" y="6552691"/>
            <a:ext cx="13181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ru-RU" sz="1400" smtClean="0">
                <a:solidFill>
                  <a:schemeClr val="bg1"/>
                </a:solidFill>
              </a:rPr>
              <a:pPr marL="25400"/>
              <a:t>5</a:t>
            </a:fld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B7B2020B-A3FD-452D-A752-094830AD7B59}"/>
              </a:ext>
            </a:extLst>
          </p:cNvPr>
          <p:cNvGrpSpPr/>
          <p:nvPr/>
        </p:nvGrpSpPr>
        <p:grpSpPr>
          <a:xfrm>
            <a:off x="0" y="-1414"/>
            <a:ext cx="475704" cy="478728"/>
            <a:chOff x="0" y="0"/>
            <a:chExt cx="1393190" cy="1402047"/>
          </a:xfrm>
        </p:grpSpPr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id="{EF66E279-8104-4FBD-8D53-A7B8124B7F36}"/>
                </a:ext>
              </a:extLst>
            </p:cNvPr>
            <p:cNvGrpSpPr/>
            <p:nvPr/>
          </p:nvGrpSpPr>
          <p:grpSpPr>
            <a:xfrm>
              <a:off x="0" y="414971"/>
              <a:ext cx="961656" cy="987076"/>
              <a:chOff x="0" y="414971"/>
              <a:chExt cx="961656" cy="987076"/>
            </a:xfrm>
          </p:grpSpPr>
          <p:sp>
            <p:nvSpPr>
              <p:cNvPr id="34" name="object 6">
                <a:extLst>
                  <a:ext uri="{FF2B5EF4-FFF2-40B4-BE49-F238E27FC236}">
                    <a16:creationId xmlns:a16="http://schemas.microsoft.com/office/drawing/2014/main" id="{C6A1533F-EF7C-405B-9EAC-179B1A95597A}"/>
                  </a:ext>
                </a:extLst>
              </p:cNvPr>
              <p:cNvSpPr/>
              <p:nvPr/>
            </p:nvSpPr>
            <p:spPr>
              <a:xfrm>
                <a:off x="0" y="414971"/>
                <a:ext cx="961390" cy="835025"/>
              </a:xfrm>
              <a:custGeom>
                <a:avLst/>
                <a:gdLst/>
                <a:ahLst/>
                <a:cxnLst/>
                <a:rect l="l" t="t" r="r" b="b"/>
                <a:pathLst>
                  <a:path w="961390" h="835025">
                    <a:moveTo>
                      <a:pt x="126624" y="0"/>
                    </a:moveTo>
                    <a:lnTo>
                      <a:pt x="0" y="63348"/>
                    </a:lnTo>
                    <a:lnTo>
                      <a:pt x="0" y="771599"/>
                    </a:lnTo>
                    <a:lnTo>
                      <a:pt x="126624" y="834948"/>
                    </a:lnTo>
                    <a:lnTo>
                      <a:pt x="961342" y="417474"/>
                    </a:lnTo>
                    <a:lnTo>
                      <a:pt x="126624" y="0"/>
                    </a:lnTo>
                    <a:close/>
                  </a:path>
                </a:pathLst>
              </a:custGeom>
              <a:solidFill>
                <a:srgbClr val="36A4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7">
                <a:extLst>
                  <a:ext uri="{FF2B5EF4-FFF2-40B4-BE49-F238E27FC236}">
                    <a16:creationId xmlns:a16="http://schemas.microsoft.com/office/drawing/2014/main" id="{E38954F6-53C7-4CFF-8516-CA5744D4CB46}"/>
                  </a:ext>
                </a:extLst>
              </p:cNvPr>
              <p:cNvSpPr/>
              <p:nvPr/>
            </p:nvSpPr>
            <p:spPr>
              <a:xfrm>
                <a:off x="126631" y="832452"/>
                <a:ext cx="835025" cy="569595"/>
              </a:xfrm>
              <a:custGeom>
                <a:avLst/>
                <a:gdLst/>
                <a:ahLst/>
                <a:cxnLst/>
                <a:rect l="l" t="t" r="r" b="b"/>
                <a:pathLst>
                  <a:path w="835025" h="569594">
                    <a:moveTo>
                      <a:pt x="834707" y="0"/>
                    </a:moveTo>
                    <a:lnTo>
                      <a:pt x="0" y="417474"/>
                    </a:lnTo>
                    <a:lnTo>
                      <a:pt x="0" y="569291"/>
                    </a:lnTo>
                    <a:lnTo>
                      <a:pt x="834707" y="152047"/>
                    </a:lnTo>
                    <a:lnTo>
                      <a:pt x="834707" y="0"/>
                    </a:lnTo>
                    <a:close/>
                  </a:path>
                </a:pathLst>
              </a:custGeom>
              <a:solidFill>
                <a:srgbClr val="257DE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8">
                <a:extLst>
                  <a:ext uri="{FF2B5EF4-FFF2-40B4-BE49-F238E27FC236}">
                    <a16:creationId xmlns:a16="http://schemas.microsoft.com/office/drawing/2014/main" id="{55D4B4DD-EA29-4528-81AC-1693055D03F1}"/>
                  </a:ext>
                </a:extLst>
              </p:cNvPr>
              <p:cNvSpPr/>
              <p:nvPr/>
            </p:nvSpPr>
            <p:spPr>
              <a:xfrm>
                <a:off x="0" y="1186578"/>
                <a:ext cx="127000" cy="215265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215265">
                    <a:moveTo>
                      <a:pt x="0" y="0"/>
                    </a:moveTo>
                    <a:lnTo>
                      <a:pt x="0" y="151848"/>
                    </a:lnTo>
                    <a:lnTo>
                      <a:pt x="126624" y="215166"/>
                    </a:lnTo>
                    <a:lnTo>
                      <a:pt x="126624" y="633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61A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18019DD6-C782-4FCB-B55C-774CDF8B1BB4}"/>
                </a:ext>
              </a:extLst>
            </p:cNvPr>
            <p:cNvGrpSpPr/>
            <p:nvPr/>
          </p:nvGrpSpPr>
          <p:grpSpPr>
            <a:xfrm>
              <a:off x="0" y="0"/>
              <a:ext cx="1393190" cy="799469"/>
              <a:chOff x="0" y="0"/>
              <a:chExt cx="1393190" cy="799469"/>
            </a:xfrm>
          </p:grpSpPr>
          <p:sp>
            <p:nvSpPr>
              <p:cNvPr id="31" name="object 9">
                <a:extLst>
                  <a:ext uri="{FF2B5EF4-FFF2-40B4-BE49-F238E27FC236}">
                    <a16:creationId xmlns:a16="http://schemas.microsoft.com/office/drawing/2014/main" id="{596A46DA-C1C1-496A-A2F8-86E1868D5020}"/>
                  </a:ext>
                </a:extLst>
              </p:cNvPr>
              <p:cNvSpPr/>
              <p:nvPr/>
            </p:nvSpPr>
            <p:spPr>
              <a:xfrm>
                <a:off x="0" y="0"/>
                <a:ext cx="1393190" cy="638175"/>
              </a:xfrm>
              <a:custGeom>
                <a:avLst/>
                <a:gdLst/>
                <a:ahLst/>
                <a:cxnLst/>
                <a:rect l="l" t="t" r="r" b="b"/>
                <a:pathLst>
                  <a:path w="1393190" h="638175">
                    <a:moveTo>
                      <a:pt x="1006534" y="0"/>
                    </a:moveTo>
                    <a:lnTo>
                      <a:pt x="1549" y="0"/>
                    </a:lnTo>
                    <a:lnTo>
                      <a:pt x="2" y="773"/>
                    </a:lnTo>
                    <a:lnTo>
                      <a:pt x="2" y="385455"/>
                    </a:lnTo>
                    <a:lnTo>
                      <a:pt x="504120" y="637593"/>
                    </a:lnTo>
                    <a:lnTo>
                      <a:pt x="1392648" y="193051"/>
                    </a:lnTo>
                    <a:lnTo>
                      <a:pt x="1006534" y="0"/>
                    </a:lnTo>
                  </a:path>
                </a:pathLst>
              </a:custGeom>
              <a:solidFill>
                <a:srgbClr val="DDE8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10">
                <a:extLst>
                  <a:ext uri="{FF2B5EF4-FFF2-40B4-BE49-F238E27FC236}">
                    <a16:creationId xmlns:a16="http://schemas.microsoft.com/office/drawing/2014/main" id="{D21A3DE4-203F-4622-AE9F-D262CA61C8DE}"/>
                  </a:ext>
                </a:extLst>
              </p:cNvPr>
              <p:cNvSpPr/>
              <p:nvPr/>
            </p:nvSpPr>
            <p:spPr>
              <a:xfrm>
                <a:off x="0" y="385442"/>
                <a:ext cx="504190" cy="414020"/>
              </a:xfrm>
              <a:custGeom>
                <a:avLst/>
                <a:gdLst/>
                <a:ahLst/>
                <a:cxnLst/>
                <a:rect l="l" t="t" r="r" b="b"/>
                <a:pathLst>
                  <a:path w="504190" h="414020">
                    <a:moveTo>
                      <a:pt x="0" y="0"/>
                    </a:moveTo>
                    <a:lnTo>
                      <a:pt x="0" y="161796"/>
                    </a:lnTo>
                    <a:lnTo>
                      <a:pt x="504120" y="413777"/>
                    </a:lnTo>
                    <a:lnTo>
                      <a:pt x="504120" y="252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B3E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11">
                <a:extLst>
                  <a:ext uri="{FF2B5EF4-FFF2-40B4-BE49-F238E27FC236}">
                    <a16:creationId xmlns:a16="http://schemas.microsoft.com/office/drawing/2014/main" id="{95A1EBA1-72F1-45EE-8DD4-D6F29941221E}"/>
                  </a:ext>
                </a:extLst>
              </p:cNvPr>
              <p:cNvSpPr/>
              <p:nvPr/>
            </p:nvSpPr>
            <p:spPr>
              <a:xfrm>
                <a:off x="504112" y="193044"/>
                <a:ext cx="889000" cy="606425"/>
              </a:xfrm>
              <a:custGeom>
                <a:avLst/>
                <a:gdLst/>
                <a:ahLst/>
                <a:cxnLst/>
                <a:rect l="l" t="t" r="r" b="b"/>
                <a:pathLst>
                  <a:path w="889000" h="606425">
                    <a:moveTo>
                      <a:pt x="888538" y="0"/>
                    </a:moveTo>
                    <a:lnTo>
                      <a:pt x="0" y="444530"/>
                    </a:lnTo>
                    <a:lnTo>
                      <a:pt x="0" y="606180"/>
                    </a:lnTo>
                    <a:lnTo>
                      <a:pt x="888538" y="161911"/>
                    </a:lnTo>
                    <a:lnTo>
                      <a:pt x="888538" y="0"/>
                    </a:lnTo>
                    <a:close/>
                  </a:path>
                </a:pathLst>
              </a:custGeom>
              <a:solidFill>
                <a:srgbClr val="E4F1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D6C716A9-4CF5-48C3-91D7-93B7BC03B768}"/>
              </a:ext>
            </a:extLst>
          </p:cNvPr>
          <p:cNvGrpSpPr/>
          <p:nvPr/>
        </p:nvGrpSpPr>
        <p:grpSpPr>
          <a:xfrm>
            <a:off x="6745952" y="-15430"/>
            <a:ext cx="699845" cy="364855"/>
            <a:chOff x="15805867" y="0"/>
            <a:chExt cx="1777537" cy="926696"/>
          </a:xfrm>
        </p:grpSpPr>
        <p:sp>
          <p:nvSpPr>
            <p:cNvPr id="38" name="object 27">
              <a:extLst>
                <a:ext uri="{FF2B5EF4-FFF2-40B4-BE49-F238E27FC236}">
                  <a16:creationId xmlns:a16="http://schemas.microsoft.com/office/drawing/2014/main" id="{BE68F7CA-9722-4616-B3DD-1FC076D4963C}"/>
                </a:ext>
              </a:extLst>
            </p:cNvPr>
            <p:cNvSpPr/>
            <p:nvPr/>
          </p:nvSpPr>
          <p:spPr>
            <a:xfrm>
              <a:off x="15805867" y="0"/>
              <a:ext cx="1777364" cy="765175"/>
            </a:xfrm>
            <a:custGeom>
              <a:avLst/>
              <a:gdLst/>
              <a:ahLst/>
              <a:cxnLst/>
              <a:rect l="l" t="t" r="r" b="b"/>
              <a:pathLst>
                <a:path w="1777365" h="765175">
                  <a:moveTo>
                    <a:pt x="1136970" y="0"/>
                  </a:moveTo>
                  <a:lnTo>
                    <a:pt x="640158" y="0"/>
                  </a:lnTo>
                  <a:lnTo>
                    <a:pt x="0" y="320272"/>
                  </a:lnTo>
                  <a:lnTo>
                    <a:pt x="888527" y="764803"/>
                  </a:lnTo>
                  <a:lnTo>
                    <a:pt x="1777328" y="320272"/>
                  </a:lnTo>
                  <a:lnTo>
                    <a:pt x="1136970" y="0"/>
                  </a:lnTo>
                  <a:close/>
                </a:path>
              </a:pathLst>
            </a:custGeom>
            <a:solidFill>
              <a:srgbClr val="FF5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28">
              <a:extLst>
                <a:ext uri="{FF2B5EF4-FFF2-40B4-BE49-F238E27FC236}">
                  <a16:creationId xmlns:a16="http://schemas.microsoft.com/office/drawing/2014/main" id="{122BB408-3D66-4420-B006-DBD8DAD9674D}"/>
                </a:ext>
              </a:extLst>
            </p:cNvPr>
            <p:cNvSpPr/>
            <p:nvPr/>
          </p:nvSpPr>
          <p:spPr>
            <a:xfrm>
              <a:off x="16694404" y="320271"/>
              <a:ext cx="889000" cy="606425"/>
            </a:xfrm>
            <a:custGeom>
              <a:avLst/>
              <a:gdLst/>
              <a:ahLst/>
              <a:cxnLst/>
              <a:rect l="l" t="t" r="r" b="b"/>
              <a:pathLst>
                <a:path w="889000" h="606425">
                  <a:moveTo>
                    <a:pt x="888789" y="0"/>
                  </a:moveTo>
                  <a:lnTo>
                    <a:pt x="0" y="444530"/>
                  </a:lnTo>
                  <a:lnTo>
                    <a:pt x="0" y="606180"/>
                  </a:lnTo>
                  <a:lnTo>
                    <a:pt x="888789" y="161911"/>
                  </a:lnTo>
                  <a:lnTo>
                    <a:pt x="888789" y="0"/>
                  </a:lnTo>
                  <a:close/>
                </a:path>
              </a:pathLst>
            </a:custGeom>
            <a:solidFill>
              <a:srgbClr val="FF00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29">
              <a:extLst>
                <a:ext uri="{FF2B5EF4-FFF2-40B4-BE49-F238E27FC236}">
                  <a16:creationId xmlns:a16="http://schemas.microsoft.com/office/drawing/2014/main" id="{5B15FDB2-5CCF-4C13-982E-FC1CA01CFAD9}"/>
                </a:ext>
              </a:extLst>
            </p:cNvPr>
            <p:cNvSpPr/>
            <p:nvPr/>
          </p:nvSpPr>
          <p:spPr>
            <a:xfrm>
              <a:off x="15805867" y="320269"/>
              <a:ext cx="889000" cy="606425"/>
            </a:xfrm>
            <a:custGeom>
              <a:avLst/>
              <a:gdLst/>
              <a:ahLst/>
              <a:cxnLst/>
              <a:rect l="l" t="t" r="r" b="b"/>
              <a:pathLst>
                <a:path w="889000" h="606425">
                  <a:moveTo>
                    <a:pt x="0" y="0"/>
                  </a:moveTo>
                  <a:lnTo>
                    <a:pt x="0" y="161911"/>
                  </a:lnTo>
                  <a:lnTo>
                    <a:pt x="888527" y="606180"/>
                  </a:lnTo>
                  <a:lnTo>
                    <a:pt x="888527" y="444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00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D4CB1814-4654-4C19-BF86-0D38DC336CA0}"/>
              </a:ext>
            </a:extLst>
          </p:cNvPr>
          <p:cNvSpPr/>
          <p:nvPr/>
        </p:nvSpPr>
        <p:spPr>
          <a:xfrm>
            <a:off x="5296495" y="1075755"/>
            <a:ext cx="3640668" cy="2526217"/>
          </a:xfrm>
          <a:prstGeom prst="rect">
            <a:avLst/>
          </a:prstGeom>
          <a:noFill/>
          <a:ln>
            <a:solidFill>
              <a:srgbClr val="36A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55340344-1DE2-45B6-B9E9-E8D321ECFB05}"/>
              </a:ext>
            </a:extLst>
          </p:cNvPr>
          <p:cNvSpPr/>
          <p:nvPr/>
        </p:nvSpPr>
        <p:spPr>
          <a:xfrm>
            <a:off x="5296495" y="3799906"/>
            <a:ext cx="3640668" cy="2526217"/>
          </a:xfrm>
          <a:prstGeom prst="rect">
            <a:avLst/>
          </a:prstGeom>
          <a:noFill/>
          <a:ln>
            <a:solidFill>
              <a:srgbClr val="36A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5" name="Таблица 44">
            <a:extLst>
              <a:ext uri="{FF2B5EF4-FFF2-40B4-BE49-F238E27FC236}">
                <a16:creationId xmlns:a16="http://schemas.microsoft.com/office/drawing/2014/main" id="{09C156B5-A040-468D-8DD8-BFD549AB8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683470"/>
              </p:ext>
            </p:extLst>
          </p:nvPr>
        </p:nvGraphicFramePr>
        <p:xfrm>
          <a:off x="475678" y="1059830"/>
          <a:ext cx="4695115" cy="52662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5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66291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kern="1200" cap="all" baseline="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marR="0" lvl="1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Примеры использования Инновационного решения</a:t>
                      </a:r>
                    </a:p>
                    <a:p>
                      <a:pPr marL="342900" marR="0" lvl="1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latin typeface="+mj-lt"/>
                      </a:endParaRP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Пример 1 </a:t>
                      </a: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Демонстрационный стенд, 2023</a:t>
                      </a: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Используется для подготовки проб в СЭС</a:t>
                      </a: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marR="0" lvl="1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Пример 2 </a:t>
                      </a: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Схема подключения к действующему бассейну.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2FC254F6-2DFB-400C-A151-18CA2C5E4525}"/>
              </a:ext>
            </a:extLst>
          </p:cNvPr>
          <p:cNvSpPr txBox="1"/>
          <p:nvPr/>
        </p:nvSpPr>
        <p:spPr>
          <a:xfrm>
            <a:off x="5759617" y="2208058"/>
            <a:ext cx="28841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ФОТОГРАФИЯ ИННОВАЦИОННОГО РЕШЕНИЯ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8CD486-A87D-4CF2-A98B-F4E67E8C4782}"/>
              </a:ext>
            </a:extLst>
          </p:cNvPr>
          <p:cNvSpPr txBox="1"/>
          <p:nvPr/>
        </p:nvSpPr>
        <p:spPr>
          <a:xfrm>
            <a:off x="5759616" y="4932209"/>
            <a:ext cx="28841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ФОТОГРАФИЯ ИННОВАЦИОННОГО РЕШЕНИЯ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3B40672-16A0-4FE7-AE2F-DE09A8595F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233" y="4036880"/>
            <a:ext cx="3449100" cy="205226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A8D2694-136D-4024-A9C0-D9183F94E1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289" y="1280704"/>
            <a:ext cx="3114033" cy="207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1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6F3C708-9D9F-410B-87A1-6D9C249DD56D}"/>
              </a:ext>
            </a:extLst>
          </p:cNvPr>
          <p:cNvSpPr txBox="1"/>
          <p:nvPr/>
        </p:nvSpPr>
        <p:spPr>
          <a:xfrm>
            <a:off x="624655" y="611799"/>
            <a:ext cx="3554380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252A4F"/>
                </a:solidFill>
                <a:latin typeface="Circe Extra Bold" panose="020B0802020203020203" pitchFamily="34" charset="-52"/>
              </a:rPr>
              <a:t>ДОПОЛНИТЕЛЬНАЯ ИНФОРМАЦИЯ </a:t>
            </a:r>
            <a:br>
              <a:rPr lang="ru-RU" sz="2000" b="1" dirty="0">
                <a:solidFill>
                  <a:srgbClr val="252A4F"/>
                </a:solidFill>
                <a:latin typeface="Circe Extra Bold" panose="020B0802020203020203" pitchFamily="34" charset="-52"/>
              </a:rPr>
            </a:br>
            <a:r>
              <a:rPr lang="ru-RU" sz="2000" dirty="0">
                <a:solidFill>
                  <a:srgbClr val="252A4F"/>
                </a:solidFill>
                <a:latin typeface="Circe" panose="020B0502020203020203" pitchFamily="34" charset="-52"/>
              </a:rPr>
              <a:t>(при необходимости)</a:t>
            </a:r>
          </a:p>
        </p:txBody>
      </p:sp>
    </p:spTree>
    <p:extLst>
      <p:ext uri="{BB962C8B-B14F-4D97-AF65-F5344CB8AC3E}">
        <p14:creationId xmlns:p14="http://schemas.microsoft.com/office/powerpoint/2010/main" val="2380655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9207</TotalTime>
  <Words>1333</Words>
  <Application>Microsoft Office PowerPoint</Application>
  <PresentationFormat>Экран (4:3)</PresentationFormat>
  <Paragraphs>135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Circe</vt:lpstr>
      <vt:lpstr>Circe Bold</vt:lpstr>
      <vt:lpstr>Circe Extra Bold</vt:lpstr>
      <vt:lpstr>Wingdings</vt:lpstr>
      <vt:lpstr>Тема Office</vt:lpstr>
      <vt:lpstr>Презентация PowerPoint</vt:lpstr>
      <vt:lpstr>ОПИСАНИЕ  ИННОВАЦИОННОГО РЕШЕНИЯ  </vt:lpstr>
      <vt:lpstr>АКТУАЛЬНОСТЬ И ЭФФЕКТЫ ИННОВАЦИОННОГО РЕШЕНИЯ  </vt:lpstr>
      <vt:lpstr>КОНКУРЕНТНОСПОСОБНОСТЬ ИННОВАЦИОННОГО РЕШЕНИЯ  </vt:lpstr>
      <vt:lpstr>ДОПОЛНИТЕЛЬНЫЕ МАТЕРИАЛЫ 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Батманова Анна</dc:creator>
  <cp:lastModifiedBy>Евгений</cp:lastModifiedBy>
  <cp:revision>387</cp:revision>
  <dcterms:created xsi:type="dcterms:W3CDTF">2019-07-23T08:12:05Z</dcterms:created>
  <dcterms:modified xsi:type="dcterms:W3CDTF">2023-03-29T08:27:52Z</dcterms:modified>
</cp:coreProperties>
</file>