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3" r:id="rId1"/>
  </p:sldMasterIdLst>
  <p:notesMasterIdLst>
    <p:notesMasterId r:id="rId8"/>
  </p:notesMasterIdLst>
  <p:handoutMasterIdLst>
    <p:handoutMasterId r:id="rId9"/>
  </p:handoutMasterIdLst>
  <p:sldIdLst>
    <p:sldId id="270" r:id="rId2"/>
    <p:sldId id="259" r:id="rId3"/>
    <p:sldId id="271" r:id="rId4"/>
    <p:sldId id="272" r:id="rId5"/>
    <p:sldId id="273" r:id="rId6"/>
    <p:sldId id="274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Цюрюпа Ольга Владимировна" initials="ЦОВ" lastIdx="4" clrIdx="0">
    <p:extLst>
      <p:ext uri="{19B8F6BF-5375-455C-9EA6-DF929625EA0E}">
        <p15:presenceInfo xmlns:p15="http://schemas.microsoft.com/office/powerpoint/2012/main" userId="S-1-5-21-104360338-4055536362-2121866678-412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6A4FF"/>
    <a:srgbClr val="DDE8FF"/>
    <a:srgbClr val="252A4F"/>
    <a:srgbClr val="FF001A"/>
    <a:srgbClr val="FFF2CC"/>
    <a:srgbClr val="AFABAB"/>
    <a:srgbClr val="FED130"/>
    <a:srgbClr val="E7E6E6"/>
    <a:srgbClr val="F9D939"/>
    <a:srgbClr val="FDFD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083E6E3-FA7D-4D7B-A595-EF9225AFEA82}" styleName="Светлый стиль 1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Светлый стиль 2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5" autoAdjust="0"/>
    <p:restoredTop sz="80324" autoAdjust="0"/>
  </p:normalViewPr>
  <p:slideViewPr>
    <p:cSldViewPr snapToGrid="0" showGuides="1">
      <p:cViewPr varScale="1">
        <p:scale>
          <a:sx n="87" d="100"/>
          <a:sy n="87" d="100"/>
        </p:scale>
        <p:origin x="216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1" d="100"/>
          <a:sy n="81" d="100"/>
        </p:scale>
        <p:origin x="2040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B6E511-901C-4739-AC4B-7F06044023A9}" type="datetimeFigureOut">
              <a:rPr lang="ru-RU" smtClean="0"/>
              <a:t>29.03.2023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5A661E-2CA3-4001-9AD6-0E15D6D75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45443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A83750-30F7-433E-9630-7A256F3868D8}" type="datetimeFigureOut">
              <a:rPr lang="ru-RU" smtClean="0"/>
              <a:t>29.03.2023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529B42-C4C1-4673-AAEF-1A6A455565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9989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1" dirty="0"/>
              <a:t>Пояснение</a:t>
            </a:r>
            <a:r>
              <a:rPr lang="ru-RU" b="1" baseline="0" dirty="0"/>
              <a:t> по заполнению</a:t>
            </a:r>
            <a:r>
              <a:rPr lang="en-US" b="1" baseline="0" dirty="0"/>
              <a:t>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baseline="0" dirty="0"/>
              <a:t> - </a:t>
            </a:r>
            <a:r>
              <a:rPr lang="ru-RU" b="0" baseline="0" dirty="0"/>
              <a:t>Все слайды должны содержать достаточную, детальную и корректную информацию для оценки экспертами и площадками заявки по критериям, указанным в каждом слайде.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0" baseline="0" dirty="0"/>
              <a:t> - Если не хватает места, то уменьшите шрифт или вставьте дополнительные слайды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0" baseline="0" dirty="0"/>
              <a:t> - Информацию, которая будет полезна для ознакомления экспертами и площадкам, укажите в приложениях или в отдельных документах к заявке (например, детальное описание научно-технических особенностей и подхода инновационного решения, маркетинговый анализ рынка, рекомендации текущих потребителей и </a:t>
            </a:r>
            <a:r>
              <a:rPr lang="ru-RU" b="0" baseline="0" dirty="0" err="1"/>
              <a:t>тд</a:t>
            </a:r>
            <a:r>
              <a:rPr lang="ru-RU" b="0" baseline="0" dirty="0"/>
              <a:t>).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0" baseline="0" dirty="0"/>
              <a:t>- Крайне рекомендуется приложить фото и видео материалы инновационного решения для наглядного понимания процесса его работы и преимуществ.</a:t>
            </a:r>
            <a:endParaRPr lang="en-US" b="0" baseline="0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529B42-C4C1-4673-AAEF-1A6A45556579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80730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000" b="1" dirty="0"/>
              <a:t>Пояснение</a:t>
            </a:r>
            <a:r>
              <a:rPr lang="ru-RU" sz="1000" b="1" baseline="0" dirty="0"/>
              <a:t> по заполнению. Слайд должен содержать детальную и конкретную информацию для оценки экспертами и площадками</a:t>
            </a:r>
            <a:r>
              <a:rPr lang="en-US" sz="1000" b="1" baseline="0" dirty="0"/>
              <a:t>: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ru-RU" sz="10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Описание решения:  </a:t>
            </a:r>
            <a:r>
              <a:rPr lang="ru-RU" sz="1000" i="1" kern="1200" dirty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Расскажите детально о вашем решении, применяемых технологиях, методах использования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ru-RU" sz="10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Инновационность и уникальность инновационного решения </a:t>
            </a:r>
            <a:r>
              <a:rPr lang="ru-RU" sz="10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 мировом рынке, российском рынке, в городском хозяйстве г. Москвы: </a:t>
            </a:r>
            <a:r>
              <a:rPr lang="ru-RU" sz="1000" b="0" i="1" kern="1200" baseline="0" dirty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классифицируйте</a:t>
            </a:r>
            <a:r>
              <a:rPr lang="ru-RU" sz="1000" b="0" i="0" kern="1200" baseline="0" dirty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000" b="0" i="1" kern="1200" baseline="0" dirty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предлагаемое решение, выбрав одну из характеристик, представленных в таблице)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ru-RU" sz="1000" b="1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Наличие подтверждения прав на результаты интеллектуальной деятельности: </a:t>
            </a:r>
            <a:r>
              <a:rPr lang="ru-RU" sz="1000" i="1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приведите номера документов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ru-RU" sz="1000" b="1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Потребители инновационного решения</a:t>
            </a:r>
            <a:r>
              <a:rPr lang="ru-RU" sz="100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  <a:r>
              <a:rPr lang="ru-RU" sz="1000" i="1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укажите сферу деятельности компаний, которые могут выступить потенциальными заказчиками, а также приведите примеры таких компаний</a:t>
            </a:r>
            <a:endParaRPr lang="ru-RU" sz="100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ru-RU" sz="10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Оценка уровня готовности и работоспособности инновационного решения: </a:t>
            </a:r>
            <a:r>
              <a:rPr lang="ru-RU" sz="10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расскажите о стадии готовности вашего продукта к применению и коммерциализации (можете ориентироваться на шкалу готовности технологии </a:t>
            </a:r>
            <a:r>
              <a:rPr lang="en-US" sz="10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TRL)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ru-RU" sz="10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Модель коммерциализации</a:t>
            </a:r>
            <a:r>
              <a:rPr lang="ru-RU" sz="100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  <a:r>
              <a:rPr lang="ru-RU" sz="10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укажите свою бизнес-модель (которая может быть применима по итогам пилотирования)</a:t>
            </a:r>
            <a:endParaRPr lang="en-US" sz="1000" i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indent="-228600">
              <a:buFont typeface="Arial" panose="020B0604020202020204" pitchFamily="34" charset="0"/>
              <a:buChar char="•"/>
            </a:pPr>
            <a:endParaRPr lang="ru-RU" sz="1000" i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indent="-228600">
              <a:buFont typeface="Arial" panose="020B0604020202020204" pitchFamily="34" charset="0"/>
              <a:buChar char="•"/>
            </a:pPr>
            <a:endParaRPr lang="ru-R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529B42-C4C1-4673-AAEF-1A6A45556579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53424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000" b="1" dirty="0"/>
              <a:t>Пояснение</a:t>
            </a:r>
            <a:r>
              <a:rPr lang="ru-RU" sz="1000" b="1" baseline="0" dirty="0"/>
              <a:t> по заполнению. Слайд должен содержать детальную и конкретную информацию для оценки экспертами и площадками критерий</a:t>
            </a:r>
            <a:r>
              <a:rPr lang="en-US" sz="1000" b="1" baseline="0" dirty="0"/>
              <a:t>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0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Актуальность: </a:t>
            </a:r>
            <a:r>
              <a:rPr lang="ru-RU" sz="10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опишите актуальные проблемы и задачи (городского хозяйства, площадок или потребителей), как инновация влияет на их решение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ru-RU" sz="10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Эффекты применения инновационного решения</a:t>
            </a:r>
            <a:r>
              <a:rPr lang="ru-RU" sz="10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  <a:r>
              <a:rPr lang="ru-RU" sz="1000" i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укажите ценность и положительный эффект, которые создает инновационное решение для площадок, городского хозяйства и пользователей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ru-RU" sz="1000" b="1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Безопасность применения: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соответствие требованиям, установленным техническими регламентами, и иным обязательным требованиям к безопасности продукции, а также требованиям к безопасности процессов производства, эксплуатации, хранения, реализации и (или) утилизации продукции </a:t>
            </a:r>
            <a:r>
              <a:rPr lang="ru-RU" sz="1000" b="0" i="1" kern="1200" baseline="0" dirty="0">
                <a:solidFill>
                  <a:schemeClr val="bg1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(у</a:t>
            </a:r>
            <a:r>
              <a:rPr lang="ru-RU" sz="1000" b="0" i="1" kern="1200" baseline="0" dirty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кажите полученные сертификаты и разрешения по соблюдению требований, установленных техническими регламентами, и иных обязательных требований к безопасности продукции, а также требований к безопасности процессов производства, эксплуатации, хранения, реализации и (или) утилизации продукции (если не требуются или необходимые разрешения еще не получены – укажите это))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endParaRPr lang="ru-RU" sz="1000" i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indent="-228600">
              <a:buFont typeface="Arial" panose="020B0604020202020204" pitchFamily="34" charset="0"/>
              <a:buChar char="•"/>
            </a:pPr>
            <a:endParaRPr lang="ru-R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529B42-C4C1-4673-AAEF-1A6A45556579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71279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1" dirty="0"/>
              <a:t>Пояснение</a:t>
            </a:r>
            <a:r>
              <a:rPr lang="ru-RU" b="1" baseline="0" dirty="0"/>
              <a:t> по заполнению. Слайд должен содержать детальную и конкретную информацию для оценки экспертами и площадками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b="1" i="0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1" i="0" baseline="0" dirty="0"/>
              <a:t>Основные недостатки и преимущества по сравнению с аналогами: </a:t>
            </a:r>
            <a:r>
              <a:rPr lang="ru-RU" b="0" i="1" baseline="0" dirty="0"/>
              <a:t>д</a:t>
            </a:r>
            <a:r>
              <a:rPr lang="ru-RU" sz="1200" i="1" dirty="0">
                <a:solidFill>
                  <a:schemeClr val="bg1">
                    <a:lumMod val="50000"/>
                  </a:schemeClr>
                </a:solidFill>
              </a:rPr>
              <a:t>етально дополните ранее предоставленную информацию о новых и (или) значительно улучшенных потребительских качествах решения, технологических характеристиках, новых методах использования и существенных отличиях от имеющихся альтернативных решений</a:t>
            </a:r>
            <a:r>
              <a:rPr lang="ru-RU" sz="1200" b="1" i="1" baseline="0" dirty="0">
                <a:solidFill>
                  <a:schemeClr val="bg1">
                    <a:lumMod val="50000"/>
                  </a:schemeClr>
                </a:solidFill>
              </a:rPr>
              <a:t>.</a:t>
            </a:r>
            <a:endParaRPr lang="en-US" b="1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ru-R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Конкурентоспособность инновационного решения по сравнению с конкретными аналогами: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ru-RU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опишите </a:t>
            </a:r>
            <a:r>
              <a:rPr lang="ru-RU" sz="1200" i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функциональные, эксплуатационные, технические отличия, н</a:t>
            </a:r>
            <a:r>
              <a:rPr lang="ru-RU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едостатки и ограничения применения инновационного решения, а также его ключевые преимущества;</a:t>
            </a:r>
            <a:endParaRPr lang="ru-RU" i="1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укажите экономические преимущества и недостатки предлагаемого решения в сравнении с аналогами: стоимостные характеристики, стоимость сервисного обслуживания, частоту замены запчастей и т.д.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endParaRPr lang="ru-R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529B42-C4C1-4673-AAEF-1A6A45556579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13256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000" b="1" dirty="0"/>
              <a:t>Пояснение</a:t>
            </a:r>
            <a:r>
              <a:rPr lang="ru-RU" sz="1000" b="1" baseline="0" dirty="0"/>
              <a:t> по заполнению. Слайд должен содержать детальную и конкретную информацию для оценки экспертами и площадками </a:t>
            </a:r>
          </a:p>
          <a:p>
            <a:endParaRPr lang="ru-RU" sz="1000" dirty="0"/>
          </a:p>
          <a:p>
            <a:r>
              <a:rPr lang="ru-RU" sz="1000" dirty="0"/>
              <a:t>Приводятся примеры ранее реализованных тестирований/внедрений совместно с организациями, которые выступили в качестве заказчиков или партнеров компании-заявителя.</a:t>
            </a:r>
          </a:p>
          <a:p>
            <a:r>
              <a:rPr lang="ru-RU" sz="1000" i="1" dirty="0"/>
              <a:t>Вы можете привести несколько примеров пилотирований и внедрений, при необходимости разделив по одному слайду на каждый кейс.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529B42-C4C1-4673-AAEF-1A6A45556579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85140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Вы можете привести здесь любую информацию, которая на Ваш взгляд является важной при принятии решения о проведении пилотного тестирования, а также для полной и глубокой экспертной оценки.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529B42-C4C1-4673-AAEF-1A6A45556579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42434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08F1C-F3E3-4DF4-82CC-B6D149456596}" type="datetime1">
              <a:rPr lang="ru-RU" smtClean="0"/>
              <a:t>29.03.2023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51EF9-C49A-4CAE-9E1E-02A877C93F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0918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F9D81-A20B-4F66-BC4B-A15A62D13228}" type="datetime1">
              <a:rPr lang="ru-RU" smtClean="0"/>
              <a:t>29.03.2023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51EF9-C49A-4CAE-9E1E-02A877C93F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7863888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F9D81-A20B-4F66-BC4B-A15A62D13228}" type="datetime1">
              <a:rPr lang="ru-RU" smtClean="0"/>
              <a:t>29.03.2023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51EF9-C49A-4CAE-9E1E-02A877C93F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6053727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0" indent="0">
              <a:buNone/>
              <a:defRPr lang="ru-RU" sz="2400" b="0" dirty="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ru-RU" sz="1200" b="1" dirty="0">
                <a:solidFill>
                  <a:schemeClr val="accent4">
                    <a:lumMod val="75000"/>
                  </a:schemeClr>
                </a:solidFill>
                <a:latin typeface="+mj-lt"/>
              </a:rPr>
              <a:t>Приведите детализированное описание </a:t>
            </a:r>
            <a:r>
              <a:rPr lang="ru-RU" sz="1200" dirty="0">
                <a:solidFill>
                  <a:schemeClr val="accent4">
                    <a:lumMod val="75000"/>
                  </a:schemeClr>
                </a:solidFill>
                <a:latin typeface="+mj-lt"/>
              </a:rPr>
              <a:t>инновационного решения, варианты его применения.</a:t>
            </a:r>
          </a:p>
          <a:p>
            <a:r>
              <a:rPr lang="ru-RU" sz="1200" b="1" dirty="0">
                <a:solidFill>
                  <a:schemeClr val="accent4">
                    <a:lumMod val="75000"/>
                  </a:schemeClr>
                </a:solidFill>
              </a:rPr>
              <a:t>Прикрепите</a:t>
            </a:r>
            <a:r>
              <a:rPr lang="ru-RU" sz="12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1200" b="1" dirty="0">
                <a:solidFill>
                  <a:schemeClr val="accent4">
                    <a:lumMod val="75000"/>
                  </a:schemeClr>
                </a:solidFill>
                <a:latin typeface="+mj-lt"/>
              </a:rPr>
              <a:t>презентационные материалы </a:t>
            </a:r>
            <a:r>
              <a:rPr lang="ru-RU" sz="1200" dirty="0">
                <a:solidFill>
                  <a:schemeClr val="accent4">
                    <a:lumMod val="75000"/>
                  </a:schemeClr>
                </a:solidFill>
                <a:latin typeface="+mj-lt"/>
              </a:rPr>
              <a:t>в личном кабинете вместе с заявкой. 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41E81-79CD-43D7-9CF8-64A81F20B3FA}" type="datetime1">
              <a:rPr lang="ru-RU" smtClean="0"/>
              <a:t>29.03.2023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51EF9-C49A-4CAE-9E1E-02A877C93F7B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2514" y="-171819"/>
            <a:ext cx="2820196" cy="1470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2528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F9D81-A20B-4F66-BC4B-A15A62D13228}" type="datetime1">
              <a:rPr lang="ru-RU" smtClean="0"/>
              <a:t>29.03.2023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51EF9-C49A-4CAE-9E1E-02A877C93F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2554680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F9D81-A20B-4F66-BC4B-A15A62D13228}" type="datetime1">
              <a:rPr lang="ru-RU" smtClean="0"/>
              <a:t>29.03.2023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51EF9-C49A-4CAE-9E1E-02A877C93F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8574142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0316" y="373560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F9D81-A20B-4F66-BC4B-A15A62D13228}" type="datetime1">
              <a:rPr lang="ru-RU" smtClean="0"/>
              <a:t>29.03.2023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51EF9-C49A-4CAE-9E1E-02A877C93F7B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Текст 10"/>
          <p:cNvSpPr>
            <a:spLocks noGrp="1"/>
          </p:cNvSpPr>
          <p:nvPr>
            <p:ph type="body" sz="quarter" idx="13" hasCustomPrompt="1"/>
          </p:nvPr>
        </p:nvSpPr>
        <p:spPr>
          <a:xfrm>
            <a:off x="4756547" y="492973"/>
            <a:ext cx="2506663" cy="2562120"/>
          </a:xfrm>
        </p:spPr>
        <p:txBody>
          <a:bodyPr/>
          <a:lstStyle>
            <a:lvl1pPr>
              <a:defRPr>
                <a:solidFill>
                  <a:schemeClr val="accent4">
                    <a:lumMod val="75000"/>
                  </a:schemeClr>
                </a:solidFill>
              </a:defRPr>
            </a:lvl1pPr>
            <a:lvl2pPr marL="514350" indent="-171450">
              <a:buFont typeface="Wingdings" panose="05000000000000000000" pitchFamily="2" charset="2"/>
              <a:buChar char="ü"/>
              <a:defRPr>
                <a:solidFill>
                  <a:schemeClr val="accent4">
                    <a:lumMod val="75000"/>
                  </a:schemeClr>
                </a:solidFill>
              </a:defRPr>
            </a:lvl2pPr>
            <a:lvl3pPr marL="857250" indent="-171450">
              <a:buFont typeface="Wingdings" panose="05000000000000000000" pitchFamily="2" charset="2"/>
              <a:buChar char="ü"/>
              <a:defRPr>
                <a:solidFill>
                  <a:schemeClr val="accent4">
                    <a:lumMod val="75000"/>
                  </a:schemeClr>
                </a:solidFill>
              </a:defRPr>
            </a:lvl3pPr>
            <a:lvl4pPr marL="1200150" indent="-171450">
              <a:buFont typeface="Wingdings" panose="05000000000000000000" pitchFamily="2" charset="2"/>
              <a:buChar char="ü"/>
              <a:defRPr>
                <a:solidFill>
                  <a:schemeClr val="accent4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4">
                    <a:lumMod val="75000"/>
                  </a:schemeClr>
                </a:solidFill>
              </a:defRPr>
            </a:lvl5pPr>
          </a:lstStyle>
          <a:p>
            <a:pPr lvl="0"/>
            <a:r>
              <a:rPr lang="ru-RU" dirty="0"/>
              <a:t>РОлтьитрпмиьимь12334</a:t>
            </a:r>
          </a:p>
          <a:p>
            <a:pPr lvl="0"/>
            <a:endParaRPr lang="ru-RU" dirty="0"/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436693140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F9D81-A20B-4F66-BC4B-A15A62D13228}" type="datetime1">
              <a:rPr lang="ru-RU" smtClean="0"/>
              <a:t>29.03.2023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51EF9-C49A-4CAE-9E1E-02A877C93F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4286967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F9D81-A20B-4F66-BC4B-A15A62D13228}" type="datetime1">
              <a:rPr lang="ru-RU" smtClean="0"/>
              <a:t>29.03.2023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51EF9-C49A-4CAE-9E1E-02A877C93F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2332386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F9D81-A20B-4F66-BC4B-A15A62D13228}" type="datetime1">
              <a:rPr lang="ru-RU" smtClean="0"/>
              <a:t>29.03.2023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51EF9-C49A-4CAE-9E1E-02A877C93F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8228682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F9D81-A20B-4F66-BC4B-A15A62D13228}" type="datetime1">
              <a:rPr lang="ru-RU" smtClean="0"/>
              <a:t>29.03.2023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51EF9-C49A-4CAE-9E1E-02A877C93F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3168663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EF9D81-A20B-4F66-BC4B-A15A62D13228}" type="datetime1">
              <a:rPr lang="ru-RU" smtClean="0"/>
              <a:t>29.03.2023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951EF9-C49A-4CAE-9E1E-02A877C93F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9743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zomat.de/infomaterial-ozomat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 txBox="1">
            <a:spLocks/>
          </p:cNvSpPr>
          <p:nvPr/>
        </p:nvSpPr>
        <p:spPr>
          <a:xfrm>
            <a:off x="624655" y="3107896"/>
            <a:ext cx="4840944" cy="46915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1800" dirty="0">
                <a:solidFill>
                  <a:prstClr val="black"/>
                </a:solidFill>
              </a:rPr>
              <a:t>ООО «НПО ПРОРЫВ»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624655" y="4695052"/>
            <a:ext cx="1295547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dirty="0">
                <a:solidFill>
                  <a:srgbClr val="252A4F"/>
                </a:solidFill>
                <a:latin typeface="+mj-lt"/>
                <a:sym typeface="Proxima Nova Light Italic"/>
              </a:rPr>
              <a:t>https://cavitech.pro</a:t>
            </a:r>
            <a:endParaRPr lang="ru-RU" sz="1100" dirty="0">
              <a:solidFill>
                <a:srgbClr val="252A4F"/>
              </a:solidFill>
              <a:latin typeface="+mj-lt"/>
            </a:endParaRPr>
          </a:p>
        </p:txBody>
      </p:sp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0ED3877A-335F-4581-B7B7-BCF13DC090EC}"/>
              </a:ext>
            </a:extLst>
          </p:cNvPr>
          <p:cNvSpPr txBox="1">
            <a:spLocks/>
          </p:cNvSpPr>
          <p:nvPr/>
        </p:nvSpPr>
        <p:spPr>
          <a:xfrm>
            <a:off x="624655" y="3666897"/>
            <a:ext cx="4840944" cy="46915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1800" b="1" dirty="0">
                <a:solidFill>
                  <a:prstClr val="black"/>
                </a:solidFill>
              </a:rPr>
              <a:t>КАВИТЕК-АКВА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C10466FC-3993-4F75-90EF-57FC0987ADAE}"/>
              </a:ext>
            </a:extLst>
          </p:cNvPr>
          <p:cNvSpPr/>
          <p:nvPr/>
        </p:nvSpPr>
        <p:spPr>
          <a:xfrm>
            <a:off x="624655" y="249751"/>
            <a:ext cx="5201811" cy="4143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  <a:tabLst>
                <a:tab pos="2969895" algn="ctr"/>
                <a:tab pos="5940425" algn="r"/>
              </a:tabLst>
            </a:pPr>
            <a:r>
              <a:rPr lang="ru-RU" sz="1000" i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Приложение </a:t>
            </a:r>
            <a:r>
              <a:rPr lang="en-US" sz="1000" i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ru-RU" sz="1000" i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к Положению об организации и проведении пилотных тестирований инновационных решений в городе Москве</a:t>
            </a:r>
            <a:endParaRPr lang="ru-RU" sz="1100" i="1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F3C708-9D9F-410B-87A1-6D9C249DD56D}"/>
              </a:ext>
            </a:extLst>
          </p:cNvPr>
          <p:cNvSpPr txBox="1"/>
          <p:nvPr/>
        </p:nvSpPr>
        <p:spPr>
          <a:xfrm>
            <a:off x="624655" y="2020563"/>
            <a:ext cx="56476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rgbClr val="252A4F"/>
                </a:solidFill>
                <a:latin typeface="Circe Extra Bold" panose="020B0802020203020203" pitchFamily="34" charset="-52"/>
              </a:rPr>
              <a:t>ПИЛОТНЫЕ ТЕСТИРОВАНИЯ </a:t>
            </a:r>
          </a:p>
          <a:p>
            <a:r>
              <a:rPr lang="ru-RU" sz="2800" b="1" dirty="0">
                <a:solidFill>
                  <a:srgbClr val="252A4F"/>
                </a:solidFill>
                <a:latin typeface="Circe Extra Bold" panose="020B0802020203020203" pitchFamily="34" charset="-52"/>
              </a:rPr>
              <a:t>ИННОВАЦИОННЫХ РЕШЕНИЙ </a:t>
            </a:r>
          </a:p>
        </p:txBody>
      </p:sp>
    </p:spTree>
    <p:extLst>
      <p:ext uri="{BB962C8B-B14F-4D97-AF65-F5344CB8AC3E}">
        <p14:creationId xmlns:p14="http://schemas.microsoft.com/office/powerpoint/2010/main" val="972280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Группа 16">
            <a:extLst>
              <a:ext uri="{FF2B5EF4-FFF2-40B4-BE49-F238E27FC236}">
                <a16:creationId xmlns:a16="http://schemas.microsoft.com/office/drawing/2014/main" id="{164FF7A4-D84C-4BB1-AEC8-2663522E4434}"/>
              </a:ext>
            </a:extLst>
          </p:cNvPr>
          <p:cNvGrpSpPr/>
          <p:nvPr/>
        </p:nvGrpSpPr>
        <p:grpSpPr>
          <a:xfrm>
            <a:off x="8013835" y="6093028"/>
            <a:ext cx="1130165" cy="780197"/>
            <a:chOff x="17474631" y="9493712"/>
            <a:chExt cx="2629671" cy="1815365"/>
          </a:xfrm>
        </p:grpSpPr>
        <p:grpSp>
          <p:nvGrpSpPr>
            <p:cNvPr id="18" name="Группа 17">
              <a:extLst>
                <a:ext uri="{FF2B5EF4-FFF2-40B4-BE49-F238E27FC236}">
                  <a16:creationId xmlns:a16="http://schemas.microsoft.com/office/drawing/2014/main" id="{8FCC57B0-5782-4AA4-8834-D96A035157E9}"/>
                </a:ext>
              </a:extLst>
            </p:cNvPr>
            <p:cNvGrpSpPr/>
            <p:nvPr/>
          </p:nvGrpSpPr>
          <p:grpSpPr>
            <a:xfrm>
              <a:off x="17474631" y="10402525"/>
              <a:ext cx="1210319" cy="906416"/>
              <a:chOff x="17474631" y="10402525"/>
              <a:chExt cx="1210319" cy="906416"/>
            </a:xfrm>
          </p:grpSpPr>
          <p:sp>
            <p:nvSpPr>
              <p:cNvPr id="24" name="object 12">
                <a:extLst>
                  <a:ext uri="{FF2B5EF4-FFF2-40B4-BE49-F238E27FC236}">
                    <a16:creationId xmlns:a16="http://schemas.microsoft.com/office/drawing/2014/main" id="{4DAE7E84-D2F0-4F2D-AA0A-0EE41A60E0CC}"/>
                  </a:ext>
                </a:extLst>
              </p:cNvPr>
              <p:cNvSpPr/>
              <p:nvPr/>
            </p:nvSpPr>
            <p:spPr>
              <a:xfrm>
                <a:off x="17474640" y="10402525"/>
                <a:ext cx="1210310" cy="605155"/>
              </a:xfrm>
              <a:custGeom>
                <a:avLst/>
                <a:gdLst/>
                <a:ahLst/>
                <a:cxnLst/>
                <a:rect l="l" t="t" r="r" b="b"/>
                <a:pathLst>
                  <a:path w="1210309" h="605154">
                    <a:moveTo>
                      <a:pt x="604882" y="0"/>
                    </a:moveTo>
                    <a:lnTo>
                      <a:pt x="0" y="302545"/>
                    </a:lnTo>
                    <a:lnTo>
                      <a:pt x="604882" y="605081"/>
                    </a:lnTo>
                    <a:lnTo>
                      <a:pt x="1209764" y="302545"/>
                    </a:lnTo>
                    <a:lnTo>
                      <a:pt x="604882" y="0"/>
                    </a:lnTo>
                    <a:close/>
                  </a:path>
                </a:pathLst>
              </a:custGeom>
              <a:solidFill>
                <a:srgbClr val="DDE8FF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5" name="object 13">
                <a:extLst>
                  <a:ext uri="{FF2B5EF4-FFF2-40B4-BE49-F238E27FC236}">
                    <a16:creationId xmlns:a16="http://schemas.microsoft.com/office/drawing/2014/main" id="{48658FCB-1017-40AD-A7D8-550178B2F218}"/>
                  </a:ext>
                </a:extLst>
              </p:cNvPr>
              <p:cNvSpPr/>
              <p:nvPr/>
            </p:nvSpPr>
            <p:spPr>
              <a:xfrm>
                <a:off x="17474631" y="10705056"/>
                <a:ext cx="605155" cy="603885"/>
              </a:xfrm>
              <a:custGeom>
                <a:avLst/>
                <a:gdLst/>
                <a:ahLst/>
                <a:cxnLst/>
                <a:rect l="l" t="t" r="r" b="b"/>
                <a:pathLst>
                  <a:path w="605155" h="603884">
                    <a:moveTo>
                      <a:pt x="0" y="0"/>
                    </a:moveTo>
                    <a:lnTo>
                      <a:pt x="0" y="603499"/>
                    </a:lnTo>
                    <a:lnTo>
                      <a:pt x="604882" y="603499"/>
                    </a:lnTo>
                    <a:lnTo>
                      <a:pt x="604882" y="30253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A1B3E6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6" name="object 14">
                <a:extLst>
                  <a:ext uri="{FF2B5EF4-FFF2-40B4-BE49-F238E27FC236}">
                    <a16:creationId xmlns:a16="http://schemas.microsoft.com/office/drawing/2014/main" id="{6619A6DE-E562-4BD3-8C83-F57A6BD87305}"/>
                  </a:ext>
                </a:extLst>
              </p:cNvPr>
              <p:cNvSpPr/>
              <p:nvPr/>
            </p:nvSpPr>
            <p:spPr>
              <a:xfrm>
                <a:off x="18079516" y="10705052"/>
                <a:ext cx="605155" cy="603885"/>
              </a:xfrm>
              <a:custGeom>
                <a:avLst/>
                <a:gdLst/>
                <a:ahLst/>
                <a:cxnLst/>
                <a:rect l="l" t="t" r="r" b="b"/>
                <a:pathLst>
                  <a:path w="605155" h="603884">
                    <a:moveTo>
                      <a:pt x="604882" y="0"/>
                    </a:moveTo>
                    <a:lnTo>
                      <a:pt x="0" y="302535"/>
                    </a:lnTo>
                    <a:lnTo>
                      <a:pt x="0" y="603499"/>
                    </a:lnTo>
                    <a:lnTo>
                      <a:pt x="604882" y="603499"/>
                    </a:lnTo>
                    <a:lnTo>
                      <a:pt x="604882" y="0"/>
                    </a:lnTo>
                    <a:close/>
                  </a:path>
                </a:pathLst>
              </a:custGeom>
              <a:solidFill>
                <a:srgbClr val="E4F1FF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grpSp>
          <p:nvGrpSpPr>
            <p:cNvPr id="19" name="Группа 18">
              <a:extLst>
                <a:ext uri="{FF2B5EF4-FFF2-40B4-BE49-F238E27FC236}">
                  <a16:creationId xmlns:a16="http://schemas.microsoft.com/office/drawing/2014/main" id="{C9B676C2-59C4-44BE-A907-1A9C3D4DB494}"/>
                </a:ext>
              </a:extLst>
            </p:cNvPr>
            <p:cNvGrpSpPr/>
            <p:nvPr/>
          </p:nvGrpSpPr>
          <p:grpSpPr>
            <a:xfrm>
              <a:off x="18266418" y="9493712"/>
              <a:ext cx="1837884" cy="1815365"/>
              <a:chOff x="18266418" y="9493712"/>
              <a:chExt cx="1837884" cy="1815365"/>
            </a:xfrm>
          </p:grpSpPr>
          <p:sp>
            <p:nvSpPr>
              <p:cNvPr id="20" name="object 15">
                <a:extLst>
                  <a:ext uri="{FF2B5EF4-FFF2-40B4-BE49-F238E27FC236}">
                    <a16:creationId xmlns:a16="http://schemas.microsoft.com/office/drawing/2014/main" id="{A5559271-9743-45D3-BE8E-46AE2D1CB831}"/>
                  </a:ext>
                </a:extLst>
              </p:cNvPr>
              <p:cNvSpPr/>
              <p:nvPr/>
            </p:nvSpPr>
            <p:spPr>
              <a:xfrm>
                <a:off x="18266418" y="9823177"/>
                <a:ext cx="655320" cy="1485900"/>
              </a:xfrm>
              <a:custGeom>
                <a:avLst/>
                <a:gdLst/>
                <a:ahLst/>
                <a:cxnLst/>
                <a:rect l="l" t="t" r="r" b="b"/>
                <a:pathLst>
                  <a:path w="655319" h="1485900">
                    <a:moveTo>
                      <a:pt x="0" y="0"/>
                    </a:moveTo>
                    <a:lnTo>
                      <a:pt x="0" y="1485378"/>
                    </a:lnTo>
                    <a:lnTo>
                      <a:pt x="654880" y="1485378"/>
                    </a:lnTo>
                    <a:lnTo>
                      <a:pt x="654880" y="32959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261AF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1" name="object 16">
                <a:extLst>
                  <a:ext uri="{FF2B5EF4-FFF2-40B4-BE49-F238E27FC236}">
                    <a16:creationId xmlns:a16="http://schemas.microsoft.com/office/drawing/2014/main" id="{F1E54DA7-E4F6-4910-8076-D8560AE7F2C5}"/>
                  </a:ext>
                </a:extLst>
              </p:cNvPr>
              <p:cNvSpPr/>
              <p:nvPr/>
            </p:nvSpPr>
            <p:spPr>
              <a:xfrm>
                <a:off x="18921297" y="10216688"/>
                <a:ext cx="1183005" cy="1092200"/>
              </a:xfrm>
              <a:custGeom>
                <a:avLst/>
                <a:gdLst/>
                <a:ahLst/>
                <a:cxnLst/>
                <a:rect l="l" t="t" r="r" b="b"/>
                <a:pathLst>
                  <a:path w="1183005" h="1092200">
                    <a:moveTo>
                      <a:pt x="1182801" y="0"/>
                    </a:moveTo>
                    <a:lnTo>
                      <a:pt x="0" y="594819"/>
                    </a:lnTo>
                    <a:lnTo>
                      <a:pt x="0" y="1091868"/>
                    </a:lnTo>
                    <a:lnTo>
                      <a:pt x="1182801" y="1091868"/>
                    </a:lnTo>
                    <a:lnTo>
                      <a:pt x="1182801" y="0"/>
                    </a:lnTo>
                  </a:path>
                </a:pathLst>
              </a:custGeom>
              <a:solidFill>
                <a:srgbClr val="257DE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2" name="object 17">
                <a:extLst>
                  <a:ext uri="{FF2B5EF4-FFF2-40B4-BE49-F238E27FC236}">
                    <a16:creationId xmlns:a16="http://schemas.microsoft.com/office/drawing/2014/main" id="{8F655932-93AF-4A9B-862B-69751B9DB858}"/>
                  </a:ext>
                </a:extLst>
              </p:cNvPr>
              <p:cNvSpPr/>
              <p:nvPr/>
            </p:nvSpPr>
            <p:spPr>
              <a:xfrm>
                <a:off x="18266418" y="10481911"/>
                <a:ext cx="655320" cy="826769"/>
              </a:xfrm>
              <a:custGeom>
                <a:avLst/>
                <a:gdLst/>
                <a:ahLst/>
                <a:cxnLst/>
                <a:rect l="l" t="t" r="r" b="b"/>
                <a:pathLst>
                  <a:path w="655319" h="826770">
                    <a:moveTo>
                      <a:pt x="0" y="0"/>
                    </a:moveTo>
                    <a:lnTo>
                      <a:pt x="0" y="826644"/>
                    </a:lnTo>
                    <a:lnTo>
                      <a:pt x="654880" y="826644"/>
                    </a:lnTo>
                    <a:lnTo>
                      <a:pt x="654880" y="32960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261AF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3" name="object 18">
                <a:extLst>
                  <a:ext uri="{FF2B5EF4-FFF2-40B4-BE49-F238E27FC236}">
                    <a16:creationId xmlns:a16="http://schemas.microsoft.com/office/drawing/2014/main" id="{A973674A-989B-449F-9570-3A844C35B8FA}"/>
                  </a:ext>
                </a:extLst>
              </p:cNvPr>
              <p:cNvSpPr/>
              <p:nvPr/>
            </p:nvSpPr>
            <p:spPr>
              <a:xfrm>
                <a:off x="18266418" y="9493712"/>
                <a:ext cx="1837689" cy="1318260"/>
              </a:xfrm>
              <a:custGeom>
                <a:avLst/>
                <a:gdLst/>
                <a:ahLst/>
                <a:cxnLst/>
                <a:rect l="l" t="t" r="r" b="b"/>
                <a:pathLst>
                  <a:path w="1837690" h="1318259">
                    <a:moveTo>
                      <a:pt x="654880" y="0"/>
                    </a:moveTo>
                    <a:lnTo>
                      <a:pt x="0" y="329445"/>
                    </a:lnTo>
                    <a:lnTo>
                      <a:pt x="654880" y="659047"/>
                    </a:lnTo>
                    <a:lnTo>
                      <a:pt x="0" y="988189"/>
                    </a:lnTo>
                    <a:lnTo>
                      <a:pt x="654880" y="1317792"/>
                    </a:lnTo>
                    <a:lnTo>
                      <a:pt x="1837681" y="722983"/>
                    </a:lnTo>
                    <a:lnTo>
                      <a:pt x="1837681" y="595091"/>
                    </a:lnTo>
                    <a:lnTo>
                      <a:pt x="654880" y="0"/>
                    </a:lnTo>
                  </a:path>
                </a:pathLst>
              </a:custGeom>
              <a:solidFill>
                <a:srgbClr val="36A4FF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</p:grpSp>
      <p:cxnSp>
        <p:nvCxnSpPr>
          <p:cNvPr id="6" name="Прямая соединительная линия 5"/>
          <p:cNvCxnSpPr/>
          <p:nvPr/>
        </p:nvCxnSpPr>
        <p:spPr>
          <a:xfrm>
            <a:off x="0" y="894522"/>
            <a:ext cx="9144000" cy="0"/>
          </a:xfrm>
          <a:prstGeom prst="line">
            <a:avLst/>
          </a:prstGeom>
          <a:ln w="38100">
            <a:solidFill>
              <a:srgbClr val="FF001A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2194029"/>
              </p:ext>
            </p:extLst>
          </p:nvPr>
        </p:nvGraphicFramePr>
        <p:xfrm>
          <a:off x="475678" y="4137391"/>
          <a:ext cx="5099900" cy="22432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397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601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67208">
                <a:tc>
                  <a:txBody>
                    <a:bodyPr/>
                    <a:lstStyle/>
                    <a:p>
                      <a:r>
                        <a:rPr lang="ru-RU" sz="1100" b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Потребители</a:t>
                      </a:r>
                    </a:p>
                    <a:p>
                      <a:r>
                        <a:rPr lang="ru-RU" sz="1100" b="1" dirty="0">
                          <a:solidFill>
                            <a:schemeClr val="bg1"/>
                          </a:solidFill>
                          <a:latin typeface="+mj-lt"/>
                        </a:rPr>
                        <a:t>инновационного</a:t>
                      </a:r>
                      <a:r>
                        <a:rPr lang="ru-RU" sz="1100" b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 решения </a:t>
                      </a:r>
                      <a:endParaRPr lang="ru-RU" sz="11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A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i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j-lt"/>
                        </a:rPr>
                        <a:t>Организации, эксплуатирующие бассейны и системы водоснабжения в целом.</a:t>
                      </a:r>
                      <a:endParaRPr lang="ru-RU" sz="1100" i="1" dirty="0">
                        <a:solidFill>
                          <a:schemeClr val="bg1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6665">
                <a:tc>
                  <a:txBody>
                    <a:bodyPr/>
                    <a:lstStyle/>
                    <a:p>
                      <a:pPr algn="l"/>
                      <a:r>
                        <a:rPr lang="ru-RU" sz="1100" b="1" dirty="0">
                          <a:solidFill>
                            <a:schemeClr val="bg1"/>
                          </a:solidFill>
                          <a:latin typeface="+mj-lt"/>
                        </a:rPr>
                        <a:t>Стадия технической и коммерческой готовности решения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A4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1100" i="1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Опытный образец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9423">
                <a:tc>
                  <a:txBody>
                    <a:bodyPr/>
                    <a:lstStyle/>
                    <a:p>
                      <a:pPr algn="l"/>
                      <a:r>
                        <a:rPr lang="ru-RU" sz="1100" b="1" dirty="0">
                          <a:solidFill>
                            <a:schemeClr val="bg1"/>
                          </a:solidFill>
                          <a:latin typeface="+mj-lt"/>
                        </a:rPr>
                        <a:t>Модель коммерциализации и пути продвижения технологии на рынок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A4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1100" i="1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Продажа оборудования, </a:t>
                      </a:r>
                      <a:r>
                        <a:rPr lang="ru-RU" sz="1100" i="1" kern="12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энергосервисные</a:t>
                      </a:r>
                      <a:r>
                        <a:rPr lang="ru-RU" sz="1100" i="1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контракты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7263122"/>
                  </a:ext>
                </a:extLst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5699051" y="4155678"/>
            <a:ext cx="3131067" cy="2225004"/>
          </a:xfrm>
          <a:prstGeom prst="rect">
            <a:avLst/>
          </a:prstGeom>
          <a:noFill/>
          <a:ln>
            <a:solidFill>
              <a:srgbClr val="36A4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5822522" y="5133984"/>
            <a:ext cx="288412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i="1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ФОТОГРАФИЯ ИННОВАЦИОННОГО РЕШЕНИЯ</a:t>
            </a: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1675863"/>
              </p:ext>
            </p:extLst>
          </p:nvPr>
        </p:nvGraphicFramePr>
        <p:xfrm>
          <a:off x="475678" y="1076626"/>
          <a:ext cx="8345386" cy="28187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453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18712">
                <a:tc>
                  <a:txBody>
                    <a:bodyPr/>
                    <a:lstStyle/>
                    <a:p>
                      <a:pPr algn="l"/>
                      <a:r>
                        <a:rPr lang="ru-RU" sz="1100" b="1" i="0" kern="1200" cap="all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Описание инновационного решения:</a:t>
                      </a:r>
                      <a:endParaRPr lang="en-US" sz="1100" b="1" i="0" kern="1200" cap="all" baseline="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l"/>
                      <a:endParaRPr lang="ru-RU" sz="11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j-lt"/>
                      </a:endParaRPr>
                    </a:p>
                    <a:p>
                      <a:pPr algn="l"/>
                      <a:endParaRPr lang="en-US" sz="11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ru-RU" sz="1100" b="1" i="0" kern="1200" cap="all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Инновационность</a:t>
                      </a:r>
                      <a:r>
                        <a:rPr lang="en-US" sz="1100" b="1" i="0" kern="1200" cap="all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:</a:t>
                      </a:r>
                      <a:endParaRPr lang="ru-RU" sz="1100" b="0" i="1" kern="1200" baseline="0" dirty="0">
                        <a:solidFill>
                          <a:schemeClr val="bg1">
                            <a:lumMod val="50000"/>
                          </a:schemeClr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l"/>
                      <a:endParaRPr lang="ru-RU" sz="1100" b="0" i="0" kern="1200" baseline="0" dirty="0">
                        <a:solidFill>
                          <a:schemeClr val="bg1">
                            <a:lumMod val="50000"/>
                          </a:schemeClr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l"/>
                      <a:endParaRPr lang="ru-RU" sz="1100" b="0" i="0" kern="1200" baseline="0" dirty="0">
                        <a:solidFill>
                          <a:schemeClr val="bg1">
                            <a:lumMod val="50000"/>
                          </a:schemeClr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l"/>
                      <a:endParaRPr lang="ru-RU" sz="1100" b="0" i="0" kern="1200" baseline="0" dirty="0">
                        <a:solidFill>
                          <a:schemeClr val="bg1">
                            <a:lumMod val="50000"/>
                          </a:schemeClr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l"/>
                      <a:endParaRPr lang="ru-RU" sz="1100" b="0" i="0" kern="1200" baseline="0" dirty="0">
                        <a:solidFill>
                          <a:schemeClr val="bg1">
                            <a:lumMod val="50000"/>
                          </a:schemeClr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l"/>
                      <a:endParaRPr lang="ru-RU" sz="1100" i="0" kern="1200" baseline="0" dirty="0">
                        <a:solidFill>
                          <a:schemeClr val="bg1">
                            <a:lumMod val="50000"/>
                          </a:schemeClr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l"/>
                      <a:endParaRPr lang="ru-RU" sz="1100" b="1" i="0" kern="1200" baseline="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b="1" i="0" kern="1200" baseline="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l"/>
                      <a:endParaRPr lang="ru-RU" sz="1100" b="1" i="0" kern="1200" baseline="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ru-RU" sz="1100" b="1" i="0" kern="1200" cap="all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Интеллектуальная собственность</a:t>
                      </a:r>
                      <a:r>
                        <a:rPr lang="en-US" sz="1100" b="1" i="0" kern="1200" cap="all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:</a:t>
                      </a:r>
                      <a:r>
                        <a:rPr lang="ru-RU" sz="1100" b="1" i="0" kern="1200" cap="all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 </a:t>
                      </a:r>
                      <a:r>
                        <a:rPr lang="ru-RU" sz="1100" i="0" kern="120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100" i="1" kern="120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в процессе регистрации, аналогичный способ зарегистрирован нами патент № 206204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kern="1200" cap="all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Сертификаты, разрешения, лицензии</a:t>
                      </a:r>
                      <a:r>
                        <a:rPr lang="en-US" sz="1100" b="1" i="0" kern="1200" cap="all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:</a:t>
                      </a:r>
                      <a:r>
                        <a:rPr lang="ru-RU" sz="1100" b="1" i="0" kern="1200" cap="all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100" i="1" kern="120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kern="1200" cap="all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РЕГИСТРАЦИОННОЕ УДОСТОВЕРЕНИЕ НА МЕД.ИЗДЕЛИЕ </a:t>
                      </a:r>
                      <a:r>
                        <a:rPr lang="ru-RU" sz="1100" b="1" i="1" kern="1200" cap="all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  <a:endParaRPr lang="ru-RU" sz="1100" i="1" kern="1200" baseline="0" dirty="0">
                        <a:solidFill>
                          <a:schemeClr val="bg1">
                            <a:lumMod val="50000"/>
                          </a:schemeClr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E8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5" name="Заголовок 1"/>
          <p:cNvSpPr>
            <a:spLocks noGrp="1"/>
          </p:cNvSpPr>
          <p:nvPr>
            <p:ph type="title"/>
          </p:nvPr>
        </p:nvSpPr>
        <p:spPr>
          <a:xfrm>
            <a:off x="387099" y="132074"/>
            <a:ext cx="7886700" cy="648665"/>
          </a:xfrm>
        </p:spPr>
        <p:txBody>
          <a:bodyPr>
            <a:normAutofit fontScale="90000"/>
          </a:bodyPr>
          <a:lstStyle/>
          <a:p>
            <a:r>
              <a:rPr lang="ru-RU" sz="3100" b="1" kern="0" dirty="0">
                <a:solidFill>
                  <a:sysClr val="windowText" lastClr="000000"/>
                </a:solidFill>
                <a:latin typeface="Circe Extra Bold" panose="020B0802020203020203" pitchFamily="34" charset="-52"/>
              </a:rPr>
              <a:t>ОПИСАНИЕ</a:t>
            </a:r>
            <a:r>
              <a:rPr lang="ru-RU" sz="3100" b="1" kern="0" dirty="0">
                <a:solidFill>
                  <a:sysClr val="windowText" lastClr="000000"/>
                </a:solidFill>
              </a:rPr>
              <a:t> </a:t>
            </a:r>
            <a:br>
              <a:rPr lang="ru-RU" sz="2800" b="1" kern="0" dirty="0">
                <a:solidFill>
                  <a:sysClr val="windowText" lastClr="000000"/>
                </a:solidFill>
              </a:rPr>
            </a:br>
            <a:r>
              <a:rPr lang="ru-RU" sz="1300" b="1" kern="0" dirty="0">
                <a:solidFill>
                  <a:sysClr val="windowText" lastClr="000000"/>
                </a:solidFill>
                <a:latin typeface="Circe Bold" panose="020B0602020203020203" pitchFamily="34" charset="-52"/>
              </a:rPr>
              <a:t>ИННОВАЦИОННОГО РЕШЕНИЯ  </a:t>
            </a:r>
            <a:endParaRPr lang="ru-RU" sz="2800" b="1" kern="0" dirty="0">
              <a:solidFill>
                <a:sysClr val="windowText" lastClr="000000"/>
              </a:solidFill>
              <a:latin typeface="Circe Bold" panose="020B0602020203020203" pitchFamily="34" charset="-52"/>
            </a:endParaRPr>
          </a:p>
        </p:txBody>
      </p:sp>
      <p:graphicFrame>
        <p:nvGraphicFramePr>
          <p:cNvPr id="16" name="Таблица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429305"/>
              </p:ext>
            </p:extLst>
          </p:nvPr>
        </p:nvGraphicFramePr>
        <p:xfrm>
          <a:off x="574334" y="1821260"/>
          <a:ext cx="8112201" cy="1280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86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855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580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97425">
                <a:tc>
                  <a:txBody>
                    <a:bodyPr/>
                    <a:lstStyle/>
                    <a:p>
                      <a:r>
                        <a:rPr lang="ru-RU" sz="1000" b="1" dirty="0">
                          <a:solidFill>
                            <a:schemeClr val="bg1"/>
                          </a:solidFill>
                          <a:latin typeface="+mj-lt"/>
                        </a:rPr>
                        <a:t>Да/нет</a:t>
                      </a: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A4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r>
                        <a:rPr lang="ru-RU" sz="1100" b="1" kern="1200" baseline="0" dirty="0">
                          <a:solidFill>
                            <a:srgbClr val="252A4F"/>
                          </a:solidFill>
                          <a:latin typeface="+mj-lt"/>
                          <a:ea typeface="+mn-ea"/>
                          <a:cs typeface="+mn-cs"/>
                        </a:rPr>
                        <a:t>Является качественно новым решением </a:t>
                      </a: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i="1" kern="120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Да. Устройство и сам способ в целом является РИД изобретательской команды при инновационном кластере «Головино». </a:t>
                      </a: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4271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>
                          <a:solidFill>
                            <a:schemeClr val="bg1"/>
                          </a:solidFill>
                          <a:latin typeface="+mj-lt"/>
                        </a:rPr>
                        <a:t>Да/нет</a:t>
                      </a:r>
                    </a:p>
                    <a:p>
                      <a:endParaRPr lang="ru-RU" sz="1000" b="0" dirty="0">
                        <a:latin typeface="+mj-lt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A4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r>
                        <a:rPr lang="ru-RU" sz="1100" b="1" kern="1200" baseline="0" dirty="0">
                          <a:solidFill>
                            <a:srgbClr val="252A4F"/>
                          </a:solidFill>
                          <a:latin typeface="+mj-lt"/>
                          <a:ea typeface="+mn-ea"/>
                          <a:cs typeface="+mn-cs"/>
                        </a:rPr>
                        <a:t>Частично улучшает или дополняет альтернативные решения</a:t>
                      </a: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i="1" kern="120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Да. Устройство привносит новаторство на текущий рынок водоочистки и обладает целым рядом преимуществ перед альтернативами.</a:t>
                      </a:r>
                      <a:endParaRPr lang="ru-RU" sz="1100" i="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6137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>
                          <a:solidFill>
                            <a:schemeClr val="bg1"/>
                          </a:solidFill>
                          <a:latin typeface="+mj-lt"/>
                        </a:rPr>
                        <a:t>Да/нет</a:t>
                      </a: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A4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r>
                        <a:rPr lang="ru-RU" sz="1100" b="1" kern="1200" baseline="0" dirty="0">
                          <a:solidFill>
                            <a:srgbClr val="252A4F"/>
                          </a:solidFill>
                          <a:latin typeface="+mj-lt"/>
                          <a:ea typeface="+mn-ea"/>
                          <a:cs typeface="+mn-cs"/>
                        </a:rPr>
                        <a:t>Обладает существенными преимуществами</a:t>
                      </a: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i="1" kern="120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Вода обеззараживается до нормативного уровня после первого прогона. Возможность полностью исключить хлорирование.</a:t>
                      </a: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95785DC-6BDB-4A67-BA04-2418D7044017}"/>
              </a:ext>
            </a:extLst>
          </p:cNvPr>
          <p:cNvSpPr/>
          <p:nvPr/>
        </p:nvSpPr>
        <p:spPr>
          <a:xfrm>
            <a:off x="7553269" y="91964"/>
            <a:ext cx="1327309" cy="66551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900" b="1" dirty="0">
                <a:latin typeface="Circe Bold" panose="020B0602020203020203" pitchFamily="34" charset="-52"/>
              </a:rPr>
              <a:t>ПИЛОТНЫЕ ТЕСТИРОВАНИЯ ИННОВАЦИОННЫХ РЕШЕНИЙ</a:t>
            </a:r>
          </a:p>
        </p:txBody>
      </p:sp>
      <p:sp>
        <p:nvSpPr>
          <p:cNvPr id="27" name="object 70">
            <a:extLst>
              <a:ext uri="{FF2B5EF4-FFF2-40B4-BE49-F238E27FC236}">
                <a16:creationId xmlns:a16="http://schemas.microsoft.com/office/drawing/2014/main" id="{39646552-9F14-4490-A4D0-12B7EF95F2B2}"/>
              </a:ext>
            </a:extLst>
          </p:cNvPr>
          <p:cNvSpPr txBox="1">
            <a:spLocks/>
          </p:cNvSpPr>
          <p:nvPr/>
        </p:nvSpPr>
        <p:spPr>
          <a:xfrm>
            <a:off x="8882083" y="6552691"/>
            <a:ext cx="131814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5400"/>
            <a:fld id="{81D60167-4931-47E6-BA6A-407CBD079E47}" type="slidenum">
              <a:rPr lang="ru-RU" sz="1400" smtClean="0">
                <a:solidFill>
                  <a:schemeClr val="bg1"/>
                </a:solidFill>
              </a:rPr>
              <a:pPr marL="25400"/>
              <a:t>2</a:t>
            </a:fld>
            <a:endParaRPr lang="ru-RU" sz="1400" dirty="0">
              <a:solidFill>
                <a:schemeClr val="bg1"/>
              </a:solidFill>
            </a:endParaRPr>
          </a:p>
        </p:txBody>
      </p:sp>
      <p:grpSp>
        <p:nvGrpSpPr>
          <p:cNvPr id="28" name="Группа 27">
            <a:extLst>
              <a:ext uri="{FF2B5EF4-FFF2-40B4-BE49-F238E27FC236}">
                <a16:creationId xmlns:a16="http://schemas.microsoft.com/office/drawing/2014/main" id="{B7B2020B-A3FD-452D-A752-094830AD7B59}"/>
              </a:ext>
            </a:extLst>
          </p:cNvPr>
          <p:cNvGrpSpPr/>
          <p:nvPr/>
        </p:nvGrpSpPr>
        <p:grpSpPr>
          <a:xfrm>
            <a:off x="0" y="-1414"/>
            <a:ext cx="475704" cy="478728"/>
            <a:chOff x="0" y="0"/>
            <a:chExt cx="1393190" cy="1402047"/>
          </a:xfrm>
        </p:grpSpPr>
        <p:grpSp>
          <p:nvGrpSpPr>
            <p:cNvPr id="29" name="Группа 28">
              <a:extLst>
                <a:ext uri="{FF2B5EF4-FFF2-40B4-BE49-F238E27FC236}">
                  <a16:creationId xmlns:a16="http://schemas.microsoft.com/office/drawing/2014/main" id="{EF66E279-8104-4FBD-8D53-A7B8124B7F36}"/>
                </a:ext>
              </a:extLst>
            </p:cNvPr>
            <p:cNvGrpSpPr/>
            <p:nvPr/>
          </p:nvGrpSpPr>
          <p:grpSpPr>
            <a:xfrm>
              <a:off x="0" y="414971"/>
              <a:ext cx="961656" cy="987076"/>
              <a:chOff x="0" y="414971"/>
              <a:chExt cx="961656" cy="987076"/>
            </a:xfrm>
          </p:grpSpPr>
          <p:sp>
            <p:nvSpPr>
              <p:cNvPr id="34" name="object 6">
                <a:extLst>
                  <a:ext uri="{FF2B5EF4-FFF2-40B4-BE49-F238E27FC236}">
                    <a16:creationId xmlns:a16="http://schemas.microsoft.com/office/drawing/2014/main" id="{C6A1533F-EF7C-405B-9EAC-179B1A95597A}"/>
                  </a:ext>
                </a:extLst>
              </p:cNvPr>
              <p:cNvSpPr/>
              <p:nvPr/>
            </p:nvSpPr>
            <p:spPr>
              <a:xfrm>
                <a:off x="0" y="414971"/>
                <a:ext cx="961390" cy="835025"/>
              </a:xfrm>
              <a:custGeom>
                <a:avLst/>
                <a:gdLst/>
                <a:ahLst/>
                <a:cxnLst/>
                <a:rect l="l" t="t" r="r" b="b"/>
                <a:pathLst>
                  <a:path w="961390" h="835025">
                    <a:moveTo>
                      <a:pt x="126624" y="0"/>
                    </a:moveTo>
                    <a:lnTo>
                      <a:pt x="0" y="63348"/>
                    </a:lnTo>
                    <a:lnTo>
                      <a:pt x="0" y="771599"/>
                    </a:lnTo>
                    <a:lnTo>
                      <a:pt x="126624" y="834948"/>
                    </a:lnTo>
                    <a:lnTo>
                      <a:pt x="961342" y="417474"/>
                    </a:lnTo>
                    <a:lnTo>
                      <a:pt x="126624" y="0"/>
                    </a:lnTo>
                    <a:close/>
                  </a:path>
                </a:pathLst>
              </a:custGeom>
              <a:solidFill>
                <a:srgbClr val="36A4FF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5" name="object 7">
                <a:extLst>
                  <a:ext uri="{FF2B5EF4-FFF2-40B4-BE49-F238E27FC236}">
                    <a16:creationId xmlns:a16="http://schemas.microsoft.com/office/drawing/2014/main" id="{E38954F6-53C7-4CFF-8516-CA5744D4CB46}"/>
                  </a:ext>
                </a:extLst>
              </p:cNvPr>
              <p:cNvSpPr/>
              <p:nvPr/>
            </p:nvSpPr>
            <p:spPr>
              <a:xfrm>
                <a:off x="126631" y="832452"/>
                <a:ext cx="835025" cy="569595"/>
              </a:xfrm>
              <a:custGeom>
                <a:avLst/>
                <a:gdLst/>
                <a:ahLst/>
                <a:cxnLst/>
                <a:rect l="l" t="t" r="r" b="b"/>
                <a:pathLst>
                  <a:path w="835025" h="569594">
                    <a:moveTo>
                      <a:pt x="834707" y="0"/>
                    </a:moveTo>
                    <a:lnTo>
                      <a:pt x="0" y="417474"/>
                    </a:lnTo>
                    <a:lnTo>
                      <a:pt x="0" y="569291"/>
                    </a:lnTo>
                    <a:lnTo>
                      <a:pt x="834707" y="152047"/>
                    </a:lnTo>
                    <a:lnTo>
                      <a:pt x="834707" y="0"/>
                    </a:lnTo>
                    <a:close/>
                  </a:path>
                </a:pathLst>
              </a:custGeom>
              <a:solidFill>
                <a:srgbClr val="257DE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6" name="object 8">
                <a:extLst>
                  <a:ext uri="{FF2B5EF4-FFF2-40B4-BE49-F238E27FC236}">
                    <a16:creationId xmlns:a16="http://schemas.microsoft.com/office/drawing/2014/main" id="{55D4B4DD-EA29-4528-81AC-1693055D03F1}"/>
                  </a:ext>
                </a:extLst>
              </p:cNvPr>
              <p:cNvSpPr/>
              <p:nvPr/>
            </p:nvSpPr>
            <p:spPr>
              <a:xfrm>
                <a:off x="0" y="1186578"/>
                <a:ext cx="127000" cy="215265"/>
              </a:xfrm>
              <a:custGeom>
                <a:avLst/>
                <a:gdLst/>
                <a:ahLst/>
                <a:cxnLst/>
                <a:rect l="l" t="t" r="r" b="b"/>
                <a:pathLst>
                  <a:path w="127000" h="215265">
                    <a:moveTo>
                      <a:pt x="0" y="0"/>
                    </a:moveTo>
                    <a:lnTo>
                      <a:pt x="0" y="151848"/>
                    </a:lnTo>
                    <a:lnTo>
                      <a:pt x="126624" y="215166"/>
                    </a:lnTo>
                    <a:lnTo>
                      <a:pt x="126624" y="6334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261AF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grpSp>
          <p:nvGrpSpPr>
            <p:cNvPr id="30" name="Группа 29">
              <a:extLst>
                <a:ext uri="{FF2B5EF4-FFF2-40B4-BE49-F238E27FC236}">
                  <a16:creationId xmlns:a16="http://schemas.microsoft.com/office/drawing/2014/main" id="{18019DD6-C782-4FCB-B55C-774CDF8B1BB4}"/>
                </a:ext>
              </a:extLst>
            </p:cNvPr>
            <p:cNvGrpSpPr/>
            <p:nvPr/>
          </p:nvGrpSpPr>
          <p:grpSpPr>
            <a:xfrm>
              <a:off x="0" y="0"/>
              <a:ext cx="1393190" cy="799469"/>
              <a:chOff x="0" y="0"/>
              <a:chExt cx="1393190" cy="799469"/>
            </a:xfrm>
          </p:grpSpPr>
          <p:sp>
            <p:nvSpPr>
              <p:cNvPr id="31" name="object 9">
                <a:extLst>
                  <a:ext uri="{FF2B5EF4-FFF2-40B4-BE49-F238E27FC236}">
                    <a16:creationId xmlns:a16="http://schemas.microsoft.com/office/drawing/2014/main" id="{596A46DA-C1C1-496A-A2F8-86E1868D5020}"/>
                  </a:ext>
                </a:extLst>
              </p:cNvPr>
              <p:cNvSpPr/>
              <p:nvPr/>
            </p:nvSpPr>
            <p:spPr>
              <a:xfrm>
                <a:off x="0" y="0"/>
                <a:ext cx="1393190" cy="638175"/>
              </a:xfrm>
              <a:custGeom>
                <a:avLst/>
                <a:gdLst/>
                <a:ahLst/>
                <a:cxnLst/>
                <a:rect l="l" t="t" r="r" b="b"/>
                <a:pathLst>
                  <a:path w="1393190" h="638175">
                    <a:moveTo>
                      <a:pt x="1006534" y="0"/>
                    </a:moveTo>
                    <a:lnTo>
                      <a:pt x="1549" y="0"/>
                    </a:lnTo>
                    <a:lnTo>
                      <a:pt x="2" y="773"/>
                    </a:lnTo>
                    <a:lnTo>
                      <a:pt x="2" y="385455"/>
                    </a:lnTo>
                    <a:lnTo>
                      <a:pt x="504120" y="637593"/>
                    </a:lnTo>
                    <a:lnTo>
                      <a:pt x="1392648" y="193051"/>
                    </a:lnTo>
                    <a:lnTo>
                      <a:pt x="1006534" y="0"/>
                    </a:lnTo>
                  </a:path>
                </a:pathLst>
              </a:custGeom>
              <a:solidFill>
                <a:srgbClr val="DDE8FF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2" name="object 10">
                <a:extLst>
                  <a:ext uri="{FF2B5EF4-FFF2-40B4-BE49-F238E27FC236}">
                    <a16:creationId xmlns:a16="http://schemas.microsoft.com/office/drawing/2014/main" id="{D21A3DE4-203F-4622-AE9F-D262CA61C8DE}"/>
                  </a:ext>
                </a:extLst>
              </p:cNvPr>
              <p:cNvSpPr/>
              <p:nvPr/>
            </p:nvSpPr>
            <p:spPr>
              <a:xfrm>
                <a:off x="0" y="385442"/>
                <a:ext cx="504190" cy="414020"/>
              </a:xfrm>
              <a:custGeom>
                <a:avLst/>
                <a:gdLst/>
                <a:ahLst/>
                <a:cxnLst/>
                <a:rect l="l" t="t" r="r" b="b"/>
                <a:pathLst>
                  <a:path w="504190" h="414020">
                    <a:moveTo>
                      <a:pt x="0" y="0"/>
                    </a:moveTo>
                    <a:lnTo>
                      <a:pt x="0" y="161796"/>
                    </a:lnTo>
                    <a:lnTo>
                      <a:pt x="504120" y="413777"/>
                    </a:lnTo>
                    <a:lnTo>
                      <a:pt x="504120" y="25212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A1B3E6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3" name="object 11">
                <a:extLst>
                  <a:ext uri="{FF2B5EF4-FFF2-40B4-BE49-F238E27FC236}">
                    <a16:creationId xmlns:a16="http://schemas.microsoft.com/office/drawing/2014/main" id="{95A1EBA1-72F1-45EE-8DD4-D6F29941221E}"/>
                  </a:ext>
                </a:extLst>
              </p:cNvPr>
              <p:cNvSpPr/>
              <p:nvPr/>
            </p:nvSpPr>
            <p:spPr>
              <a:xfrm>
                <a:off x="504112" y="193044"/>
                <a:ext cx="889000" cy="606425"/>
              </a:xfrm>
              <a:custGeom>
                <a:avLst/>
                <a:gdLst/>
                <a:ahLst/>
                <a:cxnLst/>
                <a:rect l="l" t="t" r="r" b="b"/>
                <a:pathLst>
                  <a:path w="889000" h="606425">
                    <a:moveTo>
                      <a:pt x="888538" y="0"/>
                    </a:moveTo>
                    <a:lnTo>
                      <a:pt x="0" y="444530"/>
                    </a:lnTo>
                    <a:lnTo>
                      <a:pt x="0" y="606180"/>
                    </a:lnTo>
                    <a:lnTo>
                      <a:pt x="888538" y="161911"/>
                    </a:lnTo>
                    <a:lnTo>
                      <a:pt x="888538" y="0"/>
                    </a:lnTo>
                    <a:close/>
                  </a:path>
                </a:pathLst>
              </a:custGeom>
              <a:solidFill>
                <a:srgbClr val="E4F1FF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</p:grpSp>
      <p:grpSp>
        <p:nvGrpSpPr>
          <p:cNvPr id="37" name="Группа 36">
            <a:extLst>
              <a:ext uri="{FF2B5EF4-FFF2-40B4-BE49-F238E27FC236}">
                <a16:creationId xmlns:a16="http://schemas.microsoft.com/office/drawing/2014/main" id="{D6C716A9-4CF5-48C3-91D7-93B7BC03B768}"/>
              </a:ext>
            </a:extLst>
          </p:cNvPr>
          <p:cNvGrpSpPr/>
          <p:nvPr/>
        </p:nvGrpSpPr>
        <p:grpSpPr>
          <a:xfrm>
            <a:off x="6745952" y="-15430"/>
            <a:ext cx="699845" cy="364855"/>
            <a:chOff x="15805867" y="0"/>
            <a:chExt cx="1777537" cy="926696"/>
          </a:xfrm>
        </p:grpSpPr>
        <p:sp>
          <p:nvSpPr>
            <p:cNvPr id="38" name="object 27">
              <a:extLst>
                <a:ext uri="{FF2B5EF4-FFF2-40B4-BE49-F238E27FC236}">
                  <a16:creationId xmlns:a16="http://schemas.microsoft.com/office/drawing/2014/main" id="{BE68F7CA-9722-4616-B3DD-1FC076D4963C}"/>
                </a:ext>
              </a:extLst>
            </p:cNvPr>
            <p:cNvSpPr/>
            <p:nvPr/>
          </p:nvSpPr>
          <p:spPr>
            <a:xfrm>
              <a:off x="15805867" y="0"/>
              <a:ext cx="1777364" cy="765175"/>
            </a:xfrm>
            <a:custGeom>
              <a:avLst/>
              <a:gdLst/>
              <a:ahLst/>
              <a:cxnLst/>
              <a:rect l="l" t="t" r="r" b="b"/>
              <a:pathLst>
                <a:path w="1777365" h="765175">
                  <a:moveTo>
                    <a:pt x="1136970" y="0"/>
                  </a:moveTo>
                  <a:lnTo>
                    <a:pt x="640158" y="0"/>
                  </a:lnTo>
                  <a:lnTo>
                    <a:pt x="0" y="320272"/>
                  </a:lnTo>
                  <a:lnTo>
                    <a:pt x="888527" y="764803"/>
                  </a:lnTo>
                  <a:lnTo>
                    <a:pt x="1777328" y="320272"/>
                  </a:lnTo>
                  <a:lnTo>
                    <a:pt x="1136970" y="0"/>
                  </a:lnTo>
                  <a:close/>
                </a:path>
              </a:pathLst>
            </a:custGeom>
            <a:solidFill>
              <a:srgbClr val="FF5F6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28">
              <a:extLst>
                <a:ext uri="{FF2B5EF4-FFF2-40B4-BE49-F238E27FC236}">
                  <a16:creationId xmlns:a16="http://schemas.microsoft.com/office/drawing/2014/main" id="{122BB408-3D66-4420-B006-DBD8DAD9674D}"/>
                </a:ext>
              </a:extLst>
            </p:cNvPr>
            <p:cNvSpPr/>
            <p:nvPr/>
          </p:nvSpPr>
          <p:spPr>
            <a:xfrm>
              <a:off x="16694404" y="320271"/>
              <a:ext cx="889000" cy="606425"/>
            </a:xfrm>
            <a:custGeom>
              <a:avLst/>
              <a:gdLst/>
              <a:ahLst/>
              <a:cxnLst/>
              <a:rect l="l" t="t" r="r" b="b"/>
              <a:pathLst>
                <a:path w="889000" h="606425">
                  <a:moveTo>
                    <a:pt x="888789" y="0"/>
                  </a:moveTo>
                  <a:lnTo>
                    <a:pt x="0" y="444530"/>
                  </a:lnTo>
                  <a:lnTo>
                    <a:pt x="0" y="606180"/>
                  </a:lnTo>
                  <a:lnTo>
                    <a:pt x="888789" y="161911"/>
                  </a:lnTo>
                  <a:lnTo>
                    <a:pt x="888789" y="0"/>
                  </a:lnTo>
                  <a:close/>
                </a:path>
              </a:pathLst>
            </a:custGeom>
            <a:solidFill>
              <a:srgbClr val="FF001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29">
              <a:extLst>
                <a:ext uri="{FF2B5EF4-FFF2-40B4-BE49-F238E27FC236}">
                  <a16:creationId xmlns:a16="http://schemas.microsoft.com/office/drawing/2014/main" id="{5B15FDB2-5CCF-4C13-982E-FC1CA01CFAD9}"/>
                </a:ext>
              </a:extLst>
            </p:cNvPr>
            <p:cNvSpPr/>
            <p:nvPr/>
          </p:nvSpPr>
          <p:spPr>
            <a:xfrm>
              <a:off x="15805867" y="320269"/>
              <a:ext cx="889000" cy="606425"/>
            </a:xfrm>
            <a:custGeom>
              <a:avLst/>
              <a:gdLst/>
              <a:ahLst/>
              <a:cxnLst/>
              <a:rect l="l" t="t" r="r" b="b"/>
              <a:pathLst>
                <a:path w="889000" h="606425">
                  <a:moveTo>
                    <a:pt x="0" y="0"/>
                  </a:moveTo>
                  <a:lnTo>
                    <a:pt x="0" y="161911"/>
                  </a:lnTo>
                  <a:lnTo>
                    <a:pt x="888527" y="606180"/>
                  </a:lnTo>
                  <a:lnTo>
                    <a:pt x="888527" y="44453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F002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5BEE5F85-62FF-4D6A-A5EE-BE8A650218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0474" y="4530779"/>
            <a:ext cx="3148218" cy="1453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5427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Группа 16">
            <a:extLst>
              <a:ext uri="{FF2B5EF4-FFF2-40B4-BE49-F238E27FC236}">
                <a16:creationId xmlns:a16="http://schemas.microsoft.com/office/drawing/2014/main" id="{164FF7A4-D84C-4BB1-AEC8-2663522E4434}"/>
              </a:ext>
            </a:extLst>
          </p:cNvPr>
          <p:cNvGrpSpPr/>
          <p:nvPr/>
        </p:nvGrpSpPr>
        <p:grpSpPr>
          <a:xfrm>
            <a:off x="8013835" y="6093028"/>
            <a:ext cx="1130165" cy="780197"/>
            <a:chOff x="17474631" y="9493712"/>
            <a:chExt cx="2629671" cy="1815365"/>
          </a:xfrm>
        </p:grpSpPr>
        <p:grpSp>
          <p:nvGrpSpPr>
            <p:cNvPr id="18" name="Группа 17">
              <a:extLst>
                <a:ext uri="{FF2B5EF4-FFF2-40B4-BE49-F238E27FC236}">
                  <a16:creationId xmlns:a16="http://schemas.microsoft.com/office/drawing/2014/main" id="{8FCC57B0-5782-4AA4-8834-D96A035157E9}"/>
                </a:ext>
              </a:extLst>
            </p:cNvPr>
            <p:cNvGrpSpPr/>
            <p:nvPr/>
          </p:nvGrpSpPr>
          <p:grpSpPr>
            <a:xfrm>
              <a:off x="17474631" y="10402525"/>
              <a:ext cx="1210319" cy="906416"/>
              <a:chOff x="17474631" y="10402525"/>
              <a:chExt cx="1210319" cy="906416"/>
            </a:xfrm>
          </p:grpSpPr>
          <p:sp>
            <p:nvSpPr>
              <p:cNvPr id="24" name="object 12">
                <a:extLst>
                  <a:ext uri="{FF2B5EF4-FFF2-40B4-BE49-F238E27FC236}">
                    <a16:creationId xmlns:a16="http://schemas.microsoft.com/office/drawing/2014/main" id="{4DAE7E84-D2F0-4F2D-AA0A-0EE41A60E0CC}"/>
                  </a:ext>
                </a:extLst>
              </p:cNvPr>
              <p:cNvSpPr/>
              <p:nvPr/>
            </p:nvSpPr>
            <p:spPr>
              <a:xfrm>
                <a:off x="17474640" y="10402525"/>
                <a:ext cx="1210310" cy="605155"/>
              </a:xfrm>
              <a:custGeom>
                <a:avLst/>
                <a:gdLst/>
                <a:ahLst/>
                <a:cxnLst/>
                <a:rect l="l" t="t" r="r" b="b"/>
                <a:pathLst>
                  <a:path w="1210309" h="605154">
                    <a:moveTo>
                      <a:pt x="604882" y="0"/>
                    </a:moveTo>
                    <a:lnTo>
                      <a:pt x="0" y="302545"/>
                    </a:lnTo>
                    <a:lnTo>
                      <a:pt x="604882" y="605081"/>
                    </a:lnTo>
                    <a:lnTo>
                      <a:pt x="1209764" y="302545"/>
                    </a:lnTo>
                    <a:lnTo>
                      <a:pt x="604882" y="0"/>
                    </a:lnTo>
                    <a:close/>
                  </a:path>
                </a:pathLst>
              </a:custGeom>
              <a:solidFill>
                <a:srgbClr val="DDE8FF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5" name="object 13">
                <a:extLst>
                  <a:ext uri="{FF2B5EF4-FFF2-40B4-BE49-F238E27FC236}">
                    <a16:creationId xmlns:a16="http://schemas.microsoft.com/office/drawing/2014/main" id="{48658FCB-1017-40AD-A7D8-550178B2F218}"/>
                  </a:ext>
                </a:extLst>
              </p:cNvPr>
              <p:cNvSpPr/>
              <p:nvPr/>
            </p:nvSpPr>
            <p:spPr>
              <a:xfrm>
                <a:off x="17474631" y="10705056"/>
                <a:ext cx="605155" cy="603885"/>
              </a:xfrm>
              <a:custGeom>
                <a:avLst/>
                <a:gdLst/>
                <a:ahLst/>
                <a:cxnLst/>
                <a:rect l="l" t="t" r="r" b="b"/>
                <a:pathLst>
                  <a:path w="605155" h="603884">
                    <a:moveTo>
                      <a:pt x="0" y="0"/>
                    </a:moveTo>
                    <a:lnTo>
                      <a:pt x="0" y="603499"/>
                    </a:lnTo>
                    <a:lnTo>
                      <a:pt x="604882" y="603499"/>
                    </a:lnTo>
                    <a:lnTo>
                      <a:pt x="604882" y="30253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A1B3E6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6" name="object 14">
                <a:extLst>
                  <a:ext uri="{FF2B5EF4-FFF2-40B4-BE49-F238E27FC236}">
                    <a16:creationId xmlns:a16="http://schemas.microsoft.com/office/drawing/2014/main" id="{6619A6DE-E562-4BD3-8C83-F57A6BD87305}"/>
                  </a:ext>
                </a:extLst>
              </p:cNvPr>
              <p:cNvSpPr/>
              <p:nvPr/>
            </p:nvSpPr>
            <p:spPr>
              <a:xfrm>
                <a:off x="18079516" y="10705052"/>
                <a:ext cx="605155" cy="603885"/>
              </a:xfrm>
              <a:custGeom>
                <a:avLst/>
                <a:gdLst/>
                <a:ahLst/>
                <a:cxnLst/>
                <a:rect l="l" t="t" r="r" b="b"/>
                <a:pathLst>
                  <a:path w="605155" h="603884">
                    <a:moveTo>
                      <a:pt x="604882" y="0"/>
                    </a:moveTo>
                    <a:lnTo>
                      <a:pt x="0" y="302535"/>
                    </a:lnTo>
                    <a:lnTo>
                      <a:pt x="0" y="603499"/>
                    </a:lnTo>
                    <a:lnTo>
                      <a:pt x="604882" y="603499"/>
                    </a:lnTo>
                    <a:lnTo>
                      <a:pt x="604882" y="0"/>
                    </a:lnTo>
                    <a:close/>
                  </a:path>
                </a:pathLst>
              </a:custGeom>
              <a:solidFill>
                <a:srgbClr val="E4F1FF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grpSp>
          <p:nvGrpSpPr>
            <p:cNvPr id="19" name="Группа 18">
              <a:extLst>
                <a:ext uri="{FF2B5EF4-FFF2-40B4-BE49-F238E27FC236}">
                  <a16:creationId xmlns:a16="http://schemas.microsoft.com/office/drawing/2014/main" id="{C9B676C2-59C4-44BE-A907-1A9C3D4DB494}"/>
                </a:ext>
              </a:extLst>
            </p:cNvPr>
            <p:cNvGrpSpPr/>
            <p:nvPr/>
          </p:nvGrpSpPr>
          <p:grpSpPr>
            <a:xfrm>
              <a:off x="18266418" y="9493712"/>
              <a:ext cx="1837884" cy="1815365"/>
              <a:chOff x="18266418" y="9493712"/>
              <a:chExt cx="1837884" cy="1815365"/>
            </a:xfrm>
          </p:grpSpPr>
          <p:sp>
            <p:nvSpPr>
              <p:cNvPr id="20" name="object 15">
                <a:extLst>
                  <a:ext uri="{FF2B5EF4-FFF2-40B4-BE49-F238E27FC236}">
                    <a16:creationId xmlns:a16="http://schemas.microsoft.com/office/drawing/2014/main" id="{A5559271-9743-45D3-BE8E-46AE2D1CB831}"/>
                  </a:ext>
                </a:extLst>
              </p:cNvPr>
              <p:cNvSpPr/>
              <p:nvPr/>
            </p:nvSpPr>
            <p:spPr>
              <a:xfrm>
                <a:off x="18266418" y="9823177"/>
                <a:ext cx="655320" cy="1485900"/>
              </a:xfrm>
              <a:custGeom>
                <a:avLst/>
                <a:gdLst/>
                <a:ahLst/>
                <a:cxnLst/>
                <a:rect l="l" t="t" r="r" b="b"/>
                <a:pathLst>
                  <a:path w="655319" h="1485900">
                    <a:moveTo>
                      <a:pt x="0" y="0"/>
                    </a:moveTo>
                    <a:lnTo>
                      <a:pt x="0" y="1485378"/>
                    </a:lnTo>
                    <a:lnTo>
                      <a:pt x="654880" y="1485378"/>
                    </a:lnTo>
                    <a:lnTo>
                      <a:pt x="654880" y="32959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261AF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1" name="object 16">
                <a:extLst>
                  <a:ext uri="{FF2B5EF4-FFF2-40B4-BE49-F238E27FC236}">
                    <a16:creationId xmlns:a16="http://schemas.microsoft.com/office/drawing/2014/main" id="{F1E54DA7-E4F6-4910-8076-D8560AE7F2C5}"/>
                  </a:ext>
                </a:extLst>
              </p:cNvPr>
              <p:cNvSpPr/>
              <p:nvPr/>
            </p:nvSpPr>
            <p:spPr>
              <a:xfrm>
                <a:off x="18921297" y="10216688"/>
                <a:ext cx="1183005" cy="1092200"/>
              </a:xfrm>
              <a:custGeom>
                <a:avLst/>
                <a:gdLst/>
                <a:ahLst/>
                <a:cxnLst/>
                <a:rect l="l" t="t" r="r" b="b"/>
                <a:pathLst>
                  <a:path w="1183005" h="1092200">
                    <a:moveTo>
                      <a:pt x="1182801" y="0"/>
                    </a:moveTo>
                    <a:lnTo>
                      <a:pt x="0" y="594819"/>
                    </a:lnTo>
                    <a:lnTo>
                      <a:pt x="0" y="1091868"/>
                    </a:lnTo>
                    <a:lnTo>
                      <a:pt x="1182801" y="1091868"/>
                    </a:lnTo>
                    <a:lnTo>
                      <a:pt x="1182801" y="0"/>
                    </a:lnTo>
                  </a:path>
                </a:pathLst>
              </a:custGeom>
              <a:solidFill>
                <a:srgbClr val="257DE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2" name="object 17">
                <a:extLst>
                  <a:ext uri="{FF2B5EF4-FFF2-40B4-BE49-F238E27FC236}">
                    <a16:creationId xmlns:a16="http://schemas.microsoft.com/office/drawing/2014/main" id="{8F655932-93AF-4A9B-862B-69751B9DB858}"/>
                  </a:ext>
                </a:extLst>
              </p:cNvPr>
              <p:cNvSpPr/>
              <p:nvPr/>
            </p:nvSpPr>
            <p:spPr>
              <a:xfrm>
                <a:off x="18266418" y="10481911"/>
                <a:ext cx="655320" cy="826769"/>
              </a:xfrm>
              <a:custGeom>
                <a:avLst/>
                <a:gdLst/>
                <a:ahLst/>
                <a:cxnLst/>
                <a:rect l="l" t="t" r="r" b="b"/>
                <a:pathLst>
                  <a:path w="655319" h="826770">
                    <a:moveTo>
                      <a:pt x="0" y="0"/>
                    </a:moveTo>
                    <a:lnTo>
                      <a:pt x="0" y="826644"/>
                    </a:lnTo>
                    <a:lnTo>
                      <a:pt x="654880" y="826644"/>
                    </a:lnTo>
                    <a:lnTo>
                      <a:pt x="654880" y="32960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261AF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3" name="object 18">
                <a:extLst>
                  <a:ext uri="{FF2B5EF4-FFF2-40B4-BE49-F238E27FC236}">
                    <a16:creationId xmlns:a16="http://schemas.microsoft.com/office/drawing/2014/main" id="{A973674A-989B-449F-9570-3A844C35B8FA}"/>
                  </a:ext>
                </a:extLst>
              </p:cNvPr>
              <p:cNvSpPr/>
              <p:nvPr/>
            </p:nvSpPr>
            <p:spPr>
              <a:xfrm>
                <a:off x="18266418" y="9493712"/>
                <a:ext cx="1837689" cy="1318260"/>
              </a:xfrm>
              <a:custGeom>
                <a:avLst/>
                <a:gdLst/>
                <a:ahLst/>
                <a:cxnLst/>
                <a:rect l="l" t="t" r="r" b="b"/>
                <a:pathLst>
                  <a:path w="1837690" h="1318259">
                    <a:moveTo>
                      <a:pt x="654880" y="0"/>
                    </a:moveTo>
                    <a:lnTo>
                      <a:pt x="0" y="329445"/>
                    </a:lnTo>
                    <a:lnTo>
                      <a:pt x="654880" y="659047"/>
                    </a:lnTo>
                    <a:lnTo>
                      <a:pt x="0" y="988189"/>
                    </a:lnTo>
                    <a:lnTo>
                      <a:pt x="654880" y="1317792"/>
                    </a:lnTo>
                    <a:lnTo>
                      <a:pt x="1837681" y="722983"/>
                    </a:lnTo>
                    <a:lnTo>
                      <a:pt x="1837681" y="595091"/>
                    </a:lnTo>
                    <a:lnTo>
                      <a:pt x="654880" y="0"/>
                    </a:lnTo>
                  </a:path>
                </a:pathLst>
              </a:custGeom>
              <a:solidFill>
                <a:srgbClr val="36A4FF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</p:grpSp>
      <p:cxnSp>
        <p:nvCxnSpPr>
          <p:cNvPr id="6" name="Прямая соединительная линия 5"/>
          <p:cNvCxnSpPr/>
          <p:nvPr/>
        </p:nvCxnSpPr>
        <p:spPr>
          <a:xfrm>
            <a:off x="0" y="894522"/>
            <a:ext cx="9144000" cy="0"/>
          </a:xfrm>
          <a:prstGeom prst="line">
            <a:avLst/>
          </a:prstGeom>
          <a:ln w="38100">
            <a:solidFill>
              <a:srgbClr val="FF001A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5" name="Заголовок 1"/>
          <p:cNvSpPr>
            <a:spLocks noGrp="1"/>
          </p:cNvSpPr>
          <p:nvPr>
            <p:ph type="title"/>
          </p:nvPr>
        </p:nvSpPr>
        <p:spPr>
          <a:xfrm>
            <a:off x="387099" y="132074"/>
            <a:ext cx="7886700" cy="648665"/>
          </a:xfrm>
        </p:spPr>
        <p:txBody>
          <a:bodyPr>
            <a:normAutofit fontScale="90000"/>
          </a:bodyPr>
          <a:lstStyle/>
          <a:p>
            <a:r>
              <a:rPr lang="ru-RU" sz="3100" b="1" kern="0" dirty="0">
                <a:solidFill>
                  <a:sysClr val="windowText" lastClr="000000"/>
                </a:solidFill>
                <a:latin typeface="Circe Extra Bold" panose="020B0802020203020203" pitchFamily="34" charset="-52"/>
              </a:rPr>
              <a:t>АКТУАЛЬНОСТЬ И ЭФФЕКТЫ</a:t>
            </a:r>
            <a:br>
              <a:rPr lang="ru-RU" sz="3100" b="1" kern="0" dirty="0">
                <a:solidFill>
                  <a:sysClr val="windowText" lastClr="000000"/>
                </a:solidFill>
                <a:latin typeface="Circe Extra Bold" panose="020B0802020203020203" pitchFamily="34" charset="-52"/>
              </a:rPr>
            </a:br>
            <a:r>
              <a:rPr lang="ru-RU" sz="1300" b="1" kern="0" dirty="0">
                <a:solidFill>
                  <a:sysClr val="windowText" lastClr="000000"/>
                </a:solidFill>
                <a:latin typeface="Circe Bold" panose="020B0602020203020203" pitchFamily="34" charset="-52"/>
              </a:rPr>
              <a:t>ИННОВАЦИОННОГО РЕШЕНИЯ  </a:t>
            </a:r>
            <a:endParaRPr lang="ru-RU" sz="2800" b="1" kern="0" dirty="0">
              <a:solidFill>
                <a:sysClr val="windowText" lastClr="000000"/>
              </a:solidFill>
              <a:latin typeface="Circe Bold" panose="020B0602020203020203" pitchFamily="34" charset="-52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95785DC-6BDB-4A67-BA04-2418D7044017}"/>
              </a:ext>
            </a:extLst>
          </p:cNvPr>
          <p:cNvSpPr/>
          <p:nvPr/>
        </p:nvSpPr>
        <p:spPr>
          <a:xfrm>
            <a:off x="7553269" y="91964"/>
            <a:ext cx="1327309" cy="66551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900" b="1" dirty="0">
                <a:latin typeface="Circe Bold" panose="020B0602020203020203" pitchFamily="34" charset="-52"/>
              </a:rPr>
              <a:t>ПИЛОТНЫЕ ТЕСТИРОВАНИЯ ИННОВАЦИОННЫХ РЕШЕНИЙ</a:t>
            </a:r>
          </a:p>
        </p:txBody>
      </p:sp>
      <p:sp>
        <p:nvSpPr>
          <p:cNvPr id="27" name="object 70">
            <a:extLst>
              <a:ext uri="{FF2B5EF4-FFF2-40B4-BE49-F238E27FC236}">
                <a16:creationId xmlns:a16="http://schemas.microsoft.com/office/drawing/2014/main" id="{39646552-9F14-4490-A4D0-12B7EF95F2B2}"/>
              </a:ext>
            </a:extLst>
          </p:cNvPr>
          <p:cNvSpPr txBox="1">
            <a:spLocks/>
          </p:cNvSpPr>
          <p:nvPr/>
        </p:nvSpPr>
        <p:spPr>
          <a:xfrm>
            <a:off x="8882083" y="6552691"/>
            <a:ext cx="131814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5400"/>
            <a:fld id="{81D60167-4931-47E6-BA6A-407CBD079E47}" type="slidenum">
              <a:rPr lang="ru-RU" sz="1400" smtClean="0">
                <a:solidFill>
                  <a:schemeClr val="bg1"/>
                </a:solidFill>
              </a:rPr>
              <a:pPr marL="25400"/>
              <a:t>3</a:t>
            </a:fld>
            <a:endParaRPr lang="ru-RU" sz="1400" dirty="0">
              <a:solidFill>
                <a:schemeClr val="bg1"/>
              </a:solidFill>
            </a:endParaRPr>
          </a:p>
        </p:txBody>
      </p:sp>
      <p:grpSp>
        <p:nvGrpSpPr>
          <p:cNvPr id="28" name="Группа 27">
            <a:extLst>
              <a:ext uri="{FF2B5EF4-FFF2-40B4-BE49-F238E27FC236}">
                <a16:creationId xmlns:a16="http://schemas.microsoft.com/office/drawing/2014/main" id="{B7B2020B-A3FD-452D-A752-094830AD7B59}"/>
              </a:ext>
            </a:extLst>
          </p:cNvPr>
          <p:cNvGrpSpPr/>
          <p:nvPr/>
        </p:nvGrpSpPr>
        <p:grpSpPr>
          <a:xfrm>
            <a:off x="0" y="-1414"/>
            <a:ext cx="475704" cy="478728"/>
            <a:chOff x="0" y="0"/>
            <a:chExt cx="1393190" cy="1402047"/>
          </a:xfrm>
        </p:grpSpPr>
        <p:grpSp>
          <p:nvGrpSpPr>
            <p:cNvPr id="29" name="Группа 28">
              <a:extLst>
                <a:ext uri="{FF2B5EF4-FFF2-40B4-BE49-F238E27FC236}">
                  <a16:creationId xmlns:a16="http://schemas.microsoft.com/office/drawing/2014/main" id="{EF66E279-8104-4FBD-8D53-A7B8124B7F36}"/>
                </a:ext>
              </a:extLst>
            </p:cNvPr>
            <p:cNvGrpSpPr/>
            <p:nvPr/>
          </p:nvGrpSpPr>
          <p:grpSpPr>
            <a:xfrm>
              <a:off x="0" y="414971"/>
              <a:ext cx="961656" cy="987076"/>
              <a:chOff x="0" y="414971"/>
              <a:chExt cx="961656" cy="987076"/>
            </a:xfrm>
          </p:grpSpPr>
          <p:sp>
            <p:nvSpPr>
              <p:cNvPr id="34" name="object 6">
                <a:extLst>
                  <a:ext uri="{FF2B5EF4-FFF2-40B4-BE49-F238E27FC236}">
                    <a16:creationId xmlns:a16="http://schemas.microsoft.com/office/drawing/2014/main" id="{C6A1533F-EF7C-405B-9EAC-179B1A95597A}"/>
                  </a:ext>
                </a:extLst>
              </p:cNvPr>
              <p:cNvSpPr/>
              <p:nvPr/>
            </p:nvSpPr>
            <p:spPr>
              <a:xfrm>
                <a:off x="0" y="414971"/>
                <a:ext cx="961390" cy="835025"/>
              </a:xfrm>
              <a:custGeom>
                <a:avLst/>
                <a:gdLst/>
                <a:ahLst/>
                <a:cxnLst/>
                <a:rect l="l" t="t" r="r" b="b"/>
                <a:pathLst>
                  <a:path w="961390" h="835025">
                    <a:moveTo>
                      <a:pt x="126624" y="0"/>
                    </a:moveTo>
                    <a:lnTo>
                      <a:pt x="0" y="63348"/>
                    </a:lnTo>
                    <a:lnTo>
                      <a:pt x="0" y="771599"/>
                    </a:lnTo>
                    <a:lnTo>
                      <a:pt x="126624" y="834948"/>
                    </a:lnTo>
                    <a:lnTo>
                      <a:pt x="961342" y="417474"/>
                    </a:lnTo>
                    <a:lnTo>
                      <a:pt x="126624" y="0"/>
                    </a:lnTo>
                    <a:close/>
                  </a:path>
                </a:pathLst>
              </a:custGeom>
              <a:solidFill>
                <a:srgbClr val="36A4FF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5" name="object 7">
                <a:extLst>
                  <a:ext uri="{FF2B5EF4-FFF2-40B4-BE49-F238E27FC236}">
                    <a16:creationId xmlns:a16="http://schemas.microsoft.com/office/drawing/2014/main" id="{E38954F6-53C7-4CFF-8516-CA5744D4CB46}"/>
                  </a:ext>
                </a:extLst>
              </p:cNvPr>
              <p:cNvSpPr/>
              <p:nvPr/>
            </p:nvSpPr>
            <p:spPr>
              <a:xfrm>
                <a:off x="126631" y="832452"/>
                <a:ext cx="835025" cy="569595"/>
              </a:xfrm>
              <a:custGeom>
                <a:avLst/>
                <a:gdLst/>
                <a:ahLst/>
                <a:cxnLst/>
                <a:rect l="l" t="t" r="r" b="b"/>
                <a:pathLst>
                  <a:path w="835025" h="569594">
                    <a:moveTo>
                      <a:pt x="834707" y="0"/>
                    </a:moveTo>
                    <a:lnTo>
                      <a:pt x="0" y="417474"/>
                    </a:lnTo>
                    <a:lnTo>
                      <a:pt x="0" y="569291"/>
                    </a:lnTo>
                    <a:lnTo>
                      <a:pt x="834707" y="152047"/>
                    </a:lnTo>
                    <a:lnTo>
                      <a:pt x="834707" y="0"/>
                    </a:lnTo>
                    <a:close/>
                  </a:path>
                </a:pathLst>
              </a:custGeom>
              <a:solidFill>
                <a:srgbClr val="257DE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6" name="object 8">
                <a:extLst>
                  <a:ext uri="{FF2B5EF4-FFF2-40B4-BE49-F238E27FC236}">
                    <a16:creationId xmlns:a16="http://schemas.microsoft.com/office/drawing/2014/main" id="{55D4B4DD-EA29-4528-81AC-1693055D03F1}"/>
                  </a:ext>
                </a:extLst>
              </p:cNvPr>
              <p:cNvSpPr/>
              <p:nvPr/>
            </p:nvSpPr>
            <p:spPr>
              <a:xfrm>
                <a:off x="0" y="1186578"/>
                <a:ext cx="127000" cy="215265"/>
              </a:xfrm>
              <a:custGeom>
                <a:avLst/>
                <a:gdLst/>
                <a:ahLst/>
                <a:cxnLst/>
                <a:rect l="l" t="t" r="r" b="b"/>
                <a:pathLst>
                  <a:path w="127000" h="215265">
                    <a:moveTo>
                      <a:pt x="0" y="0"/>
                    </a:moveTo>
                    <a:lnTo>
                      <a:pt x="0" y="151848"/>
                    </a:lnTo>
                    <a:lnTo>
                      <a:pt x="126624" y="215166"/>
                    </a:lnTo>
                    <a:lnTo>
                      <a:pt x="126624" y="6334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261AF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grpSp>
          <p:nvGrpSpPr>
            <p:cNvPr id="30" name="Группа 29">
              <a:extLst>
                <a:ext uri="{FF2B5EF4-FFF2-40B4-BE49-F238E27FC236}">
                  <a16:creationId xmlns:a16="http://schemas.microsoft.com/office/drawing/2014/main" id="{18019DD6-C782-4FCB-B55C-774CDF8B1BB4}"/>
                </a:ext>
              </a:extLst>
            </p:cNvPr>
            <p:cNvGrpSpPr/>
            <p:nvPr/>
          </p:nvGrpSpPr>
          <p:grpSpPr>
            <a:xfrm>
              <a:off x="0" y="0"/>
              <a:ext cx="1393190" cy="799469"/>
              <a:chOff x="0" y="0"/>
              <a:chExt cx="1393190" cy="799469"/>
            </a:xfrm>
          </p:grpSpPr>
          <p:sp>
            <p:nvSpPr>
              <p:cNvPr id="31" name="object 9">
                <a:extLst>
                  <a:ext uri="{FF2B5EF4-FFF2-40B4-BE49-F238E27FC236}">
                    <a16:creationId xmlns:a16="http://schemas.microsoft.com/office/drawing/2014/main" id="{596A46DA-C1C1-496A-A2F8-86E1868D5020}"/>
                  </a:ext>
                </a:extLst>
              </p:cNvPr>
              <p:cNvSpPr/>
              <p:nvPr/>
            </p:nvSpPr>
            <p:spPr>
              <a:xfrm>
                <a:off x="0" y="0"/>
                <a:ext cx="1393190" cy="638175"/>
              </a:xfrm>
              <a:custGeom>
                <a:avLst/>
                <a:gdLst/>
                <a:ahLst/>
                <a:cxnLst/>
                <a:rect l="l" t="t" r="r" b="b"/>
                <a:pathLst>
                  <a:path w="1393190" h="638175">
                    <a:moveTo>
                      <a:pt x="1006534" y="0"/>
                    </a:moveTo>
                    <a:lnTo>
                      <a:pt x="1549" y="0"/>
                    </a:lnTo>
                    <a:lnTo>
                      <a:pt x="2" y="773"/>
                    </a:lnTo>
                    <a:lnTo>
                      <a:pt x="2" y="385455"/>
                    </a:lnTo>
                    <a:lnTo>
                      <a:pt x="504120" y="637593"/>
                    </a:lnTo>
                    <a:lnTo>
                      <a:pt x="1392648" y="193051"/>
                    </a:lnTo>
                    <a:lnTo>
                      <a:pt x="1006534" y="0"/>
                    </a:lnTo>
                  </a:path>
                </a:pathLst>
              </a:custGeom>
              <a:solidFill>
                <a:srgbClr val="DDE8FF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2" name="object 10">
                <a:extLst>
                  <a:ext uri="{FF2B5EF4-FFF2-40B4-BE49-F238E27FC236}">
                    <a16:creationId xmlns:a16="http://schemas.microsoft.com/office/drawing/2014/main" id="{D21A3DE4-203F-4622-AE9F-D262CA61C8DE}"/>
                  </a:ext>
                </a:extLst>
              </p:cNvPr>
              <p:cNvSpPr/>
              <p:nvPr/>
            </p:nvSpPr>
            <p:spPr>
              <a:xfrm>
                <a:off x="0" y="385442"/>
                <a:ext cx="504190" cy="414020"/>
              </a:xfrm>
              <a:custGeom>
                <a:avLst/>
                <a:gdLst/>
                <a:ahLst/>
                <a:cxnLst/>
                <a:rect l="l" t="t" r="r" b="b"/>
                <a:pathLst>
                  <a:path w="504190" h="414020">
                    <a:moveTo>
                      <a:pt x="0" y="0"/>
                    </a:moveTo>
                    <a:lnTo>
                      <a:pt x="0" y="161796"/>
                    </a:lnTo>
                    <a:lnTo>
                      <a:pt x="504120" y="413777"/>
                    </a:lnTo>
                    <a:lnTo>
                      <a:pt x="504120" y="25212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A1B3E6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3" name="object 11">
                <a:extLst>
                  <a:ext uri="{FF2B5EF4-FFF2-40B4-BE49-F238E27FC236}">
                    <a16:creationId xmlns:a16="http://schemas.microsoft.com/office/drawing/2014/main" id="{95A1EBA1-72F1-45EE-8DD4-D6F29941221E}"/>
                  </a:ext>
                </a:extLst>
              </p:cNvPr>
              <p:cNvSpPr/>
              <p:nvPr/>
            </p:nvSpPr>
            <p:spPr>
              <a:xfrm>
                <a:off x="504112" y="193044"/>
                <a:ext cx="889000" cy="606425"/>
              </a:xfrm>
              <a:custGeom>
                <a:avLst/>
                <a:gdLst/>
                <a:ahLst/>
                <a:cxnLst/>
                <a:rect l="l" t="t" r="r" b="b"/>
                <a:pathLst>
                  <a:path w="889000" h="606425">
                    <a:moveTo>
                      <a:pt x="888538" y="0"/>
                    </a:moveTo>
                    <a:lnTo>
                      <a:pt x="0" y="444530"/>
                    </a:lnTo>
                    <a:lnTo>
                      <a:pt x="0" y="606180"/>
                    </a:lnTo>
                    <a:lnTo>
                      <a:pt x="888538" y="161911"/>
                    </a:lnTo>
                    <a:lnTo>
                      <a:pt x="888538" y="0"/>
                    </a:lnTo>
                    <a:close/>
                  </a:path>
                </a:pathLst>
              </a:custGeom>
              <a:solidFill>
                <a:srgbClr val="E4F1FF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</p:grpSp>
      <p:grpSp>
        <p:nvGrpSpPr>
          <p:cNvPr id="37" name="Группа 36">
            <a:extLst>
              <a:ext uri="{FF2B5EF4-FFF2-40B4-BE49-F238E27FC236}">
                <a16:creationId xmlns:a16="http://schemas.microsoft.com/office/drawing/2014/main" id="{D6C716A9-4CF5-48C3-91D7-93B7BC03B768}"/>
              </a:ext>
            </a:extLst>
          </p:cNvPr>
          <p:cNvGrpSpPr/>
          <p:nvPr/>
        </p:nvGrpSpPr>
        <p:grpSpPr>
          <a:xfrm>
            <a:off x="6745952" y="-15430"/>
            <a:ext cx="699845" cy="364855"/>
            <a:chOff x="15805867" y="0"/>
            <a:chExt cx="1777537" cy="926696"/>
          </a:xfrm>
        </p:grpSpPr>
        <p:sp>
          <p:nvSpPr>
            <p:cNvPr id="38" name="object 27">
              <a:extLst>
                <a:ext uri="{FF2B5EF4-FFF2-40B4-BE49-F238E27FC236}">
                  <a16:creationId xmlns:a16="http://schemas.microsoft.com/office/drawing/2014/main" id="{BE68F7CA-9722-4616-B3DD-1FC076D4963C}"/>
                </a:ext>
              </a:extLst>
            </p:cNvPr>
            <p:cNvSpPr/>
            <p:nvPr/>
          </p:nvSpPr>
          <p:spPr>
            <a:xfrm>
              <a:off x="15805867" y="0"/>
              <a:ext cx="1777364" cy="765175"/>
            </a:xfrm>
            <a:custGeom>
              <a:avLst/>
              <a:gdLst/>
              <a:ahLst/>
              <a:cxnLst/>
              <a:rect l="l" t="t" r="r" b="b"/>
              <a:pathLst>
                <a:path w="1777365" h="765175">
                  <a:moveTo>
                    <a:pt x="1136970" y="0"/>
                  </a:moveTo>
                  <a:lnTo>
                    <a:pt x="640158" y="0"/>
                  </a:lnTo>
                  <a:lnTo>
                    <a:pt x="0" y="320272"/>
                  </a:lnTo>
                  <a:lnTo>
                    <a:pt x="888527" y="764803"/>
                  </a:lnTo>
                  <a:lnTo>
                    <a:pt x="1777328" y="320272"/>
                  </a:lnTo>
                  <a:lnTo>
                    <a:pt x="1136970" y="0"/>
                  </a:lnTo>
                  <a:close/>
                </a:path>
              </a:pathLst>
            </a:custGeom>
            <a:solidFill>
              <a:srgbClr val="FF5F6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28">
              <a:extLst>
                <a:ext uri="{FF2B5EF4-FFF2-40B4-BE49-F238E27FC236}">
                  <a16:creationId xmlns:a16="http://schemas.microsoft.com/office/drawing/2014/main" id="{122BB408-3D66-4420-B006-DBD8DAD9674D}"/>
                </a:ext>
              </a:extLst>
            </p:cNvPr>
            <p:cNvSpPr/>
            <p:nvPr/>
          </p:nvSpPr>
          <p:spPr>
            <a:xfrm>
              <a:off x="16694404" y="320271"/>
              <a:ext cx="889000" cy="606425"/>
            </a:xfrm>
            <a:custGeom>
              <a:avLst/>
              <a:gdLst/>
              <a:ahLst/>
              <a:cxnLst/>
              <a:rect l="l" t="t" r="r" b="b"/>
              <a:pathLst>
                <a:path w="889000" h="606425">
                  <a:moveTo>
                    <a:pt x="888789" y="0"/>
                  </a:moveTo>
                  <a:lnTo>
                    <a:pt x="0" y="444530"/>
                  </a:lnTo>
                  <a:lnTo>
                    <a:pt x="0" y="606180"/>
                  </a:lnTo>
                  <a:lnTo>
                    <a:pt x="888789" y="161911"/>
                  </a:lnTo>
                  <a:lnTo>
                    <a:pt x="888789" y="0"/>
                  </a:lnTo>
                  <a:close/>
                </a:path>
              </a:pathLst>
            </a:custGeom>
            <a:solidFill>
              <a:srgbClr val="FF001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29">
              <a:extLst>
                <a:ext uri="{FF2B5EF4-FFF2-40B4-BE49-F238E27FC236}">
                  <a16:creationId xmlns:a16="http://schemas.microsoft.com/office/drawing/2014/main" id="{5B15FDB2-5CCF-4C13-982E-FC1CA01CFAD9}"/>
                </a:ext>
              </a:extLst>
            </p:cNvPr>
            <p:cNvSpPr/>
            <p:nvPr/>
          </p:nvSpPr>
          <p:spPr>
            <a:xfrm>
              <a:off x="15805867" y="320269"/>
              <a:ext cx="889000" cy="606425"/>
            </a:xfrm>
            <a:custGeom>
              <a:avLst/>
              <a:gdLst/>
              <a:ahLst/>
              <a:cxnLst/>
              <a:rect l="l" t="t" r="r" b="b"/>
              <a:pathLst>
                <a:path w="889000" h="606425">
                  <a:moveTo>
                    <a:pt x="0" y="0"/>
                  </a:moveTo>
                  <a:lnTo>
                    <a:pt x="0" y="161911"/>
                  </a:lnTo>
                  <a:lnTo>
                    <a:pt x="888527" y="606180"/>
                  </a:lnTo>
                  <a:lnTo>
                    <a:pt x="888527" y="44453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F002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aphicFrame>
        <p:nvGraphicFramePr>
          <p:cNvPr id="42" name="Таблица 41">
            <a:extLst>
              <a:ext uri="{FF2B5EF4-FFF2-40B4-BE49-F238E27FC236}">
                <a16:creationId xmlns:a16="http://schemas.microsoft.com/office/drawing/2014/main" id="{FFD85255-CF76-4E75-A78E-27E8609536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8094226"/>
              </p:ext>
            </p:extLst>
          </p:nvPr>
        </p:nvGraphicFramePr>
        <p:xfrm>
          <a:off x="475678" y="1060002"/>
          <a:ext cx="8414957" cy="343139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194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955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2755">
                <a:tc>
                  <a:txBody>
                    <a:bodyPr/>
                    <a:lstStyle/>
                    <a:p>
                      <a:pPr algn="l"/>
                      <a:r>
                        <a:rPr lang="ru-RU" sz="1100" b="1" kern="1200" cap="all" baseline="0" dirty="0">
                          <a:solidFill>
                            <a:schemeClr val="bg1"/>
                          </a:solidFill>
                          <a:latin typeface="+mj-lt"/>
                          <a:ea typeface="+mn-ea"/>
                          <a:cs typeface="+mn-cs"/>
                        </a:rPr>
                        <a:t>Актуальность</a:t>
                      </a: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A4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1100" b="0" i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 проблемой водоподготовки сталкивается любая </a:t>
                      </a:r>
                      <a:r>
                        <a:rPr lang="ru-RU" sz="1100" b="0" i="0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водоснабжающая</a:t>
                      </a:r>
                      <a:r>
                        <a:rPr lang="ru-RU" sz="1100" b="0" i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/эксплуатирующая организация. </a:t>
                      </a:r>
                      <a:r>
                        <a:rPr lang="ru-RU" sz="1100" b="0" i="0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Кавитек</a:t>
                      </a:r>
                      <a:r>
                        <a:rPr lang="ru-RU" sz="1100" b="0" i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-Аква является качественно новым решением на рынке, не имеющим аналогов.</a:t>
                      </a: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0808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kern="1200" cap="all" baseline="0" dirty="0">
                          <a:solidFill>
                            <a:schemeClr val="bg1"/>
                          </a:solidFill>
                          <a:latin typeface="+mj-lt"/>
                          <a:ea typeface="+mn-ea"/>
                          <a:cs typeface="+mn-cs"/>
                        </a:rPr>
                        <a:t>Эффекты применения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b="1" kern="1200" cap="all" baseline="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685800" rtl="0" eaLnBrk="1" latinLnBrk="0" hangingPunct="1"/>
                      <a:endParaRPr lang="ru-RU" sz="1100" b="1" kern="1200" cap="all" baseline="0" dirty="0">
                        <a:solidFill>
                          <a:schemeClr val="bg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A4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ru-RU" sz="1100" i="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1100" i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Качественные эффекты</a:t>
                      </a:r>
                      <a:r>
                        <a:rPr lang="en-US" sz="1100" i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ru-RU" sz="1100" i="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100" b="0" i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обеззараживание воды за счет озонирования, полное соответствие всем нормативным требованиям</a:t>
                      </a:r>
                      <a:r>
                        <a:rPr lang="en-US" sz="1100" b="0" i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100" b="0" i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возможность исключения хлорирование и, как следствие, пагубных эффектов воздействия хлорных соединений на здоровье человека при контакте воды со слизистой/попадании внутрь</a:t>
                      </a:r>
                      <a:r>
                        <a:rPr lang="en-US" sz="1100" b="0" i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100" b="0" i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повышение органолептических свой воды. Улучшение вкуса и запаха, повышение прозрачности, благотворное влияние на кожный покров человека.</a:t>
                      </a: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ru-RU" sz="1100" b="0" i="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ru-RU" sz="1100" b="0" kern="1200" baseline="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1100" i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Экономические эффекты</a:t>
                      </a:r>
                      <a:r>
                        <a:rPr lang="en-US" sz="1100" i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ru-RU" sz="1100" i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171450" indent="-171450" algn="l" defTabSz="685800" rtl="0" eaLnBrk="1" latinLnBrk="0" hangingPunct="1">
                        <a:buFontTx/>
                        <a:buChar char="-"/>
                      </a:pPr>
                      <a:r>
                        <a:rPr lang="ru-RU" sz="1100" b="0" i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снижение операционных расходов на обеззараживание воды до 100%</a:t>
                      </a:r>
                      <a:r>
                        <a:rPr lang="en-US" sz="1100" b="0" i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 marL="171450" indent="-171450" algn="l" defTabSz="685800" rtl="0" eaLnBrk="1" latinLnBrk="0" hangingPunct="1">
                        <a:buFontTx/>
                        <a:buChar char="-"/>
                      </a:pPr>
                      <a:r>
                        <a:rPr lang="ru-RU" sz="1100" b="0" i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существенное снижение расходов на эксплуатацию бассейнов за счет долгосрочной эксплуатации (до 10 лет), требующей минимального технического обслуживания.</a:t>
                      </a: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7884">
                <a:tc>
                  <a:txBody>
                    <a:bodyPr/>
                    <a:lstStyle/>
                    <a:p>
                      <a:pPr algn="l"/>
                      <a:r>
                        <a:rPr lang="ru-RU" sz="1100" b="1" kern="1200" cap="all" baseline="0" dirty="0">
                          <a:solidFill>
                            <a:schemeClr val="bg1"/>
                          </a:solidFill>
                          <a:latin typeface="+mj-lt"/>
                          <a:ea typeface="+mn-ea"/>
                          <a:cs typeface="+mn-cs"/>
                        </a:rPr>
                        <a:t>Безопасность применения</a:t>
                      </a: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A4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ru-RU" sz="1100" b="0" i="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1100" b="0" i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Устройство абсолютно безопасно в применении. В случае отключения/выхода из строя блока автоматики, реактор переходит в режим обычной водопроводной трубы.</a:t>
                      </a:r>
                    </a:p>
                  </a:txBody>
                  <a:tcPr marL="68580" marR="68580" marT="0" marB="0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25215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Группа 16">
            <a:extLst>
              <a:ext uri="{FF2B5EF4-FFF2-40B4-BE49-F238E27FC236}">
                <a16:creationId xmlns:a16="http://schemas.microsoft.com/office/drawing/2014/main" id="{164FF7A4-D84C-4BB1-AEC8-2663522E4434}"/>
              </a:ext>
            </a:extLst>
          </p:cNvPr>
          <p:cNvGrpSpPr/>
          <p:nvPr/>
        </p:nvGrpSpPr>
        <p:grpSpPr>
          <a:xfrm>
            <a:off x="8013835" y="6093028"/>
            <a:ext cx="1130165" cy="780197"/>
            <a:chOff x="17474631" y="9493712"/>
            <a:chExt cx="2629671" cy="1815365"/>
          </a:xfrm>
        </p:grpSpPr>
        <p:grpSp>
          <p:nvGrpSpPr>
            <p:cNvPr id="18" name="Группа 17">
              <a:extLst>
                <a:ext uri="{FF2B5EF4-FFF2-40B4-BE49-F238E27FC236}">
                  <a16:creationId xmlns:a16="http://schemas.microsoft.com/office/drawing/2014/main" id="{8FCC57B0-5782-4AA4-8834-D96A035157E9}"/>
                </a:ext>
              </a:extLst>
            </p:cNvPr>
            <p:cNvGrpSpPr/>
            <p:nvPr/>
          </p:nvGrpSpPr>
          <p:grpSpPr>
            <a:xfrm>
              <a:off x="17474631" y="10402525"/>
              <a:ext cx="1210319" cy="906416"/>
              <a:chOff x="17474631" y="10402525"/>
              <a:chExt cx="1210319" cy="906416"/>
            </a:xfrm>
          </p:grpSpPr>
          <p:sp>
            <p:nvSpPr>
              <p:cNvPr id="24" name="object 12">
                <a:extLst>
                  <a:ext uri="{FF2B5EF4-FFF2-40B4-BE49-F238E27FC236}">
                    <a16:creationId xmlns:a16="http://schemas.microsoft.com/office/drawing/2014/main" id="{4DAE7E84-D2F0-4F2D-AA0A-0EE41A60E0CC}"/>
                  </a:ext>
                </a:extLst>
              </p:cNvPr>
              <p:cNvSpPr/>
              <p:nvPr/>
            </p:nvSpPr>
            <p:spPr>
              <a:xfrm>
                <a:off x="17474640" y="10402525"/>
                <a:ext cx="1210310" cy="605155"/>
              </a:xfrm>
              <a:custGeom>
                <a:avLst/>
                <a:gdLst/>
                <a:ahLst/>
                <a:cxnLst/>
                <a:rect l="l" t="t" r="r" b="b"/>
                <a:pathLst>
                  <a:path w="1210309" h="605154">
                    <a:moveTo>
                      <a:pt x="604882" y="0"/>
                    </a:moveTo>
                    <a:lnTo>
                      <a:pt x="0" y="302545"/>
                    </a:lnTo>
                    <a:lnTo>
                      <a:pt x="604882" y="605081"/>
                    </a:lnTo>
                    <a:lnTo>
                      <a:pt x="1209764" y="302545"/>
                    </a:lnTo>
                    <a:lnTo>
                      <a:pt x="604882" y="0"/>
                    </a:lnTo>
                    <a:close/>
                  </a:path>
                </a:pathLst>
              </a:custGeom>
              <a:solidFill>
                <a:srgbClr val="DDE8FF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5" name="object 13">
                <a:extLst>
                  <a:ext uri="{FF2B5EF4-FFF2-40B4-BE49-F238E27FC236}">
                    <a16:creationId xmlns:a16="http://schemas.microsoft.com/office/drawing/2014/main" id="{48658FCB-1017-40AD-A7D8-550178B2F218}"/>
                  </a:ext>
                </a:extLst>
              </p:cNvPr>
              <p:cNvSpPr/>
              <p:nvPr/>
            </p:nvSpPr>
            <p:spPr>
              <a:xfrm>
                <a:off x="17474631" y="10705056"/>
                <a:ext cx="605155" cy="603885"/>
              </a:xfrm>
              <a:custGeom>
                <a:avLst/>
                <a:gdLst/>
                <a:ahLst/>
                <a:cxnLst/>
                <a:rect l="l" t="t" r="r" b="b"/>
                <a:pathLst>
                  <a:path w="605155" h="603884">
                    <a:moveTo>
                      <a:pt x="0" y="0"/>
                    </a:moveTo>
                    <a:lnTo>
                      <a:pt x="0" y="603499"/>
                    </a:lnTo>
                    <a:lnTo>
                      <a:pt x="604882" y="603499"/>
                    </a:lnTo>
                    <a:lnTo>
                      <a:pt x="604882" y="30253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A1B3E6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6" name="object 14">
                <a:extLst>
                  <a:ext uri="{FF2B5EF4-FFF2-40B4-BE49-F238E27FC236}">
                    <a16:creationId xmlns:a16="http://schemas.microsoft.com/office/drawing/2014/main" id="{6619A6DE-E562-4BD3-8C83-F57A6BD87305}"/>
                  </a:ext>
                </a:extLst>
              </p:cNvPr>
              <p:cNvSpPr/>
              <p:nvPr/>
            </p:nvSpPr>
            <p:spPr>
              <a:xfrm>
                <a:off x="18079516" y="10705052"/>
                <a:ext cx="605155" cy="603885"/>
              </a:xfrm>
              <a:custGeom>
                <a:avLst/>
                <a:gdLst/>
                <a:ahLst/>
                <a:cxnLst/>
                <a:rect l="l" t="t" r="r" b="b"/>
                <a:pathLst>
                  <a:path w="605155" h="603884">
                    <a:moveTo>
                      <a:pt x="604882" y="0"/>
                    </a:moveTo>
                    <a:lnTo>
                      <a:pt x="0" y="302535"/>
                    </a:lnTo>
                    <a:lnTo>
                      <a:pt x="0" y="603499"/>
                    </a:lnTo>
                    <a:lnTo>
                      <a:pt x="604882" y="603499"/>
                    </a:lnTo>
                    <a:lnTo>
                      <a:pt x="604882" y="0"/>
                    </a:lnTo>
                    <a:close/>
                  </a:path>
                </a:pathLst>
              </a:custGeom>
              <a:solidFill>
                <a:srgbClr val="E4F1FF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grpSp>
          <p:nvGrpSpPr>
            <p:cNvPr id="19" name="Группа 18">
              <a:extLst>
                <a:ext uri="{FF2B5EF4-FFF2-40B4-BE49-F238E27FC236}">
                  <a16:creationId xmlns:a16="http://schemas.microsoft.com/office/drawing/2014/main" id="{C9B676C2-59C4-44BE-A907-1A9C3D4DB494}"/>
                </a:ext>
              </a:extLst>
            </p:cNvPr>
            <p:cNvGrpSpPr/>
            <p:nvPr/>
          </p:nvGrpSpPr>
          <p:grpSpPr>
            <a:xfrm>
              <a:off x="18266418" y="9493712"/>
              <a:ext cx="1837884" cy="1815365"/>
              <a:chOff x="18266418" y="9493712"/>
              <a:chExt cx="1837884" cy="1815365"/>
            </a:xfrm>
          </p:grpSpPr>
          <p:sp>
            <p:nvSpPr>
              <p:cNvPr id="20" name="object 15">
                <a:extLst>
                  <a:ext uri="{FF2B5EF4-FFF2-40B4-BE49-F238E27FC236}">
                    <a16:creationId xmlns:a16="http://schemas.microsoft.com/office/drawing/2014/main" id="{A5559271-9743-45D3-BE8E-46AE2D1CB831}"/>
                  </a:ext>
                </a:extLst>
              </p:cNvPr>
              <p:cNvSpPr/>
              <p:nvPr/>
            </p:nvSpPr>
            <p:spPr>
              <a:xfrm>
                <a:off x="18266418" y="9823177"/>
                <a:ext cx="655320" cy="1485900"/>
              </a:xfrm>
              <a:custGeom>
                <a:avLst/>
                <a:gdLst/>
                <a:ahLst/>
                <a:cxnLst/>
                <a:rect l="l" t="t" r="r" b="b"/>
                <a:pathLst>
                  <a:path w="655319" h="1485900">
                    <a:moveTo>
                      <a:pt x="0" y="0"/>
                    </a:moveTo>
                    <a:lnTo>
                      <a:pt x="0" y="1485378"/>
                    </a:lnTo>
                    <a:lnTo>
                      <a:pt x="654880" y="1485378"/>
                    </a:lnTo>
                    <a:lnTo>
                      <a:pt x="654880" y="32959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261AF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1" name="object 16">
                <a:extLst>
                  <a:ext uri="{FF2B5EF4-FFF2-40B4-BE49-F238E27FC236}">
                    <a16:creationId xmlns:a16="http://schemas.microsoft.com/office/drawing/2014/main" id="{F1E54DA7-E4F6-4910-8076-D8560AE7F2C5}"/>
                  </a:ext>
                </a:extLst>
              </p:cNvPr>
              <p:cNvSpPr/>
              <p:nvPr/>
            </p:nvSpPr>
            <p:spPr>
              <a:xfrm>
                <a:off x="18921297" y="10216688"/>
                <a:ext cx="1183005" cy="1092200"/>
              </a:xfrm>
              <a:custGeom>
                <a:avLst/>
                <a:gdLst/>
                <a:ahLst/>
                <a:cxnLst/>
                <a:rect l="l" t="t" r="r" b="b"/>
                <a:pathLst>
                  <a:path w="1183005" h="1092200">
                    <a:moveTo>
                      <a:pt x="1182801" y="0"/>
                    </a:moveTo>
                    <a:lnTo>
                      <a:pt x="0" y="594819"/>
                    </a:lnTo>
                    <a:lnTo>
                      <a:pt x="0" y="1091868"/>
                    </a:lnTo>
                    <a:lnTo>
                      <a:pt x="1182801" y="1091868"/>
                    </a:lnTo>
                    <a:lnTo>
                      <a:pt x="1182801" y="0"/>
                    </a:lnTo>
                  </a:path>
                </a:pathLst>
              </a:custGeom>
              <a:solidFill>
                <a:srgbClr val="257DE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2" name="object 17">
                <a:extLst>
                  <a:ext uri="{FF2B5EF4-FFF2-40B4-BE49-F238E27FC236}">
                    <a16:creationId xmlns:a16="http://schemas.microsoft.com/office/drawing/2014/main" id="{8F655932-93AF-4A9B-862B-69751B9DB858}"/>
                  </a:ext>
                </a:extLst>
              </p:cNvPr>
              <p:cNvSpPr/>
              <p:nvPr/>
            </p:nvSpPr>
            <p:spPr>
              <a:xfrm>
                <a:off x="18266418" y="10481911"/>
                <a:ext cx="655320" cy="826769"/>
              </a:xfrm>
              <a:custGeom>
                <a:avLst/>
                <a:gdLst/>
                <a:ahLst/>
                <a:cxnLst/>
                <a:rect l="l" t="t" r="r" b="b"/>
                <a:pathLst>
                  <a:path w="655319" h="826770">
                    <a:moveTo>
                      <a:pt x="0" y="0"/>
                    </a:moveTo>
                    <a:lnTo>
                      <a:pt x="0" y="826644"/>
                    </a:lnTo>
                    <a:lnTo>
                      <a:pt x="654880" y="826644"/>
                    </a:lnTo>
                    <a:lnTo>
                      <a:pt x="654880" y="32960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261AF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3" name="object 18">
                <a:extLst>
                  <a:ext uri="{FF2B5EF4-FFF2-40B4-BE49-F238E27FC236}">
                    <a16:creationId xmlns:a16="http://schemas.microsoft.com/office/drawing/2014/main" id="{A973674A-989B-449F-9570-3A844C35B8FA}"/>
                  </a:ext>
                </a:extLst>
              </p:cNvPr>
              <p:cNvSpPr/>
              <p:nvPr/>
            </p:nvSpPr>
            <p:spPr>
              <a:xfrm>
                <a:off x="18266418" y="9493712"/>
                <a:ext cx="1837689" cy="1318260"/>
              </a:xfrm>
              <a:custGeom>
                <a:avLst/>
                <a:gdLst/>
                <a:ahLst/>
                <a:cxnLst/>
                <a:rect l="l" t="t" r="r" b="b"/>
                <a:pathLst>
                  <a:path w="1837690" h="1318259">
                    <a:moveTo>
                      <a:pt x="654880" y="0"/>
                    </a:moveTo>
                    <a:lnTo>
                      <a:pt x="0" y="329445"/>
                    </a:lnTo>
                    <a:lnTo>
                      <a:pt x="654880" y="659047"/>
                    </a:lnTo>
                    <a:lnTo>
                      <a:pt x="0" y="988189"/>
                    </a:lnTo>
                    <a:lnTo>
                      <a:pt x="654880" y="1317792"/>
                    </a:lnTo>
                    <a:lnTo>
                      <a:pt x="1837681" y="722983"/>
                    </a:lnTo>
                    <a:lnTo>
                      <a:pt x="1837681" y="595091"/>
                    </a:lnTo>
                    <a:lnTo>
                      <a:pt x="654880" y="0"/>
                    </a:lnTo>
                  </a:path>
                </a:pathLst>
              </a:custGeom>
              <a:solidFill>
                <a:srgbClr val="36A4FF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</p:grpSp>
      <p:cxnSp>
        <p:nvCxnSpPr>
          <p:cNvPr id="6" name="Прямая соединительная линия 5"/>
          <p:cNvCxnSpPr/>
          <p:nvPr/>
        </p:nvCxnSpPr>
        <p:spPr>
          <a:xfrm>
            <a:off x="0" y="894522"/>
            <a:ext cx="9144000" cy="0"/>
          </a:xfrm>
          <a:prstGeom prst="line">
            <a:avLst/>
          </a:prstGeom>
          <a:ln w="38100">
            <a:solidFill>
              <a:srgbClr val="FF001A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5" name="Заголовок 1"/>
          <p:cNvSpPr>
            <a:spLocks noGrp="1"/>
          </p:cNvSpPr>
          <p:nvPr>
            <p:ph type="title"/>
          </p:nvPr>
        </p:nvSpPr>
        <p:spPr>
          <a:xfrm>
            <a:off x="387099" y="132074"/>
            <a:ext cx="7886700" cy="648665"/>
          </a:xfrm>
        </p:spPr>
        <p:txBody>
          <a:bodyPr>
            <a:normAutofit fontScale="90000"/>
          </a:bodyPr>
          <a:lstStyle/>
          <a:p>
            <a:r>
              <a:rPr lang="ru-RU" sz="3100" b="1" kern="0" dirty="0">
                <a:solidFill>
                  <a:sysClr val="windowText" lastClr="000000"/>
                </a:solidFill>
                <a:latin typeface="Circe Extra Bold" panose="020B0802020203020203" pitchFamily="34" charset="-52"/>
              </a:rPr>
              <a:t>КОНКУРЕНТНОСПОСОБНОСТЬ</a:t>
            </a:r>
            <a:br>
              <a:rPr lang="ru-RU" sz="3100" b="1" kern="0" dirty="0">
                <a:solidFill>
                  <a:sysClr val="windowText" lastClr="000000"/>
                </a:solidFill>
                <a:latin typeface="Circe Extra Bold" panose="020B0802020203020203" pitchFamily="34" charset="-52"/>
              </a:rPr>
            </a:br>
            <a:r>
              <a:rPr lang="ru-RU" sz="1300" b="1" kern="0" dirty="0">
                <a:solidFill>
                  <a:sysClr val="windowText" lastClr="000000"/>
                </a:solidFill>
                <a:latin typeface="Circe Bold" panose="020B0602020203020203" pitchFamily="34" charset="-52"/>
              </a:rPr>
              <a:t>ИННОВАЦИОННОГО РЕШЕНИЯ  </a:t>
            </a:r>
            <a:endParaRPr lang="ru-RU" sz="2800" b="1" kern="0" dirty="0">
              <a:solidFill>
                <a:sysClr val="windowText" lastClr="000000"/>
              </a:solidFill>
              <a:latin typeface="Circe Bold" panose="020B0602020203020203" pitchFamily="34" charset="-52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95785DC-6BDB-4A67-BA04-2418D7044017}"/>
              </a:ext>
            </a:extLst>
          </p:cNvPr>
          <p:cNvSpPr/>
          <p:nvPr/>
        </p:nvSpPr>
        <p:spPr>
          <a:xfrm>
            <a:off x="7553269" y="91964"/>
            <a:ext cx="1327309" cy="66551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900" b="1" dirty="0">
                <a:latin typeface="Circe Bold" panose="020B0602020203020203" pitchFamily="34" charset="-52"/>
              </a:rPr>
              <a:t>ПИЛОТНЫЕ ТЕСТИРОВАНИЯ ИННОВАЦИОННЫХ РЕШЕНИЙ</a:t>
            </a:r>
          </a:p>
        </p:txBody>
      </p:sp>
      <p:sp>
        <p:nvSpPr>
          <p:cNvPr id="27" name="object 70">
            <a:extLst>
              <a:ext uri="{FF2B5EF4-FFF2-40B4-BE49-F238E27FC236}">
                <a16:creationId xmlns:a16="http://schemas.microsoft.com/office/drawing/2014/main" id="{39646552-9F14-4490-A4D0-12B7EF95F2B2}"/>
              </a:ext>
            </a:extLst>
          </p:cNvPr>
          <p:cNvSpPr txBox="1">
            <a:spLocks/>
          </p:cNvSpPr>
          <p:nvPr/>
        </p:nvSpPr>
        <p:spPr>
          <a:xfrm>
            <a:off x="8882083" y="6552691"/>
            <a:ext cx="131814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5400"/>
            <a:fld id="{81D60167-4931-47E6-BA6A-407CBD079E47}" type="slidenum">
              <a:rPr lang="ru-RU" sz="1400" smtClean="0">
                <a:solidFill>
                  <a:schemeClr val="bg1"/>
                </a:solidFill>
              </a:rPr>
              <a:pPr marL="25400"/>
              <a:t>4</a:t>
            </a:fld>
            <a:endParaRPr lang="ru-RU" sz="1400" dirty="0">
              <a:solidFill>
                <a:schemeClr val="bg1"/>
              </a:solidFill>
            </a:endParaRPr>
          </a:p>
        </p:txBody>
      </p:sp>
      <p:grpSp>
        <p:nvGrpSpPr>
          <p:cNvPr id="28" name="Группа 27">
            <a:extLst>
              <a:ext uri="{FF2B5EF4-FFF2-40B4-BE49-F238E27FC236}">
                <a16:creationId xmlns:a16="http://schemas.microsoft.com/office/drawing/2014/main" id="{B7B2020B-A3FD-452D-A752-094830AD7B59}"/>
              </a:ext>
            </a:extLst>
          </p:cNvPr>
          <p:cNvGrpSpPr/>
          <p:nvPr/>
        </p:nvGrpSpPr>
        <p:grpSpPr>
          <a:xfrm>
            <a:off x="0" y="-1414"/>
            <a:ext cx="475704" cy="478728"/>
            <a:chOff x="0" y="0"/>
            <a:chExt cx="1393190" cy="1402047"/>
          </a:xfrm>
        </p:grpSpPr>
        <p:grpSp>
          <p:nvGrpSpPr>
            <p:cNvPr id="29" name="Группа 28">
              <a:extLst>
                <a:ext uri="{FF2B5EF4-FFF2-40B4-BE49-F238E27FC236}">
                  <a16:creationId xmlns:a16="http://schemas.microsoft.com/office/drawing/2014/main" id="{EF66E279-8104-4FBD-8D53-A7B8124B7F36}"/>
                </a:ext>
              </a:extLst>
            </p:cNvPr>
            <p:cNvGrpSpPr/>
            <p:nvPr/>
          </p:nvGrpSpPr>
          <p:grpSpPr>
            <a:xfrm>
              <a:off x="0" y="414971"/>
              <a:ext cx="961656" cy="987076"/>
              <a:chOff x="0" y="414971"/>
              <a:chExt cx="961656" cy="987076"/>
            </a:xfrm>
          </p:grpSpPr>
          <p:sp>
            <p:nvSpPr>
              <p:cNvPr id="34" name="object 6">
                <a:extLst>
                  <a:ext uri="{FF2B5EF4-FFF2-40B4-BE49-F238E27FC236}">
                    <a16:creationId xmlns:a16="http://schemas.microsoft.com/office/drawing/2014/main" id="{C6A1533F-EF7C-405B-9EAC-179B1A95597A}"/>
                  </a:ext>
                </a:extLst>
              </p:cNvPr>
              <p:cNvSpPr/>
              <p:nvPr/>
            </p:nvSpPr>
            <p:spPr>
              <a:xfrm>
                <a:off x="0" y="414971"/>
                <a:ext cx="961390" cy="835025"/>
              </a:xfrm>
              <a:custGeom>
                <a:avLst/>
                <a:gdLst/>
                <a:ahLst/>
                <a:cxnLst/>
                <a:rect l="l" t="t" r="r" b="b"/>
                <a:pathLst>
                  <a:path w="961390" h="835025">
                    <a:moveTo>
                      <a:pt x="126624" y="0"/>
                    </a:moveTo>
                    <a:lnTo>
                      <a:pt x="0" y="63348"/>
                    </a:lnTo>
                    <a:lnTo>
                      <a:pt x="0" y="771599"/>
                    </a:lnTo>
                    <a:lnTo>
                      <a:pt x="126624" y="834948"/>
                    </a:lnTo>
                    <a:lnTo>
                      <a:pt x="961342" y="417474"/>
                    </a:lnTo>
                    <a:lnTo>
                      <a:pt x="126624" y="0"/>
                    </a:lnTo>
                    <a:close/>
                  </a:path>
                </a:pathLst>
              </a:custGeom>
              <a:solidFill>
                <a:srgbClr val="36A4FF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5" name="object 7">
                <a:extLst>
                  <a:ext uri="{FF2B5EF4-FFF2-40B4-BE49-F238E27FC236}">
                    <a16:creationId xmlns:a16="http://schemas.microsoft.com/office/drawing/2014/main" id="{E38954F6-53C7-4CFF-8516-CA5744D4CB46}"/>
                  </a:ext>
                </a:extLst>
              </p:cNvPr>
              <p:cNvSpPr/>
              <p:nvPr/>
            </p:nvSpPr>
            <p:spPr>
              <a:xfrm>
                <a:off x="126631" y="832452"/>
                <a:ext cx="835025" cy="569595"/>
              </a:xfrm>
              <a:custGeom>
                <a:avLst/>
                <a:gdLst/>
                <a:ahLst/>
                <a:cxnLst/>
                <a:rect l="l" t="t" r="r" b="b"/>
                <a:pathLst>
                  <a:path w="835025" h="569594">
                    <a:moveTo>
                      <a:pt x="834707" y="0"/>
                    </a:moveTo>
                    <a:lnTo>
                      <a:pt x="0" y="417474"/>
                    </a:lnTo>
                    <a:lnTo>
                      <a:pt x="0" y="569291"/>
                    </a:lnTo>
                    <a:lnTo>
                      <a:pt x="834707" y="152047"/>
                    </a:lnTo>
                    <a:lnTo>
                      <a:pt x="834707" y="0"/>
                    </a:lnTo>
                    <a:close/>
                  </a:path>
                </a:pathLst>
              </a:custGeom>
              <a:solidFill>
                <a:srgbClr val="257DE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6" name="object 8">
                <a:extLst>
                  <a:ext uri="{FF2B5EF4-FFF2-40B4-BE49-F238E27FC236}">
                    <a16:creationId xmlns:a16="http://schemas.microsoft.com/office/drawing/2014/main" id="{55D4B4DD-EA29-4528-81AC-1693055D03F1}"/>
                  </a:ext>
                </a:extLst>
              </p:cNvPr>
              <p:cNvSpPr/>
              <p:nvPr/>
            </p:nvSpPr>
            <p:spPr>
              <a:xfrm>
                <a:off x="0" y="1186578"/>
                <a:ext cx="127000" cy="215265"/>
              </a:xfrm>
              <a:custGeom>
                <a:avLst/>
                <a:gdLst/>
                <a:ahLst/>
                <a:cxnLst/>
                <a:rect l="l" t="t" r="r" b="b"/>
                <a:pathLst>
                  <a:path w="127000" h="215265">
                    <a:moveTo>
                      <a:pt x="0" y="0"/>
                    </a:moveTo>
                    <a:lnTo>
                      <a:pt x="0" y="151848"/>
                    </a:lnTo>
                    <a:lnTo>
                      <a:pt x="126624" y="215166"/>
                    </a:lnTo>
                    <a:lnTo>
                      <a:pt x="126624" y="6334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261AF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grpSp>
          <p:nvGrpSpPr>
            <p:cNvPr id="30" name="Группа 29">
              <a:extLst>
                <a:ext uri="{FF2B5EF4-FFF2-40B4-BE49-F238E27FC236}">
                  <a16:creationId xmlns:a16="http://schemas.microsoft.com/office/drawing/2014/main" id="{18019DD6-C782-4FCB-B55C-774CDF8B1BB4}"/>
                </a:ext>
              </a:extLst>
            </p:cNvPr>
            <p:cNvGrpSpPr/>
            <p:nvPr/>
          </p:nvGrpSpPr>
          <p:grpSpPr>
            <a:xfrm>
              <a:off x="0" y="0"/>
              <a:ext cx="1393190" cy="799469"/>
              <a:chOff x="0" y="0"/>
              <a:chExt cx="1393190" cy="799469"/>
            </a:xfrm>
          </p:grpSpPr>
          <p:sp>
            <p:nvSpPr>
              <p:cNvPr id="31" name="object 9">
                <a:extLst>
                  <a:ext uri="{FF2B5EF4-FFF2-40B4-BE49-F238E27FC236}">
                    <a16:creationId xmlns:a16="http://schemas.microsoft.com/office/drawing/2014/main" id="{596A46DA-C1C1-496A-A2F8-86E1868D5020}"/>
                  </a:ext>
                </a:extLst>
              </p:cNvPr>
              <p:cNvSpPr/>
              <p:nvPr/>
            </p:nvSpPr>
            <p:spPr>
              <a:xfrm>
                <a:off x="0" y="0"/>
                <a:ext cx="1393190" cy="638175"/>
              </a:xfrm>
              <a:custGeom>
                <a:avLst/>
                <a:gdLst/>
                <a:ahLst/>
                <a:cxnLst/>
                <a:rect l="l" t="t" r="r" b="b"/>
                <a:pathLst>
                  <a:path w="1393190" h="638175">
                    <a:moveTo>
                      <a:pt x="1006534" y="0"/>
                    </a:moveTo>
                    <a:lnTo>
                      <a:pt x="1549" y="0"/>
                    </a:lnTo>
                    <a:lnTo>
                      <a:pt x="2" y="773"/>
                    </a:lnTo>
                    <a:lnTo>
                      <a:pt x="2" y="385455"/>
                    </a:lnTo>
                    <a:lnTo>
                      <a:pt x="504120" y="637593"/>
                    </a:lnTo>
                    <a:lnTo>
                      <a:pt x="1392648" y="193051"/>
                    </a:lnTo>
                    <a:lnTo>
                      <a:pt x="1006534" y="0"/>
                    </a:lnTo>
                  </a:path>
                </a:pathLst>
              </a:custGeom>
              <a:solidFill>
                <a:srgbClr val="DDE8FF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2" name="object 10">
                <a:extLst>
                  <a:ext uri="{FF2B5EF4-FFF2-40B4-BE49-F238E27FC236}">
                    <a16:creationId xmlns:a16="http://schemas.microsoft.com/office/drawing/2014/main" id="{D21A3DE4-203F-4622-AE9F-D262CA61C8DE}"/>
                  </a:ext>
                </a:extLst>
              </p:cNvPr>
              <p:cNvSpPr/>
              <p:nvPr/>
            </p:nvSpPr>
            <p:spPr>
              <a:xfrm>
                <a:off x="0" y="385442"/>
                <a:ext cx="504190" cy="414020"/>
              </a:xfrm>
              <a:custGeom>
                <a:avLst/>
                <a:gdLst/>
                <a:ahLst/>
                <a:cxnLst/>
                <a:rect l="l" t="t" r="r" b="b"/>
                <a:pathLst>
                  <a:path w="504190" h="414020">
                    <a:moveTo>
                      <a:pt x="0" y="0"/>
                    </a:moveTo>
                    <a:lnTo>
                      <a:pt x="0" y="161796"/>
                    </a:lnTo>
                    <a:lnTo>
                      <a:pt x="504120" y="413777"/>
                    </a:lnTo>
                    <a:lnTo>
                      <a:pt x="504120" y="25212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A1B3E6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3" name="object 11">
                <a:extLst>
                  <a:ext uri="{FF2B5EF4-FFF2-40B4-BE49-F238E27FC236}">
                    <a16:creationId xmlns:a16="http://schemas.microsoft.com/office/drawing/2014/main" id="{95A1EBA1-72F1-45EE-8DD4-D6F29941221E}"/>
                  </a:ext>
                </a:extLst>
              </p:cNvPr>
              <p:cNvSpPr/>
              <p:nvPr/>
            </p:nvSpPr>
            <p:spPr>
              <a:xfrm>
                <a:off x="504112" y="193044"/>
                <a:ext cx="889000" cy="606425"/>
              </a:xfrm>
              <a:custGeom>
                <a:avLst/>
                <a:gdLst/>
                <a:ahLst/>
                <a:cxnLst/>
                <a:rect l="l" t="t" r="r" b="b"/>
                <a:pathLst>
                  <a:path w="889000" h="606425">
                    <a:moveTo>
                      <a:pt x="888538" y="0"/>
                    </a:moveTo>
                    <a:lnTo>
                      <a:pt x="0" y="444530"/>
                    </a:lnTo>
                    <a:lnTo>
                      <a:pt x="0" y="606180"/>
                    </a:lnTo>
                    <a:lnTo>
                      <a:pt x="888538" y="161911"/>
                    </a:lnTo>
                    <a:lnTo>
                      <a:pt x="888538" y="0"/>
                    </a:lnTo>
                    <a:close/>
                  </a:path>
                </a:pathLst>
              </a:custGeom>
              <a:solidFill>
                <a:srgbClr val="E4F1FF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</p:grpSp>
      <p:grpSp>
        <p:nvGrpSpPr>
          <p:cNvPr id="37" name="Группа 36">
            <a:extLst>
              <a:ext uri="{FF2B5EF4-FFF2-40B4-BE49-F238E27FC236}">
                <a16:creationId xmlns:a16="http://schemas.microsoft.com/office/drawing/2014/main" id="{D6C716A9-4CF5-48C3-91D7-93B7BC03B768}"/>
              </a:ext>
            </a:extLst>
          </p:cNvPr>
          <p:cNvGrpSpPr/>
          <p:nvPr/>
        </p:nvGrpSpPr>
        <p:grpSpPr>
          <a:xfrm>
            <a:off x="6745952" y="-15430"/>
            <a:ext cx="699845" cy="364855"/>
            <a:chOff x="15805867" y="0"/>
            <a:chExt cx="1777537" cy="926696"/>
          </a:xfrm>
        </p:grpSpPr>
        <p:sp>
          <p:nvSpPr>
            <p:cNvPr id="38" name="object 27">
              <a:extLst>
                <a:ext uri="{FF2B5EF4-FFF2-40B4-BE49-F238E27FC236}">
                  <a16:creationId xmlns:a16="http://schemas.microsoft.com/office/drawing/2014/main" id="{BE68F7CA-9722-4616-B3DD-1FC076D4963C}"/>
                </a:ext>
              </a:extLst>
            </p:cNvPr>
            <p:cNvSpPr/>
            <p:nvPr/>
          </p:nvSpPr>
          <p:spPr>
            <a:xfrm>
              <a:off x="15805867" y="0"/>
              <a:ext cx="1777364" cy="765175"/>
            </a:xfrm>
            <a:custGeom>
              <a:avLst/>
              <a:gdLst/>
              <a:ahLst/>
              <a:cxnLst/>
              <a:rect l="l" t="t" r="r" b="b"/>
              <a:pathLst>
                <a:path w="1777365" h="765175">
                  <a:moveTo>
                    <a:pt x="1136970" y="0"/>
                  </a:moveTo>
                  <a:lnTo>
                    <a:pt x="640158" y="0"/>
                  </a:lnTo>
                  <a:lnTo>
                    <a:pt x="0" y="320272"/>
                  </a:lnTo>
                  <a:lnTo>
                    <a:pt x="888527" y="764803"/>
                  </a:lnTo>
                  <a:lnTo>
                    <a:pt x="1777328" y="320272"/>
                  </a:lnTo>
                  <a:lnTo>
                    <a:pt x="1136970" y="0"/>
                  </a:lnTo>
                  <a:close/>
                </a:path>
              </a:pathLst>
            </a:custGeom>
            <a:solidFill>
              <a:srgbClr val="FF5F6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28">
              <a:extLst>
                <a:ext uri="{FF2B5EF4-FFF2-40B4-BE49-F238E27FC236}">
                  <a16:creationId xmlns:a16="http://schemas.microsoft.com/office/drawing/2014/main" id="{122BB408-3D66-4420-B006-DBD8DAD9674D}"/>
                </a:ext>
              </a:extLst>
            </p:cNvPr>
            <p:cNvSpPr/>
            <p:nvPr/>
          </p:nvSpPr>
          <p:spPr>
            <a:xfrm>
              <a:off x="16694404" y="320271"/>
              <a:ext cx="889000" cy="606425"/>
            </a:xfrm>
            <a:custGeom>
              <a:avLst/>
              <a:gdLst/>
              <a:ahLst/>
              <a:cxnLst/>
              <a:rect l="l" t="t" r="r" b="b"/>
              <a:pathLst>
                <a:path w="889000" h="606425">
                  <a:moveTo>
                    <a:pt x="888789" y="0"/>
                  </a:moveTo>
                  <a:lnTo>
                    <a:pt x="0" y="444530"/>
                  </a:lnTo>
                  <a:lnTo>
                    <a:pt x="0" y="606180"/>
                  </a:lnTo>
                  <a:lnTo>
                    <a:pt x="888789" y="161911"/>
                  </a:lnTo>
                  <a:lnTo>
                    <a:pt x="888789" y="0"/>
                  </a:lnTo>
                  <a:close/>
                </a:path>
              </a:pathLst>
            </a:custGeom>
            <a:solidFill>
              <a:srgbClr val="FF001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29">
              <a:extLst>
                <a:ext uri="{FF2B5EF4-FFF2-40B4-BE49-F238E27FC236}">
                  <a16:creationId xmlns:a16="http://schemas.microsoft.com/office/drawing/2014/main" id="{5B15FDB2-5CCF-4C13-982E-FC1CA01CFAD9}"/>
                </a:ext>
              </a:extLst>
            </p:cNvPr>
            <p:cNvSpPr/>
            <p:nvPr/>
          </p:nvSpPr>
          <p:spPr>
            <a:xfrm>
              <a:off x="15805867" y="320269"/>
              <a:ext cx="889000" cy="606425"/>
            </a:xfrm>
            <a:custGeom>
              <a:avLst/>
              <a:gdLst/>
              <a:ahLst/>
              <a:cxnLst/>
              <a:rect l="l" t="t" r="r" b="b"/>
              <a:pathLst>
                <a:path w="889000" h="606425">
                  <a:moveTo>
                    <a:pt x="0" y="0"/>
                  </a:moveTo>
                  <a:lnTo>
                    <a:pt x="0" y="161911"/>
                  </a:lnTo>
                  <a:lnTo>
                    <a:pt x="888527" y="606180"/>
                  </a:lnTo>
                  <a:lnTo>
                    <a:pt x="888527" y="44453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F002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aphicFrame>
        <p:nvGraphicFramePr>
          <p:cNvPr id="41" name="Таблица 40">
            <a:extLst>
              <a:ext uri="{FF2B5EF4-FFF2-40B4-BE49-F238E27FC236}">
                <a16:creationId xmlns:a16="http://schemas.microsoft.com/office/drawing/2014/main" id="{4F1370F2-7D53-48C9-8202-A0D45C523B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7034859"/>
              </p:ext>
            </p:extLst>
          </p:nvPr>
        </p:nvGraphicFramePr>
        <p:xfrm>
          <a:off x="478525" y="2580319"/>
          <a:ext cx="8471871" cy="41376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193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96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84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93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17904">
                  <a:extLst>
                    <a:ext uri="{9D8B030D-6E8A-4147-A177-3AD203B41FA5}">
                      <a16:colId xmlns:a16="http://schemas.microsoft.com/office/drawing/2014/main" val="3865338974"/>
                    </a:ext>
                  </a:extLst>
                </a:gridCol>
                <a:gridCol w="1507191">
                  <a:extLst>
                    <a:ext uri="{9D8B030D-6E8A-4147-A177-3AD203B41FA5}">
                      <a16:colId xmlns:a16="http://schemas.microsoft.com/office/drawing/2014/main" val="2288970721"/>
                    </a:ext>
                  </a:extLst>
                </a:gridCol>
              </a:tblGrid>
              <a:tr h="340323">
                <a:tc gridSpan="2">
                  <a:txBody>
                    <a:bodyPr/>
                    <a:lstStyle/>
                    <a:p>
                      <a:pPr marL="36000" marR="0" lvl="1" indent="0" algn="l" defTabSz="914400" eaLnBrk="1" fontAlgn="auto" latinLnBrk="0" hangingPunct="1"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ru-RU" sz="1100" b="1" cap="all" baseline="0" dirty="0">
                          <a:solidFill>
                            <a:schemeClr val="bg1"/>
                          </a:solidFill>
                          <a:latin typeface="+mj-lt"/>
                          <a:cs typeface="Arial" pitchFamily="34" charset="0"/>
                        </a:rPr>
                        <a:t>ЛИДИРУЮЩИЕ Конкурирующие решения </a:t>
                      </a:r>
                      <a:r>
                        <a:rPr lang="ru-RU" sz="800" b="0" kern="1200" cap="all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(ИСПОЛЬЗУЮТ аналогичную ТЕХНОЛОГИЮ, ПОДХОД для решения </a:t>
                      </a:r>
                      <a:br>
                        <a:rPr lang="ru-RU" sz="800" b="0" kern="1200" cap="all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</a:br>
                      <a:r>
                        <a:rPr lang="ru-RU" sz="800" b="0" kern="1200" cap="all" baseline="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тоЙ</a:t>
                      </a:r>
                      <a:r>
                        <a:rPr lang="ru-RU" sz="800" b="0" kern="1200" cap="all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 же проблемы)</a:t>
                      </a: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6A4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6000" marR="0" lvl="1" indent="0" algn="just" defTabSz="914400" eaLnBrk="1" fontAlgn="auto" latinLnBrk="0" hangingPunct="1"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ru-RU" sz="1100" b="1" cap="all" baseline="0" dirty="0">
                        <a:solidFill>
                          <a:srgbClr val="080808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36000" marR="0" lvl="1" indent="0" algn="just" defTabSz="914400" eaLnBrk="1" fontAlgn="auto" latinLnBrk="0" hangingPunct="1"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ru-RU" sz="1100" b="1" kern="1200" cap="all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Технологические преимущества конкурента</a:t>
                      </a:r>
                      <a:endParaRPr lang="ru-RU" sz="8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6A4FF"/>
                    </a:solidFill>
                  </a:tcPr>
                </a:tc>
                <a:tc>
                  <a:txBody>
                    <a:bodyPr/>
                    <a:lstStyle/>
                    <a:p>
                      <a:pPr marL="36000" marR="0" lvl="1" indent="0" algn="just" defTabSz="914400" eaLnBrk="1" fontAlgn="auto" latinLnBrk="0" hangingPunct="1"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ru-RU" sz="1100" b="1" kern="1200" cap="all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Технологические недостатки конкурента</a:t>
                      </a:r>
                      <a:endParaRPr lang="ru-RU" sz="8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6A4FF"/>
                    </a:solidFill>
                  </a:tcPr>
                </a:tc>
                <a:tc>
                  <a:txBody>
                    <a:bodyPr/>
                    <a:lstStyle/>
                    <a:p>
                      <a:pPr marL="36000" marR="0" lvl="1" indent="0" algn="just" defTabSz="914400" eaLnBrk="1" fontAlgn="auto" latinLnBrk="0" hangingPunct="1"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ru-RU" sz="1100" b="1" kern="1200" cap="all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экономические преимущества конкурента</a:t>
                      </a:r>
                    </a:p>
                    <a:p>
                      <a:pPr marL="36000" marR="0" lvl="1" indent="0" algn="just" defTabSz="914400" eaLnBrk="1" fontAlgn="auto" latinLnBrk="0" hangingPunct="1"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ru-RU" sz="8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6A4FF"/>
                    </a:solidFill>
                  </a:tcPr>
                </a:tc>
                <a:tc>
                  <a:txBody>
                    <a:bodyPr/>
                    <a:lstStyle/>
                    <a:p>
                      <a:pPr marL="36000" marR="0" lvl="1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100" b="1" i="0" u="none" strike="noStrike" kern="1200" cap="all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экономические недостатки конкурента</a:t>
                      </a:r>
                    </a:p>
                    <a:p>
                      <a:pPr marL="36000" marR="0" lvl="1" indent="0" algn="just" defTabSz="914400" eaLnBrk="1" fontAlgn="auto" latinLnBrk="0" hangingPunct="1"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ru-RU" sz="8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6A4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3774">
                <a:tc>
                  <a:txBody>
                    <a:bodyPr/>
                    <a:lstStyle/>
                    <a:p>
                      <a:r>
                        <a:rPr lang="ru-RU" sz="1000" b="1" dirty="0">
                          <a:latin typeface="+mj-lt"/>
                        </a:rPr>
                        <a:t>В мире</a:t>
                      </a: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E8FF"/>
                    </a:solidFill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buAutoNum type="arabicParenR"/>
                      </a:pPr>
                      <a:r>
                        <a:rPr lang="en-US" sz="1000" i="0" kern="1200" baseline="0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Apel</a:t>
                      </a:r>
                      <a:r>
                        <a:rPr lang="en-US" sz="1000" i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Ozon + </a:t>
                      </a:r>
                      <a:r>
                        <a:rPr lang="en-US" sz="1000" i="0" kern="1200" baseline="0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Wassertechnik</a:t>
                      </a:r>
                      <a:r>
                        <a:rPr lang="en-US" sz="1000" i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GmbH</a:t>
                      </a:r>
                      <a:r>
                        <a:rPr lang="ru-RU" sz="1000" i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000" i="0" kern="1200" baseline="0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Ozomat</a:t>
                      </a:r>
                      <a:r>
                        <a:rPr lang="ru-RU" sz="1000" i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, Германия, </a:t>
                      </a:r>
                      <a:r>
                        <a:rPr lang="en-US" sz="1000" i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  <a:hlinkClick r:id="rId3"/>
                        </a:rPr>
                        <a:t>https://www.ozomat.de/infomaterial-ozomat/</a:t>
                      </a:r>
                      <a:endParaRPr lang="ru-RU" sz="1000" i="0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i="0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i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Установка для бассейнов, объемом до 80 </a:t>
                      </a:r>
                      <a:r>
                        <a:rPr lang="ru-RU" sz="1000" i="0" kern="1200" baseline="0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куб.м</a:t>
                      </a:r>
                      <a:r>
                        <a:rPr lang="ru-RU" sz="1000" i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. Очищает и обеззараживает 10 тонн воды в час. Габариты: 400х1350х500</a:t>
                      </a: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 Light" panose="020F0302020204030204"/>
                          <a:ea typeface="+mn-ea"/>
                          <a:cs typeface="+mn-cs"/>
                        </a:rPr>
                        <a:t>Не позволяет исключить хлорирование, хоть и существенно минимизирует. Большие габариты установки. Необходимость регулярного обслуживания.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 Light" panose="020F0302020204030204"/>
                          <a:ea typeface="+mn-ea"/>
                          <a:cs typeface="+mn-cs"/>
                        </a:rPr>
                        <a:t>Отсутствуют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 Light" panose="020F0302020204030204"/>
                          <a:ea typeface="+mn-ea"/>
                          <a:cs typeface="+mn-cs"/>
                        </a:rPr>
                        <a:t>Высокая стоимость, высокое энергопотребление, регулярные затраты на обслуживание и необходимость затрат на хлорирование.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Цена порядка 500 </a:t>
                      </a:r>
                      <a:r>
                        <a:rPr lang="ru-RU" sz="1000" i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т.р</a:t>
                      </a:r>
                      <a:r>
                        <a:rPr lang="ru-RU" sz="10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1291">
                <a:tc>
                  <a:txBody>
                    <a:bodyPr/>
                    <a:lstStyle/>
                    <a:p>
                      <a:r>
                        <a:rPr lang="ru-RU" sz="1000" b="1">
                          <a:latin typeface="+mj-lt"/>
                        </a:rPr>
                        <a:t>В России</a:t>
                      </a:r>
                      <a:endParaRPr lang="ru-RU" sz="1000" b="1" dirty="0">
                        <a:latin typeface="+mj-lt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E8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i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1</a:t>
                      </a:r>
                      <a:r>
                        <a:rPr lang="en-US" sz="1000" i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 Scout Duo</a:t>
                      </a:r>
                      <a:r>
                        <a:rPr lang="ru-RU" sz="1000" i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000" i="0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Xenozone</a:t>
                      </a:r>
                      <a:r>
                        <a:rPr lang="ru-RU" sz="1000" i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Россия, </a:t>
                      </a:r>
                      <a:r>
                        <a:rPr lang="en-US" sz="1000" i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https://xenozone.ru/katalog/sistemy-ochistki-vody/chastnye-bassejny/sistema-kombinirovannoj-obrabotki-vodyi-xenozone-scout-duo-50.html</a:t>
                      </a:r>
                      <a:endParaRPr lang="ru-RU" sz="1000" i="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 Light" panose="020F0302020204030204"/>
                          <a:ea typeface="+mn-ea"/>
                          <a:cs typeface="+mn-cs"/>
                        </a:rPr>
                        <a:t>До 50 </a:t>
                      </a:r>
                      <a:r>
                        <a:rPr kumimoji="0" lang="ru-RU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 Light" panose="020F0302020204030204"/>
                          <a:ea typeface="+mn-ea"/>
                          <a:cs typeface="+mn-cs"/>
                        </a:rPr>
                        <a:t>куб.м</a:t>
                      </a:r>
                      <a:r>
                        <a:rPr kumimoji="0" lang="ru-RU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 Light" panose="020F0302020204030204"/>
                          <a:ea typeface="+mn-ea"/>
                          <a:cs typeface="+mn-cs"/>
                        </a:rPr>
                        <a:t>., потребляет 1,39 кВт из сети 220В. За один час устройство обработает 4 </a:t>
                      </a:r>
                      <a:r>
                        <a:rPr kumimoji="0" lang="ru-RU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 Light" panose="020F0302020204030204"/>
                          <a:ea typeface="+mn-ea"/>
                          <a:cs typeface="+mn-cs"/>
                        </a:rPr>
                        <a:t>куб.м</a:t>
                      </a:r>
                      <a:r>
                        <a:rPr kumimoji="0" lang="ru-RU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 Light" panose="020F0302020204030204"/>
                          <a:ea typeface="+mn-ea"/>
                          <a:cs typeface="+mn-cs"/>
                        </a:rPr>
                        <a:t>. воды. Кроме генератора О3 и ультрафиолетового стерилизатора, установка </a:t>
                      </a:r>
                      <a:r>
                        <a:rPr kumimoji="0" lang="ru-RU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 Light" panose="020F0302020204030204"/>
                          <a:ea typeface="+mn-ea"/>
                          <a:cs typeface="+mn-cs"/>
                        </a:rPr>
                        <a:t>оборудована:повысительным</a:t>
                      </a:r>
                      <a:r>
                        <a:rPr kumimoji="0" lang="ru-RU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 Light" panose="020F0302020204030204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 Light" panose="020F0302020204030204"/>
                          <a:ea typeface="+mn-ea"/>
                          <a:cs typeface="+mn-cs"/>
                        </a:rPr>
                        <a:t>насосом;датчиком</a:t>
                      </a:r>
                      <a:r>
                        <a:rPr kumimoji="0" lang="ru-RU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 Light" panose="020F0302020204030204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 Light" panose="020F0302020204030204"/>
                          <a:ea typeface="+mn-ea"/>
                          <a:cs typeface="+mn-cs"/>
                        </a:rPr>
                        <a:t>протока;статическим</a:t>
                      </a:r>
                      <a:r>
                        <a:rPr kumimoji="0" lang="ru-RU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 Light" panose="020F0302020204030204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 Light" panose="020F0302020204030204"/>
                          <a:ea typeface="+mn-ea"/>
                          <a:cs typeface="+mn-cs"/>
                        </a:rPr>
                        <a:t>миксером;деструктором</a:t>
                      </a:r>
                      <a:r>
                        <a:rPr kumimoji="0" lang="ru-RU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 Light" panose="020F0302020204030204"/>
                          <a:ea typeface="+mn-ea"/>
                          <a:cs typeface="+mn-cs"/>
                        </a:rPr>
                        <a:t> остаточного газа.</a:t>
                      </a:r>
                      <a:endParaRPr lang="ru-RU" sz="100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 Light" panose="020F0302020204030204"/>
                          <a:ea typeface="+mn-ea"/>
                          <a:cs typeface="+mn-cs"/>
                        </a:rPr>
                        <a:t>Не позволяет исключить хлорирование, хоть и существенно минимизирует. Большие габариты установки. Необходимость регулярного обслуживания.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 Light" panose="020F0302020204030204"/>
                          <a:ea typeface="+mn-ea"/>
                          <a:cs typeface="+mn-cs"/>
                        </a:rPr>
                        <a:t>Отсутствуют</a:t>
                      </a:r>
                      <a:endParaRPr lang="ru-RU" sz="100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 Light" panose="020F0302020204030204"/>
                          <a:ea typeface="+mn-ea"/>
                          <a:cs typeface="+mn-cs"/>
                        </a:rPr>
                        <a:t>Высокая стоимость, высокое энергопотребление, регулярные затраты на обслуживание и необходимость затрат на хлорирование.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Цена порядка 500 </a:t>
                      </a:r>
                      <a:r>
                        <a:rPr lang="ru-RU" sz="1000" i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т.р</a:t>
                      </a:r>
                      <a:endParaRPr lang="ru-RU" sz="100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3" name="Таблица 42">
            <a:extLst>
              <a:ext uri="{FF2B5EF4-FFF2-40B4-BE49-F238E27FC236}">
                <a16:creationId xmlns:a16="http://schemas.microsoft.com/office/drawing/2014/main" id="{70DA6F0C-1918-4B85-BD65-90C4CC755F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3247713"/>
              </p:ext>
            </p:extLst>
          </p:nvPr>
        </p:nvGraphicFramePr>
        <p:xfrm>
          <a:off x="475678" y="1059831"/>
          <a:ext cx="8477566" cy="1432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4775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71567">
                <a:tc>
                  <a:txBody>
                    <a:bodyPr/>
                    <a:lstStyle/>
                    <a:p>
                      <a:pPr defTabSz="685800" fontAlgn="t">
                        <a:defRPr/>
                      </a:pPr>
                      <a:r>
                        <a:rPr lang="ru-RU" sz="1100" b="1" cap="all" dirty="0">
                          <a:solidFill>
                            <a:srgbClr val="080808"/>
                          </a:solidFill>
                          <a:cs typeface="Arial" pitchFamily="34" charset="0"/>
                        </a:rPr>
                        <a:t>Основные НЕДОСТАТКИ И преимущества </a:t>
                      </a:r>
                      <a:r>
                        <a:rPr lang="ru-RU" sz="1100" dirty="0">
                          <a:solidFill>
                            <a:srgbClr val="080808"/>
                          </a:solidFill>
                          <a:cs typeface="Arial" pitchFamily="34" charset="0"/>
                        </a:rPr>
                        <a:t>инновационного решения по сравнению с конкурирующими или альтернативными решениями</a:t>
                      </a:r>
                      <a:r>
                        <a:rPr lang="en-US" sz="1100" dirty="0">
                          <a:solidFill>
                            <a:srgbClr val="080808"/>
                          </a:solidFill>
                          <a:cs typeface="Arial" pitchFamily="34" charset="0"/>
                        </a:rPr>
                        <a:t>:</a:t>
                      </a:r>
                      <a:endParaRPr lang="ru-RU" sz="1100" dirty="0">
                        <a:solidFill>
                          <a:srgbClr val="080808"/>
                        </a:solidFill>
                        <a:cs typeface="Arial" pitchFamily="34" charset="0"/>
                      </a:endParaRPr>
                    </a:p>
                    <a:p>
                      <a:pPr defTabSz="685800" fontAlgn="t">
                        <a:defRPr/>
                      </a:pPr>
                      <a:r>
                        <a:rPr lang="ru-RU" sz="1100" dirty="0">
                          <a:solidFill>
                            <a:srgbClr val="080808"/>
                          </a:solidFill>
                          <a:cs typeface="Arial" pitchFamily="34" charset="0"/>
                        </a:rPr>
                        <a:t>На текущий момент существуют 3 наиболее распространенные технологии обеззараживания воды: хлорирование, озонирование и обработка ультрафиолетом. Хлорирование, несмотря на ряд существенных недостатков, применяется повсеместно за счет простоты и дешевизны. Ультрафиолет способен быть эффективным, но применяется реже всех в виду большой закупочной стоимости оборудования, сложного и дорого обслуживание. Озонирование само по себе не является инновацией и по эффективности обеззараживания не уступает хлорированию, однако, на текущий момент не существует таких компактных и надежных устройств, как </a:t>
                      </a:r>
                      <a:r>
                        <a:rPr lang="ru-RU" sz="1100" dirty="0" err="1">
                          <a:solidFill>
                            <a:srgbClr val="080808"/>
                          </a:solidFill>
                          <a:cs typeface="Arial" pitchFamily="34" charset="0"/>
                        </a:rPr>
                        <a:t>Кавитек</a:t>
                      </a:r>
                      <a:r>
                        <a:rPr lang="ru-RU" sz="1100" dirty="0">
                          <a:solidFill>
                            <a:srgbClr val="080808"/>
                          </a:solidFill>
                          <a:cs typeface="Arial" pitchFamily="34" charset="0"/>
                        </a:rPr>
                        <a:t>-Аква, способных полностью растворять озон в воде (с положительным превышением нормативного уровня).</a:t>
                      </a:r>
                      <a:endParaRPr lang="en-US" sz="1100" i="1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E8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83318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Группа 16">
            <a:extLst>
              <a:ext uri="{FF2B5EF4-FFF2-40B4-BE49-F238E27FC236}">
                <a16:creationId xmlns:a16="http://schemas.microsoft.com/office/drawing/2014/main" id="{164FF7A4-D84C-4BB1-AEC8-2663522E4434}"/>
              </a:ext>
            </a:extLst>
          </p:cNvPr>
          <p:cNvGrpSpPr/>
          <p:nvPr/>
        </p:nvGrpSpPr>
        <p:grpSpPr>
          <a:xfrm>
            <a:off x="8013835" y="6093028"/>
            <a:ext cx="1130165" cy="780197"/>
            <a:chOff x="17474631" y="9493712"/>
            <a:chExt cx="2629671" cy="1815365"/>
          </a:xfrm>
        </p:grpSpPr>
        <p:grpSp>
          <p:nvGrpSpPr>
            <p:cNvPr id="18" name="Группа 17">
              <a:extLst>
                <a:ext uri="{FF2B5EF4-FFF2-40B4-BE49-F238E27FC236}">
                  <a16:creationId xmlns:a16="http://schemas.microsoft.com/office/drawing/2014/main" id="{8FCC57B0-5782-4AA4-8834-D96A035157E9}"/>
                </a:ext>
              </a:extLst>
            </p:cNvPr>
            <p:cNvGrpSpPr/>
            <p:nvPr/>
          </p:nvGrpSpPr>
          <p:grpSpPr>
            <a:xfrm>
              <a:off x="17474631" y="10402525"/>
              <a:ext cx="1210319" cy="906416"/>
              <a:chOff x="17474631" y="10402525"/>
              <a:chExt cx="1210319" cy="906416"/>
            </a:xfrm>
          </p:grpSpPr>
          <p:sp>
            <p:nvSpPr>
              <p:cNvPr id="24" name="object 12">
                <a:extLst>
                  <a:ext uri="{FF2B5EF4-FFF2-40B4-BE49-F238E27FC236}">
                    <a16:creationId xmlns:a16="http://schemas.microsoft.com/office/drawing/2014/main" id="{4DAE7E84-D2F0-4F2D-AA0A-0EE41A60E0CC}"/>
                  </a:ext>
                </a:extLst>
              </p:cNvPr>
              <p:cNvSpPr/>
              <p:nvPr/>
            </p:nvSpPr>
            <p:spPr>
              <a:xfrm>
                <a:off x="17474640" y="10402525"/>
                <a:ext cx="1210310" cy="605155"/>
              </a:xfrm>
              <a:custGeom>
                <a:avLst/>
                <a:gdLst/>
                <a:ahLst/>
                <a:cxnLst/>
                <a:rect l="l" t="t" r="r" b="b"/>
                <a:pathLst>
                  <a:path w="1210309" h="605154">
                    <a:moveTo>
                      <a:pt x="604882" y="0"/>
                    </a:moveTo>
                    <a:lnTo>
                      <a:pt x="0" y="302545"/>
                    </a:lnTo>
                    <a:lnTo>
                      <a:pt x="604882" y="605081"/>
                    </a:lnTo>
                    <a:lnTo>
                      <a:pt x="1209764" y="302545"/>
                    </a:lnTo>
                    <a:lnTo>
                      <a:pt x="604882" y="0"/>
                    </a:lnTo>
                    <a:close/>
                  </a:path>
                </a:pathLst>
              </a:custGeom>
              <a:solidFill>
                <a:srgbClr val="DDE8FF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5" name="object 13">
                <a:extLst>
                  <a:ext uri="{FF2B5EF4-FFF2-40B4-BE49-F238E27FC236}">
                    <a16:creationId xmlns:a16="http://schemas.microsoft.com/office/drawing/2014/main" id="{48658FCB-1017-40AD-A7D8-550178B2F218}"/>
                  </a:ext>
                </a:extLst>
              </p:cNvPr>
              <p:cNvSpPr/>
              <p:nvPr/>
            </p:nvSpPr>
            <p:spPr>
              <a:xfrm>
                <a:off x="17474631" y="10705056"/>
                <a:ext cx="605155" cy="603885"/>
              </a:xfrm>
              <a:custGeom>
                <a:avLst/>
                <a:gdLst/>
                <a:ahLst/>
                <a:cxnLst/>
                <a:rect l="l" t="t" r="r" b="b"/>
                <a:pathLst>
                  <a:path w="605155" h="603884">
                    <a:moveTo>
                      <a:pt x="0" y="0"/>
                    </a:moveTo>
                    <a:lnTo>
                      <a:pt x="0" y="603499"/>
                    </a:lnTo>
                    <a:lnTo>
                      <a:pt x="604882" y="603499"/>
                    </a:lnTo>
                    <a:lnTo>
                      <a:pt x="604882" y="30253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A1B3E6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6" name="object 14">
                <a:extLst>
                  <a:ext uri="{FF2B5EF4-FFF2-40B4-BE49-F238E27FC236}">
                    <a16:creationId xmlns:a16="http://schemas.microsoft.com/office/drawing/2014/main" id="{6619A6DE-E562-4BD3-8C83-F57A6BD87305}"/>
                  </a:ext>
                </a:extLst>
              </p:cNvPr>
              <p:cNvSpPr/>
              <p:nvPr/>
            </p:nvSpPr>
            <p:spPr>
              <a:xfrm>
                <a:off x="18079516" y="10705052"/>
                <a:ext cx="605155" cy="603885"/>
              </a:xfrm>
              <a:custGeom>
                <a:avLst/>
                <a:gdLst/>
                <a:ahLst/>
                <a:cxnLst/>
                <a:rect l="l" t="t" r="r" b="b"/>
                <a:pathLst>
                  <a:path w="605155" h="603884">
                    <a:moveTo>
                      <a:pt x="604882" y="0"/>
                    </a:moveTo>
                    <a:lnTo>
                      <a:pt x="0" y="302535"/>
                    </a:lnTo>
                    <a:lnTo>
                      <a:pt x="0" y="603499"/>
                    </a:lnTo>
                    <a:lnTo>
                      <a:pt x="604882" y="603499"/>
                    </a:lnTo>
                    <a:lnTo>
                      <a:pt x="604882" y="0"/>
                    </a:lnTo>
                    <a:close/>
                  </a:path>
                </a:pathLst>
              </a:custGeom>
              <a:solidFill>
                <a:srgbClr val="E4F1FF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grpSp>
          <p:nvGrpSpPr>
            <p:cNvPr id="19" name="Группа 18">
              <a:extLst>
                <a:ext uri="{FF2B5EF4-FFF2-40B4-BE49-F238E27FC236}">
                  <a16:creationId xmlns:a16="http://schemas.microsoft.com/office/drawing/2014/main" id="{C9B676C2-59C4-44BE-A907-1A9C3D4DB494}"/>
                </a:ext>
              </a:extLst>
            </p:cNvPr>
            <p:cNvGrpSpPr/>
            <p:nvPr/>
          </p:nvGrpSpPr>
          <p:grpSpPr>
            <a:xfrm>
              <a:off x="18266418" y="9493712"/>
              <a:ext cx="1837884" cy="1815365"/>
              <a:chOff x="18266418" y="9493712"/>
              <a:chExt cx="1837884" cy="1815365"/>
            </a:xfrm>
          </p:grpSpPr>
          <p:sp>
            <p:nvSpPr>
              <p:cNvPr id="20" name="object 15">
                <a:extLst>
                  <a:ext uri="{FF2B5EF4-FFF2-40B4-BE49-F238E27FC236}">
                    <a16:creationId xmlns:a16="http://schemas.microsoft.com/office/drawing/2014/main" id="{A5559271-9743-45D3-BE8E-46AE2D1CB831}"/>
                  </a:ext>
                </a:extLst>
              </p:cNvPr>
              <p:cNvSpPr/>
              <p:nvPr/>
            </p:nvSpPr>
            <p:spPr>
              <a:xfrm>
                <a:off x="18266418" y="9823177"/>
                <a:ext cx="655320" cy="1485900"/>
              </a:xfrm>
              <a:custGeom>
                <a:avLst/>
                <a:gdLst/>
                <a:ahLst/>
                <a:cxnLst/>
                <a:rect l="l" t="t" r="r" b="b"/>
                <a:pathLst>
                  <a:path w="655319" h="1485900">
                    <a:moveTo>
                      <a:pt x="0" y="0"/>
                    </a:moveTo>
                    <a:lnTo>
                      <a:pt x="0" y="1485378"/>
                    </a:lnTo>
                    <a:lnTo>
                      <a:pt x="654880" y="1485378"/>
                    </a:lnTo>
                    <a:lnTo>
                      <a:pt x="654880" y="32959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261AF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1" name="object 16">
                <a:extLst>
                  <a:ext uri="{FF2B5EF4-FFF2-40B4-BE49-F238E27FC236}">
                    <a16:creationId xmlns:a16="http://schemas.microsoft.com/office/drawing/2014/main" id="{F1E54DA7-E4F6-4910-8076-D8560AE7F2C5}"/>
                  </a:ext>
                </a:extLst>
              </p:cNvPr>
              <p:cNvSpPr/>
              <p:nvPr/>
            </p:nvSpPr>
            <p:spPr>
              <a:xfrm>
                <a:off x="18921297" y="10216688"/>
                <a:ext cx="1183005" cy="1092200"/>
              </a:xfrm>
              <a:custGeom>
                <a:avLst/>
                <a:gdLst/>
                <a:ahLst/>
                <a:cxnLst/>
                <a:rect l="l" t="t" r="r" b="b"/>
                <a:pathLst>
                  <a:path w="1183005" h="1092200">
                    <a:moveTo>
                      <a:pt x="1182801" y="0"/>
                    </a:moveTo>
                    <a:lnTo>
                      <a:pt x="0" y="594819"/>
                    </a:lnTo>
                    <a:lnTo>
                      <a:pt x="0" y="1091868"/>
                    </a:lnTo>
                    <a:lnTo>
                      <a:pt x="1182801" y="1091868"/>
                    </a:lnTo>
                    <a:lnTo>
                      <a:pt x="1182801" y="0"/>
                    </a:lnTo>
                  </a:path>
                </a:pathLst>
              </a:custGeom>
              <a:solidFill>
                <a:srgbClr val="257DE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2" name="object 17">
                <a:extLst>
                  <a:ext uri="{FF2B5EF4-FFF2-40B4-BE49-F238E27FC236}">
                    <a16:creationId xmlns:a16="http://schemas.microsoft.com/office/drawing/2014/main" id="{8F655932-93AF-4A9B-862B-69751B9DB858}"/>
                  </a:ext>
                </a:extLst>
              </p:cNvPr>
              <p:cNvSpPr/>
              <p:nvPr/>
            </p:nvSpPr>
            <p:spPr>
              <a:xfrm>
                <a:off x="18266418" y="10481911"/>
                <a:ext cx="655320" cy="826769"/>
              </a:xfrm>
              <a:custGeom>
                <a:avLst/>
                <a:gdLst/>
                <a:ahLst/>
                <a:cxnLst/>
                <a:rect l="l" t="t" r="r" b="b"/>
                <a:pathLst>
                  <a:path w="655319" h="826770">
                    <a:moveTo>
                      <a:pt x="0" y="0"/>
                    </a:moveTo>
                    <a:lnTo>
                      <a:pt x="0" y="826644"/>
                    </a:lnTo>
                    <a:lnTo>
                      <a:pt x="654880" y="826644"/>
                    </a:lnTo>
                    <a:lnTo>
                      <a:pt x="654880" y="32960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261AF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3" name="object 18">
                <a:extLst>
                  <a:ext uri="{FF2B5EF4-FFF2-40B4-BE49-F238E27FC236}">
                    <a16:creationId xmlns:a16="http://schemas.microsoft.com/office/drawing/2014/main" id="{A973674A-989B-449F-9570-3A844C35B8FA}"/>
                  </a:ext>
                </a:extLst>
              </p:cNvPr>
              <p:cNvSpPr/>
              <p:nvPr/>
            </p:nvSpPr>
            <p:spPr>
              <a:xfrm>
                <a:off x="18266418" y="9493712"/>
                <a:ext cx="1837689" cy="1318260"/>
              </a:xfrm>
              <a:custGeom>
                <a:avLst/>
                <a:gdLst/>
                <a:ahLst/>
                <a:cxnLst/>
                <a:rect l="l" t="t" r="r" b="b"/>
                <a:pathLst>
                  <a:path w="1837690" h="1318259">
                    <a:moveTo>
                      <a:pt x="654880" y="0"/>
                    </a:moveTo>
                    <a:lnTo>
                      <a:pt x="0" y="329445"/>
                    </a:lnTo>
                    <a:lnTo>
                      <a:pt x="654880" y="659047"/>
                    </a:lnTo>
                    <a:lnTo>
                      <a:pt x="0" y="988189"/>
                    </a:lnTo>
                    <a:lnTo>
                      <a:pt x="654880" y="1317792"/>
                    </a:lnTo>
                    <a:lnTo>
                      <a:pt x="1837681" y="722983"/>
                    </a:lnTo>
                    <a:lnTo>
                      <a:pt x="1837681" y="595091"/>
                    </a:lnTo>
                    <a:lnTo>
                      <a:pt x="654880" y="0"/>
                    </a:lnTo>
                  </a:path>
                </a:pathLst>
              </a:custGeom>
              <a:solidFill>
                <a:srgbClr val="36A4FF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</p:grpSp>
      <p:cxnSp>
        <p:nvCxnSpPr>
          <p:cNvPr id="6" name="Прямая соединительная линия 5"/>
          <p:cNvCxnSpPr/>
          <p:nvPr/>
        </p:nvCxnSpPr>
        <p:spPr>
          <a:xfrm>
            <a:off x="0" y="894522"/>
            <a:ext cx="9144000" cy="0"/>
          </a:xfrm>
          <a:prstGeom prst="line">
            <a:avLst/>
          </a:prstGeom>
          <a:ln w="38100">
            <a:solidFill>
              <a:srgbClr val="FF001A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5" name="Заголовок 1"/>
          <p:cNvSpPr>
            <a:spLocks noGrp="1"/>
          </p:cNvSpPr>
          <p:nvPr>
            <p:ph type="title"/>
          </p:nvPr>
        </p:nvSpPr>
        <p:spPr>
          <a:xfrm>
            <a:off x="387099" y="132074"/>
            <a:ext cx="7886700" cy="648665"/>
          </a:xfrm>
        </p:spPr>
        <p:txBody>
          <a:bodyPr>
            <a:normAutofit/>
          </a:bodyPr>
          <a:lstStyle/>
          <a:p>
            <a:r>
              <a:rPr lang="ru-RU" sz="3100" b="1" kern="0" dirty="0">
                <a:solidFill>
                  <a:sysClr val="windowText" lastClr="000000"/>
                </a:solidFill>
                <a:latin typeface="Circe Extra Bold" panose="020B0802020203020203" pitchFamily="34" charset="-52"/>
              </a:rPr>
              <a:t>ДОПОЛНИТЕЛЬНЫЕ МАТЕРИАЛЫ </a:t>
            </a:r>
            <a:endParaRPr lang="ru-RU" sz="2800" b="1" kern="0" dirty="0">
              <a:solidFill>
                <a:sysClr val="windowText" lastClr="000000"/>
              </a:solidFill>
              <a:latin typeface="Circe Bold" panose="020B0602020203020203" pitchFamily="34" charset="-52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95785DC-6BDB-4A67-BA04-2418D7044017}"/>
              </a:ext>
            </a:extLst>
          </p:cNvPr>
          <p:cNvSpPr/>
          <p:nvPr/>
        </p:nvSpPr>
        <p:spPr>
          <a:xfrm>
            <a:off x="7553269" y="91964"/>
            <a:ext cx="1327309" cy="66551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900" b="1" dirty="0">
                <a:latin typeface="Circe Bold" panose="020B0602020203020203" pitchFamily="34" charset="-52"/>
              </a:rPr>
              <a:t>ПИЛОТНЫЕ ТЕСТИРОВАНИЯ ИННОВАЦИОННЫХ РЕШЕНИЙ</a:t>
            </a:r>
          </a:p>
        </p:txBody>
      </p:sp>
      <p:sp>
        <p:nvSpPr>
          <p:cNvPr id="27" name="object 70">
            <a:extLst>
              <a:ext uri="{FF2B5EF4-FFF2-40B4-BE49-F238E27FC236}">
                <a16:creationId xmlns:a16="http://schemas.microsoft.com/office/drawing/2014/main" id="{39646552-9F14-4490-A4D0-12B7EF95F2B2}"/>
              </a:ext>
            </a:extLst>
          </p:cNvPr>
          <p:cNvSpPr txBox="1">
            <a:spLocks/>
          </p:cNvSpPr>
          <p:nvPr/>
        </p:nvSpPr>
        <p:spPr>
          <a:xfrm>
            <a:off x="8882083" y="6552691"/>
            <a:ext cx="131814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5400"/>
            <a:fld id="{81D60167-4931-47E6-BA6A-407CBD079E47}" type="slidenum">
              <a:rPr lang="ru-RU" sz="1400" smtClean="0">
                <a:solidFill>
                  <a:schemeClr val="bg1"/>
                </a:solidFill>
              </a:rPr>
              <a:pPr marL="25400"/>
              <a:t>5</a:t>
            </a:fld>
            <a:endParaRPr lang="ru-RU" sz="1400" dirty="0">
              <a:solidFill>
                <a:schemeClr val="bg1"/>
              </a:solidFill>
            </a:endParaRPr>
          </a:p>
        </p:txBody>
      </p:sp>
      <p:grpSp>
        <p:nvGrpSpPr>
          <p:cNvPr id="28" name="Группа 27">
            <a:extLst>
              <a:ext uri="{FF2B5EF4-FFF2-40B4-BE49-F238E27FC236}">
                <a16:creationId xmlns:a16="http://schemas.microsoft.com/office/drawing/2014/main" id="{B7B2020B-A3FD-452D-A752-094830AD7B59}"/>
              </a:ext>
            </a:extLst>
          </p:cNvPr>
          <p:cNvGrpSpPr/>
          <p:nvPr/>
        </p:nvGrpSpPr>
        <p:grpSpPr>
          <a:xfrm>
            <a:off x="0" y="-1414"/>
            <a:ext cx="475704" cy="478728"/>
            <a:chOff x="0" y="0"/>
            <a:chExt cx="1393190" cy="1402047"/>
          </a:xfrm>
        </p:grpSpPr>
        <p:grpSp>
          <p:nvGrpSpPr>
            <p:cNvPr id="29" name="Группа 28">
              <a:extLst>
                <a:ext uri="{FF2B5EF4-FFF2-40B4-BE49-F238E27FC236}">
                  <a16:creationId xmlns:a16="http://schemas.microsoft.com/office/drawing/2014/main" id="{EF66E279-8104-4FBD-8D53-A7B8124B7F36}"/>
                </a:ext>
              </a:extLst>
            </p:cNvPr>
            <p:cNvGrpSpPr/>
            <p:nvPr/>
          </p:nvGrpSpPr>
          <p:grpSpPr>
            <a:xfrm>
              <a:off x="0" y="414971"/>
              <a:ext cx="961656" cy="987076"/>
              <a:chOff x="0" y="414971"/>
              <a:chExt cx="961656" cy="987076"/>
            </a:xfrm>
          </p:grpSpPr>
          <p:sp>
            <p:nvSpPr>
              <p:cNvPr id="34" name="object 6">
                <a:extLst>
                  <a:ext uri="{FF2B5EF4-FFF2-40B4-BE49-F238E27FC236}">
                    <a16:creationId xmlns:a16="http://schemas.microsoft.com/office/drawing/2014/main" id="{C6A1533F-EF7C-405B-9EAC-179B1A95597A}"/>
                  </a:ext>
                </a:extLst>
              </p:cNvPr>
              <p:cNvSpPr/>
              <p:nvPr/>
            </p:nvSpPr>
            <p:spPr>
              <a:xfrm>
                <a:off x="0" y="414971"/>
                <a:ext cx="961390" cy="835025"/>
              </a:xfrm>
              <a:custGeom>
                <a:avLst/>
                <a:gdLst/>
                <a:ahLst/>
                <a:cxnLst/>
                <a:rect l="l" t="t" r="r" b="b"/>
                <a:pathLst>
                  <a:path w="961390" h="835025">
                    <a:moveTo>
                      <a:pt x="126624" y="0"/>
                    </a:moveTo>
                    <a:lnTo>
                      <a:pt x="0" y="63348"/>
                    </a:lnTo>
                    <a:lnTo>
                      <a:pt x="0" y="771599"/>
                    </a:lnTo>
                    <a:lnTo>
                      <a:pt x="126624" y="834948"/>
                    </a:lnTo>
                    <a:lnTo>
                      <a:pt x="961342" y="417474"/>
                    </a:lnTo>
                    <a:lnTo>
                      <a:pt x="126624" y="0"/>
                    </a:lnTo>
                    <a:close/>
                  </a:path>
                </a:pathLst>
              </a:custGeom>
              <a:solidFill>
                <a:srgbClr val="36A4FF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5" name="object 7">
                <a:extLst>
                  <a:ext uri="{FF2B5EF4-FFF2-40B4-BE49-F238E27FC236}">
                    <a16:creationId xmlns:a16="http://schemas.microsoft.com/office/drawing/2014/main" id="{E38954F6-53C7-4CFF-8516-CA5744D4CB46}"/>
                  </a:ext>
                </a:extLst>
              </p:cNvPr>
              <p:cNvSpPr/>
              <p:nvPr/>
            </p:nvSpPr>
            <p:spPr>
              <a:xfrm>
                <a:off x="126631" y="832452"/>
                <a:ext cx="835025" cy="569595"/>
              </a:xfrm>
              <a:custGeom>
                <a:avLst/>
                <a:gdLst/>
                <a:ahLst/>
                <a:cxnLst/>
                <a:rect l="l" t="t" r="r" b="b"/>
                <a:pathLst>
                  <a:path w="835025" h="569594">
                    <a:moveTo>
                      <a:pt x="834707" y="0"/>
                    </a:moveTo>
                    <a:lnTo>
                      <a:pt x="0" y="417474"/>
                    </a:lnTo>
                    <a:lnTo>
                      <a:pt x="0" y="569291"/>
                    </a:lnTo>
                    <a:lnTo>
                      <a:pt x="834707" y="152047"/>
                    </a:lnTo>
                    <a:lnTo>
                      <a:pt x="834707" y="0"/>
                    </a:lnTo>
                    <a:close/>
                  </a:path>
                </a:pathLst>
              </a:custGeom>
              <a:solidFill>
                <a:srgbClr val="257DE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6" name="object 8">
                <a:extLst>
                  <a:ext uri="{FF2B5EF4-FFF2-40B4-BE49-F238E27FC236}">
                    <a16:creationId xmlns:a16="http://schemas.microsoft.com/office/drawing/2014/main" id="{55D4B4DD-EA29-4528-81AC-1693055D03F1}"/>
                  </a:ext>
                </a:extLst>
              </p:cNvPr>
              <p:cNvSpPr/>
              <p:nvPr/>
            </p:nvSpPr>
            <p:spPr>
              <a:xfrm>
                <a:off x="0" y="1186578"/>
                <a:ext cx="127000" cy="215265"/>
              </a:xfrm>
              <a:custGeom>
                <a:avLst/>
                <a:gdLst/>
                <a:ahLst/>
                <a:cxnLst/>
                <a:rect l="l" t="t" r="r" b="b"/>
                <a:pathLst>
                  <a:path w="127000" h="215265">
                    <a:moveTo>
                      <a:pt x="0" y="0"/>
                    </a:moveTo>
                    <a:lnTo>
                      <a:pt x="0" y="151848"/>
                    </a:lnTo>
                    <a:lnTo>
                      <a:pt x="126624" y="215166"/>
                    </a:lnTo>
                    <a:lnTo>
                      <a:pt x="126624" y="6334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261AF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grpSp>
          <p:nvGrpSpPr>
            <p:cNvPr id="30" name="Группа 29">
              <a:extLst>
                <a:ext uri="{FF2B5EF4-FFF2-40B4-BE49-F238E27FC236}">
                  <a16:creationId xmlns:a16="http://schemas.microsoft.com/office/drawing/2014/main" id="{18019DD6-C782-4FCB-B55C-774CDF8B1BB4}"/>
                </a:ext>
              </a:extLst>
            </p:cNvPr>
            <p:cNvGrpSpPr/>
            <p:nvPr/>
          </p:nvGrpSpPr>
          <p:grpSpPr>
            <a:xfrm>
              <a:off x="0" y="0"/>
              <a:ext cx="1393190" cy="799469"/>
              <a:chOff x="0" y="0"/>
              <a:chExt cx="1393190" cy="799469"/>
            </a:xfrm>
          </p:grpSpPr>
          <p:sp>
            <p:nvSpPr>
              <p:cNvPr id="31" name="object 9">
                <a:extLst>
                  <a:ext uri="{FF2B5EF4-FFF2-40B4-BE49-F238E27FC236}">
                    <a16:creationId xmlns:a16="http://schemas.microsoft.com/office/drawing/2014/main" id="{596A46DA-C1C1-496A-A2F8-86E1868D5020}"/>
                  </a:ext>
                </a:extLst>
              </p:cNvPr>
              <p:cNvSpPr/>
              <p:nvPr/>
            </p:nvSpPr>
            <p:spPr>
              <a:xfrm>
                <a:off x="0" y="0"/>
                <a:ext cx="1393190" cy="638175"/>
              </a:xfrm>
              <a:custGeom>
                <a:avLst/>
                <a:gdLst/>
                <a:ahLst/>
                <a:cxnLst/>
                <a:rect l="l" t="t" r="r" b="b"/>
                <a:pathLst>
                  <a:path w="1393190" h="638175">
                    <a:moveTo>
                      <a:pt x="1006534" y="0"/>
                    </a:moveTo>
                    <a:lnTo>
                      <a:pt x="1549" y="0"/>
                    </a:lnTo>
                    <a:lnTo>
                      <a:pt x="2" y="773"/>
                    </a:lnTo>
                    <a:lnTo>
                      <a:pt x="2" y="385455"/>
                    </a:lnTo>
                    <a:lnTo>
                      <a:pt x="504120" y="637593"/>
                    </a:lnTo>
                    <a:lnTo>
                      <a:pt x="1392648" y="193051"/>
                    </a:lnTo>
                    <a:lnTo>
                      <a:pt x="1006534" y="0"/>
                    </a:lnTo>
                  </a:path>
                </a:pathLst>
              </a:custGeom>
              <a:solidFill>
                <a:srgbClr val="DDE8FF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2" name="object 10">
                <a:extLst>
                  <a:ext uri="{FF2B5EF4-FFF2-40B4-BE49-F238E27FC236}">
                    <a16:creationId xmlns:a16="http://schemas.microsoft.com/office/drawing/2014/main" id="{D21A3DE4-203F-4622-AE9F-D262CA61C8DE}"/>
                  </a:ext>
                </a:extLst>
              </p:cNvPr>
              <p:cNvSpPr/>
              <p:nvPr/>
            </p:nvSpPr>
            <p:spPr>
              <a:xfrm>
                <a:off x="0" y="385442"/>
                <a:ext cx="504190" cy="414020"/>
              </a:xfrm>
              <a:custGeom>
                <a:avLst/>
                <a:gdLst/>
                <a:ahLst/>
                <a:cxnLst/>
                <a:rect l="l" t="t" r="r" b="b"/>
                <a:pathLst>
                  <a:path w="504190" h="414020">
                    <a:moveTo>
                      <a:pt x="0" y="0"/>
                    </a:moveTo>
                    <a:lnTo>
                      <a:pt x="0" y="161796"/>
                    </a:lnTo>
                    <a:lnTo>
                      <a:pt x="504120" y="413777"/>
                    </a:lnTo>
                    <a:lnTo>
                      <a:pt x="504120" y="25212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A1B3E6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3" name="object 11">
                <a:extLst>
                  <a:ext uri="{FF2B5EF4-FFF2-40B4-BE49-F238E27FC236}">
                    <a16:creationId xmlns:a16="http://schemas.microsoft.com/office/drawing/2014/main" id="{95A1EBA1-72F1-45EE-8DD4-D6F29941221E}"/>
                  </a:ext>
                </a:extLst>
              </p:cNvPr>
              <p:cNvSpPr/>
              <p:nvPr/>
            </p:nvSpPr>
            <p:spPr>
              <a:xfrm>
                <a:off x="504112" y="193044"/>
                <a:ext cx="889000" cy="606425"/>
              </a:xfrm>
              <a:custGeom>
                <a:avLst/>
                <a:gdLst/>
                <a:ahLst/>
                <a:cxnLst/>
                <a:rect l="l" t="t" r="r" b="b"/>
                <a:pathLst>
                  <a:path w="889000" h="606425">
                    <a:moveTo>
                      <a:pt x="888538" y="0"/>
                    </a:moveTo>
                    <a:lnTo>
                      <a:pt x="0" y="444530"/>
                    </a:lnTo>
                    <a:lnTo>
                      <a:pt x="0" y="606180"/>
                    </a:lnTo>
                    <a:lnTo>
                      <a:pt x="888538" y="161911"/>
                    </a:lnTo>
                    <a:lnTo>
                      <a:pt x="888538" y="0"/>
                    </a:lnTo>
                    <a:close/>
                  </a:path>
                </a:pathLst>
              </a:custGeom>
              <a:solidFill>
                <a:srgbClr val="E4F1FF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</p:grpSp>
      <p:grpSp>
        <p:nvGrpSpPr>
          <p:cNvPr id="37" name="Группа 36">
            <a:extLst>
              <a:ext uri="{FF2B5EF4-FFF2-40B4-BE49-F238E27FC236}">
                <a16:creationId xmlns:a16="http://schemas.microsoft.com/office/drawing/2014/main" id="{D6C716A9-4CF5-48C3-91D7-93B7BC03B768}"/>
              </a:ext>
            </a:extLst>
          </p:cNvPr>
          <p:cNvGrpSpPr/>
          <p:nvPr/>
        </p:nvGrpSpPr>
        <p:grpSpPr>
          <a:xfrm>
            <a:off x="6745952" y="-15430"/>
            <a:ext cx="699845" cy="364855"/>
            <a:chOff x="15805867" y="0"/>
            <a:chExt cx="1777537" cy="926696"/>
          </a:xfrm>
        </p:grpSpPr>
        <p:sp>
          <p:nvSpPr>
            <p:cNvPr id="38" name="object 27">
              <a:extLst>
                <a:ext uri="{FF2B5EF4-FFF2-40B4-BE49-F238E27FC236}">
                  <a16:creationId xmlns:a16="http://schemas.microsoft.com/office/drawing/2014/main" id="{BE68F7CA-9722-4616-B3DD-1FC076D4963C}"/>
                </a:ext>
              </a:extLst>
            </p:cNvPr>
            <p:cNvSpPr/>
            <p:nvPr/>
          </p:nvSpPr>
          <p:spPr>
            <a:xfrm>
              <a:off x="15805867" y="0"/>
              <a:ext cx="1777364" cy="765175"/>
            </a:xfrm>
            <a:custGeom>
              <a:avLst/>
              <a:gdLst/>
              <a:ahLst/>
              <a:cxnLst/>
              <a:rect l="l" t="t" r="r" b="b"/>
              <a:pathLst>
                <a:path w="1777365" h="765175">
                  <a:moveTo>
                    <a:pt x="1136970" y="0"/>
                  </a:moveTo>
                  <a:lnTo>
                    <a:pt x="640158" y="0"/>
                  </a:lnTo>
                  <a:lnTo>
                    <a:pt x="0" y="320272"/>
                  </a:lnTo>
                  <a:lnTo>
                    <a:pt x="888527" y="764803"/>
                  </a:lnTo>
                  <a:lnTo>
                    <a:pt x="1777328" y="320272"/>
                  </a:lnTo>
                  <a:lnTo>
                    <a:pt x="1136970" y="0"/>
                  </a:lnTo>
                  <a:close/>
                </a:path>
              </a:pathLst>
            </a:custGeom>
            <a:solidFill>
              <a:srgbClr val="FF5F6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28">
              <a:extLst>
                <a:ext uri="{FF2B5EF4-FFF2-40B4-BE49-F238E27FC236}">
                  <a16:creationId xmlns:a16="http://schemas.microsoft.com/office/drawing/2014/main" id="{122BB408-3D66-4420-B006-DBD8DAD9674D}"/>
                </a:ext>
              </a:extLst>
            </p:cNvPr>
            <p:cNvSpPr/>
            <p:nvPr/>
          </p:nvSpPr>
          <p:spPr>
            <a:xfrm>
              <a:off x="16694404" y="320271"/>
              <a:ext cx="889000" cy="606425"/>
            </a:xfrm>
            <a:custGeom>
              <a:avLst/>
              <a:gdLst/>
              <a:ahLst/>
              <a:cxnLst/>
              <a:rect l="l" t="t" r="r" b="b"/>
              <a:pathLst>
                <a:path w="889000" h="606425">
                  <a:moveTo>
                    <a:pt x="888789" y="0"/>
                  </a:moveTo>
                  <a:lnTo>
                    <a:pt x="0" y="444530"/>
                  </a:lnTo>
                  <a:lnTo>
                    <a:pt x="0" y="606180"/>
                  </a:lnTo>
                  <a:lnTo>
                    <a:pt x="888789" y="161911"/>
                  </a:lnTo>
                  <a:lnTo>
                    <a:pt x="888789" y="0"/>
                  </a:lnTo>
                  <a:close/>
                </a:path>
              </a:pathLst>
            </a:custGeom>
            <a:solidFill>
              <a:srgbClr val="FF001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29">
              <a:extLst>
                <a:ext uri="{FF2B5EF4-FFF2-40B4-BE49-F238E27FC236}">
                  <a16:creationId xmlns:a16="http://schemas.microsoft.com/office/drawing/2014/main" id="{5B15FDB2-5CCF-4C13-982E-FC1CA01CFAD9}"/>
                </a:ext>
              </a:extLst>
            </p:cNvPr>
            <p:cNvSpPr/>
            <p:nvPr/>
          </p:nvSpPr>
          <p:spPr>
            <a:xfrm>
              <a:off x="15805867" y="320269"/>
              <a:ext cx="889000" cy="606425"/>
            </a:xfrm>
            <a:custGeom>
              <a:avLst/>
              <a:gdLst/>
              <a:ahLst/>
              <a:cxnLst/>
              <a:rect l="l" t="t" r="r" b="b"/>
              <a:pathLst>
                <a:path w="889000" h="606425">
                  <a:moveTo>
                    <a:pt x="0" y="0"/>
                  </a:moveTo>
                  <a:lnTo>
                    <a:pt x="0" y="161911"/>
                  </a:lnTo>
                  <a:lnTo>
                    <a:pt x="888527" y="606180"/>
                  </a:lnTo>
                  <a:lnTo>
                    <a:pt x="888527" y="44453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F002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2" name="Прямоугольник 41">
            <a:extLst>
              <a:ext uri="{FF2B5EF4-FFF2-40B4-BE49-F238E27FC236}">
                <a16:creationId xmlns:a16="http://schemas.microsoft.com/office/drawing/2014/main" id="{D4CB1814-4654-4C19-BF86-0D38DC336CA0}"/>
              </a:ext>
            </a:extLst>
          </p:cNvPr>
          <p:cNvSpPr/>
          <p:nvPr/>
        </p:nvSpPr>
        <p:spPr>
          <a:xfrm>
            <a:off x="5296495" y="1075755"/>
            <a:ext cx="3640668" cy="2526217"/>
          </a:xfrm>
          <a:prstGeom prst="rect">
            <a:avLst/>
          </a:prstGeom>
          <a:noFill/>
          <a:ln>
            <a:solidFill>
              <a:srgbClr val="36A4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Прямоугольник 43">
            <a:extLst>
              <a:ext uri="{FF2B5EF4-FFF2-40B4-BE49-F238E27FC236}">
                <a16:creationId xmlns:a16="http://schemas.microsoft.com/office/drawing/2014/main" id="{55340344-1DE2-45B6-B9E9-E8D321ECFB05}"/>
              </a:ext>
            </a:extLst>
          </p:cNvPr>
          <p:cNvSpPr/>
          <p:nvPr/>
        </p:nvSpPr>
        <p:spPr>
          <a:xfrm>
            <a:off x="5296495" y="3799906"/>
            <a:ext cx="3640668" cy="2526217"/>
          </a:xfrm>
          <a:prstGeom prst="rect">
            <a:avLst/>
          </a:prstGeom>
          <a:noFill/>
          <a:ln>
            <a:solidFill>
              <a:srgbClr val="36A4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45" name="Таблица 44">
            <a:extLst>
              <a:ext uri="{FF2B5EF4-FFF2-40B4-BE49-F238E27FC236}">
                <a16:creationId xmlns:a16="http://schemas.microsoft.com/office/drawing/2014/main" id="{09C156B5-A040-468D-8DD8-BFD549AB8E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0683470"/>
              </p:ext>
            </p:extLst>
          </p:nvPr>
        </p:nvGraphicFramePr>
        <p:xfrm>
          <a:off x="475678" y="1059830"/>
          <a:ext cx="4695115" cy="526629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951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266291">
                <a:tc>
                  <a:txBody>
                    <a:bodyPr/>
                    <a:lstStyle/>
                    <a:p>
                      <a:pPr marL="0" marR="0" lvl="0" indent="0" algn="l" defTabSz="6858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b="1" i="0" u="none" strike="noStrike" kern="1200" cap="all" baseline="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342900" marR="0" lvl="1" indent="0" algn="l" defTabSz="6858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u="none" strike="noStrike" kern="1200" cap="all" baseline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Примеры использования Инновационного решения</a:t>
                      </a:r>
                    </a:p>
                    <a:p>
                      <a:pPr marL="342900" marR="0" lvl="1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dirty="0">
                        <a:latin typeface="+mj-lt"/>
                      </a:endParaRPr>
                    </a:p>
                    <a:p>
                      <a:pPr marL="342900" marR="0" lvl="1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i="0" kern="1200" baseline="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342900" marR="0" lvl="1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kern="1200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Пример 1 </a:t>
                      </a:r>
                    </a:p>
                    <a:p>
                      <a:pPr marL="342900" marR="0" lvl="1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kern="1200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Демонстрационный стенд, 2023</a:t>
                      </a:r>
                    </a:p>
                    <a:p>
                      <a:pPr marL="342900" marR="0" lvl="1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kern="1200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Используется для подготовки проб в СЭС</a:t>
                      </a:r>
                    </a:p>
                    <a:p>
                      <a:pPr marL="342900" marR="0" lvl="1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342900" marR="0" lvl="1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dirty="0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pPr marL="342900" marR="0" lvl="1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kern="1200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Пример 2 </a:t>
                      </a:r>
                    </a:p>
                    <a:p>
                      <a:pPr marL="342900" marR="0" lvl="1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Схема подключения к действующему бассейну.</a:t>
                      </a:r>
                      <a:endParaRPr lang="ru-RU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dirty="0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dirty="0">
                        <a:latin typeface="+mj-lt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8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6" name="TextBox 45">
            <a:extLst>
              <a:ext uri="{FF2B5EF4-FFF2-40B4-BE49-F238E27FC236}">
                <a16:creationId xmlns:a16="http://schemas.microsoft.com/office/drawing/2014/main" id="{2FC254F6-2DFB-400C-A151-18CA2C5E4525}"/>
              </a:ext>
            </a:extLst>
          </p:cNvPr>
          <p:cNvSpPr txBox="1"/>
          <p:nvPr/>
        </p:nvSpPr>
        <p:spPr>
          <a:xfrm>
            <a:off x="5759617" y="2208058"/>
            <a:ext cx="288412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i="1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ФОТОГРАФИЯ ИННОВАЦИОННОГО РЕШЕНИЯ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A48CD486-A87D-4CF2-A98B-F4E67E8C4782}"/>
              </a:ext>
            </a:extLst>
          </p:cNvPr>
          <p:cNvSpPr txBox="1"/>
          <p:nvPr/>
        </p:nvSpPr>
        <p:spPr>
          <a:xfrm>
            <a:off x="5759616" y="4932209"/>
            <a:ext cx="288412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i="1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ФОТОГРАФИЯ ИННОВАЦИОННОГО РЕШЕНИЯ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F3B40672-16A0-4FE7-AE2F-DE09A8595F2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1233" y="4036880"/>
            <a:ext cx="3449100" cy="2052268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0A8D2694-136D-4024-A9C0-D9183F94E1C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4289" y="1280704"/>
            <a:ext cx="3114033" cy="2076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81182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26F3C708-9D9F-410B-87A1-6D9C249DD56D}"/>
              </a:ext>
            </a:extLst>
          </p:cNvPr>
          <p:cNvSpPr txBox="1"/>
          <p:nvPr/>
        </p:nvSpPr>
        <p:spPr>
          <a:xfrm>
            <a:off x="624655" y="611799"/>
            <a:ext cx="3554380" cy="113877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252A4F"/>
                </a:solidFill>
                <a:latin typeface="Circe Extra Bold" panose="020B0802020203020203" pitchFamily="34" charset="-52"/>
              </a:rPr>
              <a:t>ДОПОЛНИТЕЛЬНАЯ ИНФОРМАЦИЯ </a:t>
            </a:r>
            <a:br>
              <a:rPr lang="ru-RU" sz="2000" b="1" dirty="0">
                <a:solidFill>
                  <a:srgbClr val="252A4F"/>
                </a:solidFill>
                <a:latin typeface="Circe Extra Bold" panose="020B0802020203020203" pitchFamily="34" charset="-52"/>
              </a:rPr>
            </a:br>
            <a:r>
              <a:rPr lang="ru-RU" sz="2000" dirty="0">
                <a:solidFill>
                  <a:srgbClr val="252A4F"/>
                </a:solidFill>
                <a:latin typeface="Circe" panose="020B0502020203020203" pitchFamily="34" charset="-52"/>
              </a:rPr>
              <a:t>(при необходимости)</a:t>
            </a:r>
          </a:p>
        </p:txBody>
      </p:sp>
    </p:spTree>
    <p:extLst>
      <p:ext uri="{BB962C8B-B14F-4D97-AF65-F5344CB8AC3E}">
        <p14:creationId xmlns:p14="http://schemas.microsoft.com/office/powerpoint/2010/main" val="23806557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9207</TotalTime>
  <Words>1333</Words>
  <Application>Microsoft Office PowerPoint</Application>
  <PresentationFormat>Экран (4:3)</PresentationFormat>
  <Paragraphs>135</Paragraphs>
  <Slides>6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4" baseType="lpstr">
      <vt:lpstr>Arial</vt:lpstr>
      <vt:lpstr>Calibri</vt:lpstr>
      <vt:lpstr>Calibri Light</vt:lpstr>
      <vt:lpstr>Circe</vt:lpstr>
      <vt:lpstr>Circe Bold</vt:lpstr>
      <vt:lpstr>Circe Extra Bold</vt:lpstr>
      <vt:lpstr>Wingdings</vt:lpstr>
      <vt:lpstr>Тема Office</vt:lpstr>
      <vt:lpstr>Презентация PowerPoint</vt:lpstr>
      <vt:lpstr>ОПИСАНИЕ  ИННОВАЦИОННОГО РЕШЕНИЯ  </vt:lpstr>
      <vt:lpstr>АКТУАЛЬНОСТЬ И ЭФФЕКТЫ ИННОВАЦИОННОГО РЕШЕНИЯ  </vt:lpstr>
      <vt:lpstr>КОНКУРЕНТНОСПОСОБНОСТЬ ИННОВАЦИОННОГО РЕШЕНИЯ  </vt:lpstr>
      <vt:lpstr>ДОПОЛНИТЕЛЬНЫЕ МАТЕРИАЛЫ </vt:lpstr>
      <vt:lpstr>Презентация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Батманова Анна</dc:creator>
  <cp:lastModifiedBy>Евгений</cp:lastModifiedBy>
  <cp:revision>387</cp:revision>
  <dcterms:created xsi:type="dcterms:W3CDTF">2019-07-23T08:12:05Z</dcterms:created>
  <dcterms:modified xsi:type="dcterms:W3CDTF">2023-03-29T08:27:52Z</dcterms:modified>
</cp:coreProperties>
</file>